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handoutMasterIdLst>
    <p:handoutMasterId r:id="rId91"/>
  </p:handoutMasterIdLst>
  <p:sldIdLst>
    <p:sldId id="275" r:id="rId2"/>
    <p:sldId id="315" r:id="rId3"/>
    <p:sldId id="335" r:id="rId4"/>
    <p:sldId id="336" r:id="rId5"/>
    <p:sldId id="337" r:id="rId6"/>
    <p:sldId id="338" r:id="rId7"/>
    <p:sldId id="339" r:id="rId8"/>
    <p:sldId id="340" r:id="rId9"/>
    <p:sldId id="341" r:id="rId10"/>
    <p:sldId id="342" r:id="rId11"/>
    <p:sldId id="343" r:id="rId12"/>
    <p:sldId id="545"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2" r:id="rId30"/>
    <p:sldId id="360" r:id="rId31"/>
    <p:sldId id="375" r:id="rId32"/>
    <p:sldId id="276" r:id="rId33"/>
    <p:sldId id="279" r:id="rId34"/>
    <p:sldId id="282" r:id="rId35"/>
    <p:sldId id="329" r:id="rId36"/>
    <p:sldId id="277" r:id="rId37"/>
    <p:sldId id="321" r:id="rId38"/>
    <p:sldId id="278" r:id="rId39"/>
    <p:sldId id="280" r:id="rId40"/>
    <p:sldId id="323" r:id="rId41"/>
    <p:sldId id="283" r:id="rId42"/>
    <p:sldId id="363" r:id="rId43"/>
    <p:sldId id="324" r:id="rId44"/>
    <p:sldId id="290" r:id="rId45"/>
    <p:sldId id="330" r:id="rId46"/>
    <p:sldId id="371" r:id="rId47"/>
    <p:sldId id="372" r:id="rId48"/>
    <p:sldId id="373" r:id="rId49"/>
    <p:sldId id="374" r:id="rId50"/>
    <p:sldId id="289" r:id="rId51"/>
    <p:sldId id="293" r:id="rId52"/>
    <p:sldId id="303" r:id="rId53"/>
    <p:sldId id="420" r:id="rId54"/>
    <p:sldId id="421" r:id="rId55"/>
    <p:sldId id="422" r:id="rId56"/>
    <p:sldId id="423" r:id="rId57"/>
    <p:sldId id="512" r:id="rId58"/>
    <p:sldId id="623" r:id="rId59"/>
    <p:sldId id="450" r:id="rId60"/>
    <p:sldId id="474" r:id="rId61"/>
    <p:sldId id="378" r:id="rId62"/>
    <p:sldId id="379" r:id="rId63"/>
    <p:sldId id="380" r:id="rId64"/>
    <p:sldId id="376" r:id="rId65"/>
    <p:sldId id="377" r:id="rId66"/>
    <p:sldId id="389" r:id="rId67"/>
    <p:sldId id="381" r:id="rId68"/>
    <p:sldId id="292" r:id="rId69"/>
    <p:sldId id="383" r:id="rId70"/>
    <p:sldId id="384" r:id="rId71"/>
    <p:sldId id="385" r:id="rId72"/>
    <p:sldId id="499" r:id="rId73"/>
    <p:sldId id="386" r:id="rId74"/>
    <p:sldId id="387" r:id="rId75"/>
    <p:sldId id="388" r:id="rId76"/>
    <p:sldId id="294" r:id="rId77"/>
    <p:sldId id="295" r:id="rId78"/>
    <p:sldId id="297" r:id="rId79"/>
    <p:sldId id="298" r:id="rId80"/>
    <p:sldId id="304" r:id="rId81"/>
    <p:sldId id="367" r:id="rId82"/>
    <p:sldId id="296" r:id="rId83"/>
    <p:sldId id="368" r:id="rId84"/>
    <p:sldId id="539" r:id="rId85"/>
    <p:sldId id="540" r:id="rId86"/>
    <p:sldId id="541" r:id="rId87"/>
    <p:sldId id="542" r:id="rId88"/>
    <p:sldId id="543" r:id="rId89"/>
  </p:sldIdLst>
  <p:sldSz cx="9144000" cy="6858000" type="screen4x3"/>
  <p:notesSz cx="6858000" cy="9144000"/>
  <p:custDataLst>
    <p:tags r:id="rId92"/>
  </p:custDataLst>
  <p:defaultTextStyle>
    <a:defPPr>
      <a:defRPr lang="zh-CN"/>
    </a:defPPr>
    <a:lvl1pPr marL="0" lvl="0"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2pPr>
    <a:lvl3pPr marL="914400" lvl="2"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3pPr>
    <a:lvl4pPr marL="1371600" lvl="3"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4pPr>
    <a:lvl5pPr marL="1828800" lvl="4"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5pPr>
    <a:lvl6pPr marL="2286000" lvl="5"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6pPr>
    <a:lvl7pPr marL="2743200" lvl="6"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7pPr>
    <a:lvl8pPr marL="3200400" lvl="7"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8pPr>
    <a:lvl9pPr marL="3657600" lvl="8"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9pPr>
  </p:defaultTextStyle>
  <p:extLst>
    <p:ext uri="{EFAFB233-063F-42B5-8137-9DF3F51BA10A}">
      <p15:sldGuideLst xmlns:p15="http://schemas.microsoft.com/office/powerpoint/2012/main">
        <p15:guide id="1" orient="horz" pos="2086">
          <p15:clr>
            <a:srgbClr val="A4A3A4"/>
          </p15:clr>
        </p15:guide>
        <p15:guide id="2" pos="28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3CC"/>
    <a:srgbClr val="6600CC"/>
    <a:srgbClr val="CC0000"/>
    <a:srgbClr val="008000"/>
    <a:srgbClr val="FF0000"/>
    <a:srgbClr val="9933FF"/>
    <a:srgbClr val="F9F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1" autoAdjust="0"/>
    <p:restoredTop sz="95026" autoAdjust="0"/>
  </p:normalViewPr>
  <p:slideViewPr>
    <p:cSldViewPr showGuides="1">
      <p:cViewPr varScale="1">
        <p:scale>
          <a:sx n="82" d="100"/>
          <a:sy n="82" d="100"/>
        </p:scale>
        <p:origin x="1584" y="72"/>
      </p:cViewPr>
      <p:guideLst>
        <p:guide orient="horz" pos="2086"/>
        <p:guide pos="281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b="0" smtClean="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950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smtClean="0">
                <a:latin typeface="Arial" panose="020B0604020202020204" pitchFamily="34" charset="0"/>
                <a:ea typeface="宋体" panose="02010600030101010101" pitchFamily="2" charset="-122"/>
              </a:defRPr>
            </a:lvl1pPr>
          </a:lstStyle>
          <a:p>
            <a:pPr marL="0" marR="0" lvl="0" indent="0" algn="r"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950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b="0" smtClean="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950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fld id="{9A0DB2DC-4C9A-4742-B13C-FB6460FD3503}" type="slidenum">
              <a:rPr lang="en-US" altLang="zh-CN" sz="1200" b="0" strike="noStrike" noProof="1" dirty="0">
                <a:latin typeface="Arial" panose="020B0604020202020204" pitchFamily="34" charset="0"/>
                <a:ea typeface="宋体" panose="02010600030101010101" pitchFamily="2" charset="-122"/>
                <a:cs typeface="+mn-ea"/>
              </a:rPr>
              <a:t>‹#›</a:t>
            </a:fld>
            <a:endParaRPr lang="en-US" altLang="zh-CN" sz="1200" b="0" strike="noStrike" noProof="1">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b="0" smtClean="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smtClean="0">
                <a:latin typeface="Arial" panose="020B0604020202020204" pitchFamily="34" charset="0"/>
                <a:ea typeface="宋体" panose="02010600030101010101" pitchFamily="2" charset="-122"/>
              </a:defRPr>
            </a:lvl1pPr>
          </a:lstStyle>
          <a:p>
            <a:pPr marL="0" marR="0" lvl="0" indent="0" algn="r"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6"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b="0" smtClean="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fld id="{9A0DB2DC-4C9A-4742-B13C-FB6460FD3503}" type="slidenum">
              <a:rPr lang="en-US" altLang="zh-CN" sz="1200" b="0" strike="noStrike" noProof="1" dirty="0">
                <a:latin typeface="Arial" panose="020B0604020202020204" pitchFamily="34" charset="0"/>
                <a:ea typeface="宋体" panose="02010600030101010101" pitchFamily="2" charset="-122"/>
                <a:cs typeface="+mn-ea"/>
              </a:rPr>
              <a:t>‹#›</a:t>
            </a:fld>
            <a:endParaRPr lang="en-US" altLang="zh-CN" sz="1200" b="0" strike="noStrike" noProof="1">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eg"/><Relationship Id="rId7" Type="http://schemas.openxmlformats.org/officeDocument/2006/relationships/oleObject" Target="../embeddings/oleObject2.bin"/><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7.jpeg"/><Relationship Id="rId5" Type="http://schemas.openxmlformats.org/officeDocument/2006/relationships/oleObject" Target="../embeddings/oleObject1.bin"/><Relationship Id="rId10" Type="http://schemas.openxmlformats.org/officeDocument/2006/relationships/image" Target="../media/image6.png"/><Relationship Id="rId4" Type="http://schemas.openxmlformats.org/officeDocument/2006/relationships/image" Target="../media/image3.jpeg"/><Relationship Id="rId9" Type="http://schemas.openxmlformats.org/officeDocument/2006/relationships/oleObject" Target="../embeddings/oleObject3.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6" name="Rectangle 2"/>
          <p:cNvSpPr>
            <a:spLocks noChangeArrowheads="1"/>
          </p:cNvSpPr>
          <p:nvPr/>
        </p:nvSpPr>
        <p:spPr bwMode="gray">
          <a:xfrm>
            <a:off x="8004175" y="0"/>
            <a:ext cx="1139825" cy="6858000"/>
          </a:xfrm>
          <a:prstGeom prst="rect">
            <a:avLst/>
          </a:prstGeom>
          <a:solidFill>
            <a:schemeClr val="bg2">
              <a:alpha val="39999"/>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7" name="Rectangle 3"/>
          <p:cNvSpPr>
            <a:spLocks noChangeArrowheads="1"/>
          </p:cNvSpPr>
          <p:nvPr/>
        </p:nvSpPr>
        <p:spPr bwMode="white">
          <a:xfrm>
            <a:off x="0" y="4638675"/>
            <a:ext cx="9144000" cy="2219325"/>
          </a:xfrm>
          <a:prstGeom prst="rect">
            <a:avLst/>
          </a:prstGeom>
          <a:solidFill>
            <a:schemeClr val="folHlink">
              <a:alpha val="31000"/>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8" name="Rectangle 4"/>
          <p:cNvSpPr>
            <a:spLocks noChangeArrowheads="1"/>
          </p:cNvSpPr>
          <p:nvPr/>
        </p:nvSpPr>
        <p:spPr bwMode="gray">
          <a:xfrm>
            <a:off x="0" y="2149475"/>
            <a:ext cx="9144000" cy="2498725"/>
          </a:xfrm>
          <a:prstGeom prst="rect">
            <a:avLst/>
          </a:prstGeom>
          <a:solidFill>
            <a:schemeClr val="tx1"/>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9" name="Freeform 5"/>
          <p:cNvSpPr/>
          <p:nvPr/>
        </p:nvSpPr>
        <p:spPr bwMode="gray">
          <a:xfrm>
            <a:off x="-9525" y="2138363"/>
            <a:ext cx="8015288" cy="227171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folHlink">
              <a:alpha val="73000"/>
            </a:schemeClr>
          </a:solidFill>
          <a:ln w="9525">
            <a:noFill/>
            <a:round/>
          </a:ln>
          <a:effectLst/>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0" name="AutoShape 6"/>
          <p:cNvSpPr>
            <a:spLocks noChangeArrowheads="1"/>
          </p:cNvSpPr>
          <p:nvPr/>
        </p:nvSpPr>
        <p:spPr bwMode="gray">
          <a:xfrm>
            <a:off x="7696200" y="594360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1" name="AutoShape 7"/>
          <p:cNvSpPr>
            <a:spLocks noChangeArrowheads="1"/>
          </p:cNvSpPr>
          <p:nvPr/>
        </p:nvSpPr>
        <p:spPr bwMode="gray">
          <a:xfrm>
            <a:off x="8229600" y="563880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2" name="AutoShape 8"/>
          <p:cNvSpPr>
            <a:spLocks noChangeArrowheads="1"/>
          </p:cNvSpPr>
          <p:nvPr/>
        </p:nvSpPr>
        <p:spPr bwMode="gray">
          <a:xfrm>
            <a:off x="8220075" y="622935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2057" name="Group 15"/>
          <p:cNvGrpSpPr/>
          <p:nvPr/>
        </p:nvGrpSpPr>
        <p:grpSpPr>
          <a:xfrm>
            <a:off x="190500" y="2324100"/>
            <a:ext cx="3276600" cy="3314700"/>
            <a:chOff x="120" y="1464"/>
            <a:chExt cx="2064" cy="2088"/>
          </a:xfrm>
        </p:grpSpPr>
        <p:sp>
          <p:nvSpPr>
            <p:cNvPr id="24" name="AutoShape 16" descr="gdd01"/>
            <p:cNvSpPr>
              <a:spLocks noChangeArrowheads="1"/>
            </p:cNvSpPr>
            <p:nvPr/>
          </p:nvSpPr>
          <p:spPr bwMode="gray">
            <a:xfrm>
              <a:off x="120" y="1992"/>
              <a:ext cx="1104" cy="1008"/>
            </a:xfrm>
            <a:prstGeom prst="hexagon">
              <a:avLst>
                <a:gd name="adj" fmla="val 27381"/>
                <a:gd name="vf" fmla="val 115470"/>
              </a:avLst>
            </a:prstGeom>
            <a:blipFill dpi="0" rotWithShape="1">
              <a:blip r:embed="rId2"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anose="020B0600000101010101" pitchFamily="34" charset="-127"/>
                <a:cs typeface="+mn-cs"/>
              </a:endParaRPr>
            </a:p>
          </p:txBody>
        </p:sp>
        <p:sp>
          <p:nvSpPr>
            <p:cNvPr id="25" name="AutoShape 17" descr="gdd04"/>
            <p:cNvSpPr>
              <a:spLocks noChangeArrowheads="1"/>
            </p:cNvSpPr>
            <p:nvPr/>
          </p:nvSpPr>
          <p:spPr bwMode="gray">
            <a:xfrm>
              <a:off x="1032" y="1464"/>
              <a:ext cx="1152" cy="1008"/>
            </a:xfrm>
            <a:prstGeom prst="hexagon">
              <a:avLst>
                <a:gd name="adj" fmla="val 28571"/>
                <a:gd name="vf" fmla="val 115470"/>
              </a:avLst>
            </a:prstGeom>
            <a:blipFill dpi="0" rotWithShape="1">
              <a:blip r:embed="rId3"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anose="020B0600000101010101" pitchFamily="34" charset="-127"/>
                <a:cs typeface="+mn-cs"/>
              </a:endParaRPr>
            </a:p>
          </p:txBody>
        </p:sp>
        <p:sp>
          <p:nvSpPr>
            <p:cNvPr id="26" name="AutoShape 18" descr="gdd03"/>
            <p:cNvSpPr>
              <a:spLocks noChangeArrowheads="1"/>
            </p:cNvSpPr>
            <p:nvPr/>
          </p:nvSpPr>
          <p:spPr bwMode="gray">
            <a:xfrm>
              <a:off x="1008" y="2544"/>
              <a:ext cx="1152" cy="1008"/>
            </a:xfrm>
            <a:prstGeom prst="hexagon">
              <a:avLst>
                <a:gd name="adj" fmla="val 28571"/>
                <a:gd name="vf" fmla="val 115470"/>
              </a:avLst>
            </a:prstGeom>
            <a:blipFill dpi="0" rotWithShape="1">
              <a:blip r:embed="rId4"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anose="020B0600000101010101" pitchFamily="34" charset="-127"/>
                <a:cs typeface="+mn-cs"/>
              </a:endParaRPr>
            </a:p>
          </p:txBody>
        </p:sp>
      </p:grpSp>
      <p:graphicFrame>
        <p:nvGraphicFramePr>
          <p:cNvPr id="2061" name="Object 19"/>
          <p:cNvGraphicFramePr/>
          <p:nvPr userDrawn="1"/>
        </p:nvGraphicFramePr>
        <p:xfrm>
          <a:off x="1143000" y="1371600"/>
          <a:ext cx="6762750" cy="647700"/>
        </p:xfrm>
        <a:graphic>
          <a:graphicData uri="http://schemas.openxmlformats.org/presentationml/2006/ole">
            <mc:AlternateContent xmlns:mc="http://schemas.openxmlformats.org/markup-compatibility/2006">
              <mc:Choice xmlns:v="urn:schemas-microsoft-com:vml" Requires="v">
                <p:oleObj r:id="rId5" imgW="11125200" imgH="1066800" progId="Photoshop.Image.7">
                  <p:embed/>
                </p:oleObj>
              </mc:Choice>
              <mc:Fallback>
                <p:oleObj r:id="rId5" imgW="11125200" imgH="1066800" progId="Photoshop.Image.7">
                  <p:embed/>
                  <p:pic>
                    <p:nvPicPr>
                      <p:cNvPr id="0" name="图片 3075"/>
                      <p:cNvPicPr/>
                      <p:nvPr/>
                    </p:nvPicPr>
                    <p:blipFill>
                      <a:blip r:embed="rId6"/>
                      <a:stretch>
                        <a:fillRect/>
                      </a:stretch>
                    </p:blipFill>
                    <p:spPr>
                      <a:xfrm>
                        <a:off x="1143000" y="1371600"/>
                        <a:ext cx="6762750" cy="647700"/>
                      </a:xfrm>
                      <a:prstGeom prst="rect">
                        <a:avLst/>
                      </a:prstGeom>
                      <a:noFill/>
                      <a:ln w="38100">
                        <a:noFill/>
                        <a:miter/>
                      </a:ln>
                    </p:spPr>
                  </p:pic>
                </p:oleObj>
              </mc:Fallback>
            </mc:AlternateContent>
          </a:graphicData>
        </a:graphic>
      </p:graphicFrame>
      <p:graphicFrame>
        <p:nvGraphicFramePr>
          <p:cNvPr id="2062" name="Object 20"/>
          <p:cNvGraphicFramePr/>
          <p:nvPr userDrawn="1"/>
        </p:nvGraphicFramePr>
        <p:xfrm>
          <a:off x="3429000" y="3581400"/>
          <a:ext cx="4419600" cy="269875"/>
        </p:xfrm>
        <a:graphic>
          <a:graphicData uri="http://schemas.openxmlformats.org/presentationml/2006/ole">
            <mc:AlternateContent xmlns:mc="http://schemas.openxmlformats.org/markup-compatibility/2006">
              <mc:Choice xmlns:v="urn:schemas-microsoft-com:vml" Requires="v">
                <p:oleObj r:id="rId7" imgW="7721600" imgH="469900" progId="Photoshop.Image.7">
                  <p:embed/>
                </p:oleObj>
              </mc:Choice>
              <mc:Fallback>
                <p:oleObj r:id="rId7" imgW="7721600" imgH="469900" progId="Photoshop.Image.7">
                  <p:embed/>
                  <p:pic>
                    <p:nvPicPr>
                      <p:cNvPr id="0" name="图片 3076"/>
                      <p:cNvPicPr/>
                      <p:nvPr/>
                    </p:nvPicPr>
                    <p:blipFill>
                      <a:blip r:embed="rId8">
                        <a:clrChange>
                          <a:clrFrom>
                            <a:srgbClr val="8DA1B2"/>
                          </a:clrFrom>
                          <a:clrTo>
                            <a:srgbClr val="8DA1B2">
                              <a:alpha val="0"/>
                            </a:srgbClr>
                          </a:clrTo>
                        </a:clrChange>
                      </a:blip>
                      <a:stretch>
                        <a:fillRect/>
                      </a:stretch>
                    </p:blipFill>
                    <p:spPr>
                      <a:xfrm>
                        <a:off x="3429000" y="3581400"/>
                        <a:ext cx="4419600" cy="269875"/>
                      </a:xfrm>
                      <a:prstGeom prst="rect">
                        <a:avLst/>
                      </a:prstGeom>
                      <a:noFill/>
                      <a:ln w="38100">
                        <a:noFill/>
                        <a:miter/>
                      </a:ln>
                    </p:spPr>
                  </p:pic>
                </p:oleObj>
              </mc:Fallback>
            </mc:AlternateContent>
          </a:graphicData>
        </a:graphic>
      </p:graphicFrame>
      <p:graphicFrame>
        <p:nvGraphicFramePr>
          <p:cNvPr id="2063" name="Object 21"/>
          <p:cNvGraphicFramePr/>
          <p:nvPr userDrawn="1"/>
        </p:nvGraphicFramePr>
        <p:xfrm>
          <a:off x="4284663" y="2722563"/>
          <a:ext cx="3529012" cy="706437"/>
        </p:xfrm>
        <a:graphic>
          <a:graphicData uri="http://schemas.openxmlformats.org/presentationml/2006/ole">
            <mc:AlternateContent xmlns:mc="http://schemas.openxmlformats.org/markup-compatibility/2006">
              <mc:Choice xmlns:v="urn:schemas-microsoft-com:vml" Requires="v">
                <p:oleObj r:id="rId9" imgW="3429000" imgH="685800" progId="Photoshop.Image.7">
                  <p:embed/>
                </p:oleObj>
              </mc:Choice>
              <mc:Fallback>
                <p:oleObj r:id="rId9" imgW="3429000" imgH="685800" progId="Photoshop.Image.7">
                  <p:embed/>
                  <p:pic>
                    <p:nvPicPr>
                      <p:cNvPr id="0" name="图片 3077"/>
                      <p:cNvPicPr/>
                      <p:nvPr/>
                    </p:nvPicPr>
                    <p:blipFill>
                      <a:blip r:embed="rId10"/>
                      <a:stretch>
                        <a:fillRect/>
                      </a:stretch>
                    </p:blipFill>
                    <p:spPr>
                      <a:xfrm>
                        <a:off x="4284663" y="2722563"/>
                        <a:ext cx="3529012" cy="706437"/>
                      </a:xfrm>
                      <a:prstGeom prst="rect">
                        <a:avLst/>
                      </a:prstGeom>
                      <a:noFill/>
                      <a:ln w="38100">
                        <a:noFill/>
                        <a:miter/>
                      </a:ln>
                    </p:spPr>
                  </p:pic>
                </p:oleObj>
              </mc:Fallback>
            </mc:AlternateContent>
          </a:graphicData>
        </a:graphic>
      </p:graphicFrame>
      <p:pic>
        <p:nvPicPr>
          <p:cNvPr id="2064" name="Picture 22" descr="hdulogo"/>
          <p:cNvPicPr>
            <a:picLocks noChangeAspect="1"/>
          </p:cNvPicPr>
          <p:nvPr userDrawn="1"/>
        </p:nvPicPr>
        <p:blipFill>
          <a:blip r:embed="rId11">
            <a:clrChange>
              <a:clrFrom>
                <a:srgbClr val="FFFFFF"/>
              </a:clrFrom>
              <a:clrTo>
                <a:srgbClr val="FFFFFF">
                  <a:alpha val="0"/>
                </a:srgbClr>
              </a:clrTo>
            </a:clrChange>
          </a:blip>
          <a:stretch>
            <a:fillRect/>
          </a:stretch>
        </p:blipFill>
        <p:spPr>
          <a:xfrm>
            <a:off x="0" y="6383338"/>
            <a:ext cx="1905000" cy="474662"/>
          </a:xfrm>
          <a:prstGeom prst="rect">
            <a:avLst/>
          </a:prstGeom>
          <a:noFill/>
          <a:ln w="9525">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223000" y="381000"/>
            <a:ext cx="1949450" cy="5919788"/>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374650" y="381000"/>
            <a:ext cx="5695950" cy="591978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74650" y="1052513"/>
            <a:ext cx="3822700" cy="52482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349750" y="1052513"/>
            <a:ext cx="3822700" cy="52482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010400" cy="14478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85800" y="1981200"/>
            <a:ext cx="7010400" cy="4191000"/>
          </a:xfrm>
        </p:spPr>
        <p:txBody>
          <a:bodyPr vert="horz" wrap="square" lIns="91440" tIns="45720" rIns="91440" bIns="45720" numCol="1" anchor="t" anchorCtr="0" compatLnSpc="1"/>
          <a:lstStyle/>
          <a:p>
            <a:pPr marL="342900" marR="0" lvl="0" indent="-342900" algn="l" defTabSz="914400" rtl="0" eaLnBrk="0" fontAlgn="base" latinLnBrk="0" hangingPunct="0">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16" name="页脚占位符 3"/>
          <p:cNvSpPr>
            <a:spLocks noGrp="1"/>
          </p:cNvSpPr>
          <p:nvPr>
            <p:ph type="ftr" sz="quarter" idx="3"/>
          </p:nvPr>
        </p:nvSpPr>
        <p:spPr>
          <a:xfrm>
            <a:off x="685800" y="6324600"/>
            <a:ext cx="5334000" cy="457200"/>
          </a:xfrm>
          <a:prstGeom prst="rect">
            <a:avLst/>
          </a:prstGeom>
        </p:spPr>
        <p:txBody>
          <a:bodyPr/>
          <a:lstStyle>
            <a:lvl1pPr>
              <a:defRPr>
                <a:latin typeface="黑体" panose="02010609060101010101" pitchFamily="49" charset="-122"/>
                <a:ea typeface="黑体" panose="02010609060101010101" pitchFamily="49" charset="-122"/>
              </a:defRPr>
            </a:lvl1pPr>
          </a:lstStyle>
          <a:p>
            <a:pPr marL="0" marR="0" lvl="0" indent="0" algn="l" defTabSz="914400" rtl="0" eaLnBrk="0" fontAlgn="base" latinLnBrk="0" hangingPunct="0">
              <a:spcBef>
                <a:spcPct val="0"/>
              </a:spcBef>
              <a:spcAft>
                <a:spcPct val="0"/>
              </a:spcAft>
              <a:buClrTx/>
              <a:buSzTx/>
              <a:buFontTx/>
              <a:buNone/>
              <a:defRPr/>
            </a:pP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spcBef>
                <a:spcPct val="0"/>
              </a:spcBef>
              <a:spcAft>
                <a:spcPct val="0"/>
              </a:spcAft>
              <a:buClrTx/>
              <a:buSzTx/>
              <a:buFontTx/>
              <a:buNone/>
              <a:defRPr/>
            </a:pPr>
            <a:r>
              <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Info Day, Budapest, 22 January 2009</a:t>
            </a:r>
          </a:p>
        </p:txBody>
      </p:sp>
      <p:sp>
        <p:nvSpPr>
          <p:cNvPr id="17" name="灯片编号占位符 4"/>
          <p:cNvSpPr>
            <a:spLocks noGrp="1"/>
          </p:cNvSpPr>
          <p:nvPr>
            <p:ph type="sldNum" sz="quarter" idx="4"/>
          </p:nvPr>
        </p:nvSpPr>
        <p:spPr bwMode="auto">
          <a:xfrm>
            <a:off x="8286750" y="6386513"/>
            <a:ext cx="457200" cy="228600"/>
          </a:xfrm>
          <a:prstGeom prst="rect">
            <a:avLst/>
          </a:prstGeom>
          <a:noFill/>
          <a:ln w="9525">
            <a:noFill/>
            <a:miter lim="800000"/>
          </a:ln>
          <a:effectLst/>
        </p:spPr>
        <p:txBody>
          <a:bodyPr vert="horz" wrap="square" lIns="91440" tIns="45720" rIns="91440" bIns="45720" numCol="1" anchor="t" anchorCtr="0" compatLnSpc="1"/>
          <a:lstStyle/>
          <a:p>
            <a:pPr algn="r" eaLnBrk="1" fontAlgn="base" hangingPunct="1"/>
            <a:r>
              <a:rPr lang="fr-FR" altLang="en-US" sz="1000" b="0" noProof="1">
                <a:solidFill>
                  <a:schemeClr val="bg1"/>
                </a:solidFill>
                <a:latin typeface="Verdana" panose="020B0604030504040204" pitchFamily="34" charset="0"/>
                <a:ea typeface="宋体" panose="02010600030101010101" pitchFamily="2" charset="-122"/>
                <a:cs typeface="+mn-ea"/>
              </a:rPr>
              <a:t>••• </a:t>
            </a:r>
            <a:fld id="{9A0DB2DC-4C9A-4742-B13C-FB6460FD3503}" type="slidenum">
              <a:rPr lang="fr-FR" altLang="en-US" sz="1000" b="0" noProof="1" dirty="0">
                <a:solidFill>
                  <a:schemeClr val="bg1"/>
                </a:solidFill>
                <a:latin typeface="Verdana" panose="020B0604030504040204" pitchFamily="34" charset="0"/>
                <a:ea typeface="宋体" panose="02010600030101010101" pitchFamily="2" charset="-122"/>
                <a:cs typeface="+mn-ea"/>
              </a:rPr>
              <a:t>‹#›</a:t>
            </a:fld>
            <a:endParaRPr lang="fr-FR" altLang="en-US" sz="1000" b="0" noProof="1">
              <a:latin typeface="Verdana" panose="020B0604030504040204" pitchFamily="34" charset="0"/>
              <a:ea typeface="宋体" panose="02010600030101010101" pitchFamily="2" charset="-122"/>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010400" cy="14478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85800" y="1981200"/>
            <a:ext cx="3429000" cy="41910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267200" y="1981200"/>
            <a:ext cx="3429000" cy="20193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267200" y="4152900"/>
            <a:ext cx="3429000" cy="20193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6" name="页脚占位符 5"/>
          <p:cNvSpPr>
            <a:spLocks noGrp="1"/>
          </p:cNvSpPr>
          <p:nvPr>
            <p:ph type="ftr" sz="quarter" idx="13"/>
          </p:nvPr>
        </p:nvSpPr>
        <p:spPr>
          <a:xfrm>
            <a:off x="685800" y="6324600"/>
            <a:ext cx="5334000" cy="457200"/>
          </a:xfrm>
          <a:prstGeom prst="rect">
            <a:avLst/>
          </a:prstGeom>
        </p:spPr>
        <p:txBody>
          <a:bodyPr/>
          <a:lstStyle>
            <a:lvl1pPr>
              <a:defRPr>
                <a:latin typeface="黑体" panose="02010609060101010101" pitchFamily="49" charset="-122"/>
                <a:ea typeface="黑体" panose="02010609060101010101" pitchFamily="49" charset="-122"/>
              </a:defRPr>
            </a:lvl1pPr>
          </a:lstStyle>
          <a:p>
            <a:pPr marL="0" marR="0" lvl="0" indent="0" algn="l" defTabSz="914400" rtl="0" eaLnBrk="0" fontAlgn="base" latinLnBrk="0" hangingPunct="0">
              <a:spcBef>
                <a:spcPct val="0"/>
              </a:spcBef>
              <a:spcAft>
                <a:spcPct val="0"/>
              </a:spcAft>
              <a:buClrTx/>
              <a:buSzTx/>
              <a:buFontTx/>
              <a:buNone/>
              <a:defRPr/>
            </a:pP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spcBef>
                <a:spcPct val="0"/>
              </a:spcBef>
              <a:spcAft>
                <a:spcPct val="0"/>
              </a:spcAft>
              <a:buClrTx/>
              <a:buSzTx/>
              <a:buFontTx/>
              <a:buNone/>
              <a:defRPr/>
            </a:pPr>
            <a:r>
              <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Info Day, Budapest, 22 January 2009</a:t>
            </a:r>
          </a:p>
        </p:txBody>
      </p:sp>
      <p:sp>
        <p:nvSpPr>
          <p:cNvPr id="17" name="灯片编号占位符 6"/>
          <p:cNvSpPr>
            <a:spLocks noGrp="1"/>
          </p:cNvSpPr>
          <p:nvPr>
            <p:ph type="sldNum" sz="quarter" idx="4"/>
          </p:nvPr>
        </p:nvSpPr>
        <p:spPr bwMode="auto">
          <a:xfrm>
            <a:off x="8286750" y="6386513"/>
            <a:ext cx="457200" cy="228600"/>
          </a:xfrm>
          <a:prstGeom prst="rect">
            <a:avLst/>
          </a:prstGeom>
          <a:noFill/>
          <a:ln w="9525">
            <a:noFill/>
            <a:miter lim="800000"/>
          </a:ln>
          <a:effectLst/>
        </p:spPr>
        <p:txBody>
          <a:bodyPr vert="horz" wrap="square" lIns="91440" tIns="45720" rIns="91440" bIns="45720" numCol="1" anchor="t" anchorCtr="0" compatLnSpc="1"/>
          <a:lstStyle/>
          <a:p>
            <a:pPr algn="r" eaLnBrk="1" fontAlgn="base" hangingPunct="1"/>
            <a:r>
              <a:rPr lang="fr-FR" altLang="en-US" sz="1000" b="0" noProof="1">
                <a:solidFill>
                  <a:schemeClr val="bg1"/>
                </a:solidFill>
                <a:latin typeface="Verdana" panose="020B0604030504040204" pitchFamily="34" charset="0"/>
                <a:ea typeface="宋体" panose="02010600030101010101" pitchFamily="2" charset="-122"/>
                <a:cs typeface="+mn-ea"/>
              </a:rPr>
              <a:t>••• </a:t>
            </a:r>
            <a:fld id="{9A0DB2DC-4C9A-4742-B13C-FB6460FD3503}" type="slidenum">
              <a:rPr lang="fr-FR" altLang="en-US" sz="1000" b="0" noProof="1" dirty="0">
                <a:solidFill>
                  <a:schemeClr val="bg1"/>
                </a:solidFill>
                <a:latin typeface="Verdana" panose="020B0604030504040204" pitchFamily="34" charset="0"/>
                <a:ea typeface="宋体" panose="02010600030101010101" pitchFamily="2" charset="-122"/>
                <a:cs typeface="+mn-ea"/>
              </a:rPr>
              <a:t>‹#›</a:t>
            </a:fld>
            <a:endParaRPr lang="fr-FR" altLang="en-US" sz="1000" b="0" noProof="1">
              <a:latin typeface="Verdana" panose="020B0604030504040204" pitchFamily="34" charset="0"/>
              <a:ea typeface="宋体" panose="02010600030101010101" pitchFamily="2" charset="-122"/>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685800" y="152400"/>
            <a:ext cx="7010400" cy="60198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6" name="页脚占位符 2"/>
          <p:cNvSpPr>
            <a:spLocks noGrp="1"/>
          </p:cNvSpPr>
          <p:nvPr>
            <p:ph type="ftr" sz="quarter" idx="3"/>
          </p:nvPr>
        </p:nvSpPr>
        <p:spPr>
          <a:xfrm>
            <a:off x="685800" y="6324600"/>
            <a:ext cx="5334000" cy="457200"/>
          </a:xfrm>
          <a:prstGeom prst="rect">
            <a:avLst/>
          </a:prstGeom>
        </p:spPr>
        <p:txBody>
          <a:bodyPr/>
          <a:lstStyle>
            <a:lvl1pPr>
              <a:defRPr>
                <a:latin typeface="黑体" panose="02010609060101010101" pitchFamily="49" charset="-122"/>
                <a:ea typeface="黑体" panose="02010609060101010101" pitchFamily="49" charset="-122"/>
              </a:defRPr>
            </a:lvl1pPr>
          </a:lstStyle>
          <a:p>
            <a:pPr marL="0" marR="0" lvl="0" indent="0" algn="l" defTabSz="914400" rtl="0" eaLnBrk="0" fontAlgn="base" latinLnBrk="0" hangingPunct="0">
              <a:spcBef>
                <a:spcPct val="0"/>
              </a:spcBef>
              <a:spcAft>
                <a:spcPct val="0"/>
              </a:spcAft>
              <a:buClrTx/>
              <a:buSzTx/>
              <a:buFontTx/>
              <a:buNone/>
              <a:defRPr/>
            </a:pP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spcBef>
                <a:spcPct val="0"/>
              </a:spcBef>
              <a:spcAft>
                <a:spcPct val="0"/>
              </a:spcAft>
              <a:buClrTx/>
              <a:buSzTx/>
              <a:buFontTx/>
              <a:buNone/>
              <a:defRPr/>
            </a:pPr>
            <a:r>
              <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Info Day, Budapest, 22 January 2009</a:t>
            </a:r>
          </a:p>
        </p:txBody>
      </p:sp>
      <p:sp>
        <p:nvSpPr>
          <p:cNvPr id="17" name="灯片编号占位符 3"/>
          <p:cNvSpPr>
            <a:spLocks noGrp="1"/>
          </p:cNvSpPr>
          <p:nvPr>
            <p:ph type="sldNum" sz="quarter" idx="4"/>
          </p:nvPr>
        </p:nvSpPr>
        <p:spPr bwMode="auto">
          <a:xfrm>
            <a:off x="8286750" y="6386513"/>
            <a:ext cx="457200" cy="228600"/>
          </a:xfrm>
          <a:prstGeom prst="rect">
            <a:avLst/>
          </a:prstGeom>
          <a:noFill/>
          <a:ln w="9525">
            <a:noFill/>
            <a:miter lim="800000"/>
          </a:ln>
          <a:effectLst/>
        </p:spPr>
        <p:txBody>
          <a:bodyPr vert="horz" wrap="square" lIns="91440" tIns="45720" rIns="91440" bIns="45720" numCol="1" anchor="t" anchorCtr="0" compatLnSpc="1"/>
          <a:lstStyle/>
          <a:p>
            <a:pPr algn="r" eaLnBrk="1" fontAlgn="base" hangingPunct="1"/>
            <a:r>
              <a:rPr lang="fr-FR" altLang="en-US" sz="1000" b="0" noProof="1">
                <a:solidFill>
                  <a:schemeClr val="bg1"/>
                </a:solidFill>
                <a:latin typeface="Verdana" panose="020B0604030504040204" pitchFamily="34" charset="0"/>
                <a:ea typeface="宋体" panose="02010600030101010101" pitchFamily="2" charset="-122"/>
                <a:cs typeface="+mn-ea"/>
              </a:rPr>
              <a:t>••• </a:t>
            </a:r>
            <a:fld id="{9A0DB2DC-4C9A-4742-B13C-FB6460FD3503}" type="slidenum">
              <a:rPr lang="fr-FR" altLang="en-US" sz="1000" b="0" noProof="1" dirty="0">
                <a:solidFill>
                  <a:schemeClr val="bg1"/>
                </a:solidFill>
                <a:latin typeface="Verdana" panose="020B0604030504040204" pitchFamily="34" charset="0"/>
                <a:ea typeface="宋体" panose="02010600030101010101" pitchFamily="2" charset="-122"/>
                <a:cs typeface="+mn-ea"/>
              </a:rPr>
              <a:t>‹#›</a:t>
            </a:fld>
            <a:endParaRPr lang="fr-FR" altLang="en-US" sz="1000" b="0" noProof="1">
              <a:latin typeface="Verdana" panose="020B0604030504040204" pitchFamily="34" charset="0"/>
              <a:ea typeface="宋体" panose="02010600030101010101" pitchFamily="2" charset="-122"/>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灯片编号占位符 3"/>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74650" y="1052513"/>
            <a:ext cx="38227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349750" y="1052513"/>
            <a:ext cx="38227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灯片编号占位符 6"/>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灯片编号占位符 2"/>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spcBef>
                <a:spcPct val="20000"/>
              </a:spcBef>
              <a:spcAft>
                <a:spcPct val="0"/>
              </a:spcAft>
              <a:buClr>
                <a:schemeClr val="hlink"/>
              </a:buClr>
              <a:buSzTx/>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Freeform 2"/>
          <p:cNvSpPr/>
          <p:nvPr/>
        </p:nvSpPr>
        <p:spPr bwMode="gray">
          <a:xfrm>
            <a:off x="-9525" y="344488"/>
            <a:ext cx="8194675" cy="63341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2"/>
          </a:solidFill>
          <a:ln w="9525">
            <a:noFill/>
            <a:round/>
          </a:ln>
          <a:effectLst/>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1027" name="Group 3"/>
          <p:cNvGrpSpPr/>
          <p:nvPr/>
        </p:nvGrpSpPr>
        <p:grpSpPr>
          <a:xfrm>
            <a:off x="8153400" y="0"/>
            <a:ext cx="990600" cy="6858000"/>
            <a:chOff x="5040" y="0"/>
            <a:chExt cx="720" cy="4320"/>
          </a:xfrm>
        </p:grpSpPr>
        <p:sp>
          <p:nvSpPr>
            <p:cNvPr id="167940" name="Rectangle 4"/>
            <p:cNvSpPr>
              <a:spLocks noChangeArrowheads="1"/>
            </p:cNvSpPr>
            <p:nvPr/>
          </p:nvSpPr>
          <p:spPr bwMode="gray">
            <a:xfrm>
              <a:off x="5042" y="0"/>
              <a:ext cx="718" cy="4320"/>
            </a:xfrm>
            <a:prstGeom prst="rect">
              <a:avLst/>
            </a:prstGeom>
            <a:solidFill>
              <a:schemeClr val="folHlink">
                <a:alpha val="39999"/>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41" name="Rectangle 5"/>
            <p:cNvSpPr>
              <a:spLocks noChangeArrowheads="1"/>
            </p:cNvSpPr>
            <p:nvPr/>
          </p:nvSpPr>
          <p:spPr bwMode="gray">
            <a:xfrm>
              <a:off x="5040" y="219"/>
              <a:ext cx="720" cy="393"/>
            </a:xfrm>
            <a:prstGeom prst="rect">
              <a:avLst/>
            </a:prstGeom>
            <a:solidFill>
              <a:schemeClr val="tx1"/>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167942" name="AutoShape 6"/>
          <p:cNvSpPr>
            <a:spLocks noChangeArrowheads="1"/>
          </p:cNvSpPr>
          <p:nvPr/>
        </p:nvSpPr>
        <p:spPr bwMode="gray">
          <a:xfrm>
            <a:off x="7696200" y="594360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43" name="AutoShape 7"/>
          <p:cNvSpPr>
            <a:spLocks noChangeArrowheads="1"/>
          </p:cNvSpPr>
          <p:nvPr/>
        </p:nvSpPr>
        <p:spPr bwMode="gray">
          <a:xfrm>
            <a:off x="8229600" y="563880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44" name="AutoShape 8"/>
          <p:cNvSpPr>
            <a:spLocks noChangeArrowheads="1"/>
          </p:cNvSpPr>
          <p:nvPr/>
        </p:nvSpPr>
        <p:spPr bwMode="gray">
          <a:xfrm>
            <a:off x="8220075" y="622935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33" name="Rectangle 9"/>
          <p:cNvSpPr>
            <a:spLocks noGrp="1"/>
          </p:cNvSpPr>
          <p:nvPr>
            <p:ph type="body"/>
          </p:nvPr>
        </p:nvSpPr>
        <p:spPr>
          <a:xfrm>
            <a:off x="374650" y="1052513"/>
            <a:ext cx="7797800" cy="5248275"/>
          </a:xfrm>
          <a:prstGeom prst="rect">
            <a:avLst/>
          </a:prstGeom>
          <a:noFill/>
          <a:ln w="9525">
            <a:noFill/>
          </a:ln>
        </p:spPr>
        <p:txBody>
          <a:bodyPr anchor="t"/>
          <a:lstStyle/>
          <a:p>
            <a:pPr lvl="0" indent="-34290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67948" name="Rectangle 12"/>
          <p:cNvSpPr>
            <a:spLocks noGrp="1" noChangeArrowheads="1"/>
          </p:cNvSpPr>
          <p:nvPr>
            <p:ph type="sldNum" sz="quarter" idx="4"/>
          </p:nvPr>
        </p:nvSpPr>
        <p:spPr bwMode="auto">
          <a:xfrm>
            <a:off x="8286750" y="6386513"/>
            <a:ext cx="457200" cy="228600"/>
          </a:xfrm>
          <a:prstGeom prst="rect">
            <a:avLst/>
          </a:prstGeom>
          <a:noFill/>
          <a:ln w="9525">
            <a:noFill/>
            <a:miter lim="800000"/>
          </a:ln>
          <a:effectLst/>
        </p:spPr>
        <p:txBody>
          <a:bodyPr vert="horz" wrap="square" lIns="91440" tIns="45720" rIns="91440" bIns="45720" numCol="1" anchor="t" anchorCtr="0" compatLnSpc="1"/>
          <a:lstStyle/>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t>‹#›</a:t>
            </a:fld>
            <a:endParaRPr lang="en-US" altLang="zh-CN" sz="1000" b="0" strike="noStrike" noProof="1">
              <a:solidFill>
                <a:schemeClr val="bg1"/>
              </a:solidFill>
              <a:latin typeface="Verdana" panose="020B0604030504040204" pitchFamily="34" charset="0"/>
              <a:ea typeface="宋体" panose="02010600030101010101" pitchFamily="2" charset="-122"/>
            </a:endParaRPr>
          </a:p>
        </p:txBody>
      </p:sp>
      <p:grpSp>
        <p:nvGrpSpPr>
          <p:cNvPr id="1035" name="Group 13"/>
          <p:cNvGrpSpPr/>
          <p:nvPr/>
        </p:nvGrpSpPr>
        <p:grpSpPr>
          <a:xfrm>
            <a:off x="152400" y="228600"/>
            <a:ext cx="838200" cy="838200"/>
            <a:chOff x="18" y="144"/>
            <a:chExt cx="510" cy="480"/>
          </a:xfrm>
        </p:grpSpPr>
        <p:sp>
          <p:nvSpPr>
            <p:cNvPr id="167950" name="AutoShape 14"/>
            <p:cNvSpPr>
              <a:spLocks noChangeArrowheads="1"/>
            </p:cNvSpPr>
            <p:nvPr/>
          </p:nvSpPr>
          <p:spPr bwMode="gray">
            <a:xfrm>
              <a:off x="18" y="258"/>
              <a:ext cx="288" cy="240"/>
            </a:xfrm>
            <a:prstGeom prst="hexagon">
              <a:avLst>
                <a:gd name="adj" fmla="val 30000"/>
                <a:gd name="vf" fmla="val 115470"/>
              </a:avLst>
            </a:prstGeom>
            <a:solidFill>
              <a:schemeClr val="hlink"/>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51" name="AutoShape 15"/>
            <p:cNvSpPr>
              <a:spLocks noChangeArrowheads="1"/>
            </p:cNvSpPr>
            <p:nvPr/>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52" name="AutoShape 16"/>
            <p:cNvSpPr>
              <a:spLocks noChangeArrowheads="1"/>
            </p:cNvSpPr>
            <p:nvPr/>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1039" name="Rectangle 17"/>
          <p:cNvSpPr>
            <a:spLocks noGrp="1"/>
          </p:cNvSpPr>
          <p:nvPr>
            <p:ph type="title"/>
          </p:nvPr>
        </p:nvSpPr>
        <p:spPr>
          <a:xfrm>
            <a:off x="1143000" y="381000"/>
            <a:ext cx="6705600" cy="563563"/>
          </a:xfrm>
          <a:prstGeom prst="rect">
            <a:avLst/>
          </a:prstGeom>
          <a:noFill/>
          <a:ln w="9525">
            <a:noFill/>
          </a:ln>
        </p:spPr>
        <p:txBody>
          <a:bodyPr anchor="ctr"/>
          <a:lstStyle/>
          <a:p>
            <a:pPr lvl="0"/>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3200" b="1">
          <a:solidFill>
            <a:schemeClr val="bg1"/>
          </a:solidFill>
          <a:latin typeface="黑体" panose="02010609060101010101" pitchFamily="49" charset="-122"/>
          <a:ea typeface="黑体" panose="02010609060101010101" pitchFamily="49" charset="-122"/>
        </a:defRPr>
      </a:lvl6pPr>
      <a:lvl7pPr marL="914400" algn="l" rtl="0" fontAlgn="base">
        <a:spcBef>
          <a:spcPct val="0"/>
        </a:spcBef>
        <a:spcAft>
          <a:spcPct val="0"/>
        </a:spcAft>
        <a:defRPr sz="3200" b="1">
          <a:solidFill>
            <a:schemeClr val="bg1"/>
          </a:solidFill>
          <a:latin typeface="黑体" panose="02010609060101010101" pitchFamily="49" charset="-122"/>
          <a:ea typeface="黑体" panose="02010609060101010101" pitchFamily="49" charset="-122"/>
        </a:defRPr>
      </a:lvl7pPr>
      <a:lvl8pPr marL="1371600" algn="l" rtl="0" fontAlgn="base">
        <a:spcBef>
          <a:spcPct val="0"/>
        </a:spcBef>
        <a:spcAft>
          <a:spcPct val="0"/>
        </a:spcAft>
        <a:defRPr sz="3200" b="1">
          <a:solidFill>
            <a:schemeClr val="bg1"/>
          </a:solidFill>
          <a:latin typeface="黑体" panose="02010609060101010101" pitchFamily="49" charset="-122"/>
          <a:ea typeface="黑体" panose="02010609060101010101" pitchFamily="49" charset="-122"/>
        </a:defRPr>
      </a:lvl8pPr>
      <a:lvl9pPr marL="1828800" algn="l" rtl="0" fontAlgn="base">
        <a:spcBef>
          <a:spcPct val="0"/>
        </a:spcBef>
        <a:spcAft>
          <a:spcPct val="0"/>
        </a:spcAft>
        <a:defRPr sz="3200" b="1">
          <a:solidFill>
            <a:schemeClr val="bg1"/>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400">
          <a:solidFill>
            <a:schemeClr val="tx1"/>
          </a:solidFill>
          <a:latin typeface="+mn-lt"/>
          <a:ea typeface="+mn-ea"/>
        </a:defRPr>
      </a:lvl4pPr>
      <a:lvl5pPr marL="2057400" indent="-228600" algn="l" rtl="0" eaLnBrk="0" fontAlgn="base" hangingPunct="0">
        <a:spcBef>
          <a:spcPct val="20000"/>
        </a:spcBef>
        <a:spcAft>
          <a:spcPct val="0"/>
        </a:spcAft>
        <a:buChar char="»"/>
        <a:defRPr sz="2400">
          <a:solidFill>
            <a:schemeClr val="tx1"/>
          </a:solidFill>
          <a:latin typeface="+mn-lt"/>
          <a:ea typeface="+mn-ea"/>
        </a:defRPr>
      </a:lvl5pPr>
      <a:lvl6pPr marL="2514600" indent="-228600" algn="l" rtl="0" fontAlgn="base">
        <a:spcBef>
          <a:spcPct val="20000"/>
        </a:spcBef>
        <a:spcAft>
          <a:spcPct val="0"/>
        </a:spcAft>
        <a:buChar char="»"/>
        <a:defRPr sz="2400">
          <a:solidFill>
            <a:schemeClr val="tx1"/>
          </a:solidFill>
          <a:latin typeface="+mn-lt"/>
          <a:ea typeface="+mn-ea"/>
        </a:defRPr>
      </a:lvl6pPr>
      <a:lvl7pPr marL="2971800" indent="-228600" algn="l" rtl="0" fontAlgn="base">
        <a:spcBef>
          <a:spcPct val="20000"/>
        </a:spcBef>
        <a:spcAft>
          <a:spcPct val="0"/>
        </a:spcAft>
        <a:buChar char="»"/>
        <a:defRPr sz="2400">
          <a:solidFill>
            <a:schemeClr val="tx1"/>
          </a:solidFill>
          <a:latin typeface="+mn-lt"/>
          <a:ea typeface="+mn-ea"/>
        </a:defRPr>
      </a:lvl7pPr>
      <a:lvl8pPr marL="3429000" indent="-228600" algn="l" rtl="0" fontAlgn="base">
        <a:spcBef>
          <a:spcPct val="20000"/>
        </a:spcBef>
        <a:spcAft>
          <a:spcPct val="0"/>
        </a:spcAft>
        <a:buChar char="»"/>
        <a:defRPr sz="2400">
          <a:solidFill>
            <a:schemeClr val="tx1"/>
          </a:solidFill>
          <a:latin typeface="+mn-lt"/>
          <a:ea typeface="+mn-ea"/>
        </a:defRPr>
      </a:lvl8pPr>
      <a:lvl9pPr marL="3886200" indent="-228600" algn="l" rtl="0" fontAlgn="base">
        <a:spcBef>
          <a:spcPct val="20000"/>
        </a:spcBef>
        <a:spcAft>
          <a:spcPct val="0"/>
        </a:spcAft>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slide" Target="slide4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40.xml"/><Relationship Id="rId4" Type="http://schemas.openxmlformats.org/officeDocument/2006/relationships/slide" Target="slide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82.xml"/><Relationship Id="rId1" Type="http://schemas.openxmlformats.org/officeDocument/2006/relationships/slideLayout" Target="../slideLayouts/slideLayout2.xml"/><Relationship Id="rId5" Type="http://schemas.openxmlformats.org/officeDocument/2006/relationships/slide" Target="slide50.xml"/><Relationship Id="rId4" Type="http://schemas.openxmlformats.org/officeDocument/2006/relationships/slide" Target="slide7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8.xml.rels><?xml version="1.0" encoding="UTF-8" standalone="yes"?>
<Relationships xmlns="http://schemas.openxmlformats.org/package/2006/relationships"><Relationship Id="rId3" Type="http://schemas.openxmlformats.org/officeDocument/2006/relationships/hyperlink" Target="motion/STM32F103C8T6.PDF"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motion/&#22270;1.2%20&#23384;&#20648;&#22120;.swf"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motion/CISC&#36816;&#31639;&#22120;.swf" TargetMode="External"/><Relationship Id="rId2" Type="http://schemas.openxmlformats.org/officeDocument/2006/relationships/hyperlink" Target="motion/RISC&#35745;&#31639;&#22120;.swf"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motion/&#25511;&#21046;&#22120;.swf"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s>
</file>

<file path=ppt/slides/_rels/slide72.xml.rels><?xml version="1.0" encoding="UTF-8" standalone="yes"?>
<Relationships xmlns="http://schemas.openxmlformats.org/package/2006/relationships"><Relationship Id="rId2" Type="http://schemas.openxmlformats.org/officeDocument/2006/relationships/hyperlink" Target="motion/&#25351;&#20196;&#34920;-8&#20301;&#26426;.pdf"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218" name="Rectangle 2"/>
          <p:cNvSpPr>
            <a:spLocks noGrp="1"/>
          </p:cNvSpPr>
          <p:nvPr>
            <p:ph type="title"/>
          </p:nvPr>
        </p:nvSpPr>
        <p:spPr/>
        <p:txBody>
          <a:bodyPr wrap="square" lIns="91440" tIns="45720" rIns="91440" bIns="45720" anchor="ctr"/>
          <a:lstStyle/>
          <a:p>
            <a:pPr eaLnBrk="1" hangingPunct="1"/>
            <a:r>
              <a:rPr lang="zh-CN" altLang="en-US" dirty="0"/>
              <a:t>第一章  计 算 机 系 统 概 论</a:t>
            </a:r>
          </a:p>
        </p:txBody>
      </p:sp>
      <p:grpSp>
        <p:nvGrpSpPr>
          <p:cNvPr id="9219" name="Group 48"/>
          <p:cNvGrpSpPr/>
          <p:nvPr/>
        </p:nvGrpSpPr>
        <p:grpSpPr>
          <a:xfrm>
            <a:off x="871220" y="1734185"/>
            <a:ext cx="6413500" cy="4069080"/>
            <a:chOff x="930" y="663"/>
            <a:chExt cx="3112" cy="1951"/>
          </a:xfrm>
        </p:grpSpPr>
        <p:sp>
          <p:nvSpPr>
            <p:cNvPr id="88069" name="AutoShape 5"/>
            <p:cNvSpPr>
              <a:spLocks noChangeArrowheads="1"/>
            </p:cNvSpPr>
            <p:nvPr/>
          </p:nvSpPr>
          <p:spPr bwMode="gray">
            <a:xfrm>
              <a:off x="1181" y="734"/>
              <a:ext cx="2861" cy="272"/>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70" name="AutoShape 6"/>
            <p:cNvSpPr>
              <a:spLocks noChangeArrowheads="1"/>
            </p:cNvSpPr>
            <p:nvPr/>
          </p:nvSpPr>
          <p:spPr bwMode="gray">
            <a:xfrm>
              <a:off x="930" y="663"/>
              <a:ext cx="452" cy="408"/>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74" name="AutoShape 10"/>
            <p:cNvSpPr>
              <a:spLocks noChangeArrowheads="1"/>
            </p:cNvSpPr>
            <p:nvPr/>
          </p:nvSpPr>
          <p:spPr bwMode="gray">
            <a:xfrm>
              <a:off x="1181" y="1241"/>
              <a:ext cx="2861" cy="302"/>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75" name="AutoShape 11"/>
            <p:cNvSpPr>
              <a:spLocks noChangeArrowheads="1"/>
            </p:cNvSpPr>
            <p:nvPr/>
          </p:nvSpPr>
          <p:spPr bwMode="gray">
            <a:xfrm>
              <a:off x="930" y="1162"/>
              <a:ext cx="452" cy="454"/>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79" name="AutoShape 15"/>
            <p:cNvSpPr>
              <a:spLocks noChangeArrowheads="1"/>
            </p:cNvSpPr>
            <p:nvPr/>
          </p:nvSpPr>
          <p:spPr bwMode="gray">
            <a:xfrm>
              <a:off x="1181" y="1716"/>
              <a:ext cx="2861" cy="302"/>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80" name="AutoShape 16"/>
            <p:cNvSpPr>
              <a:spLocks noChangeArrowheads="1"/>
            </p:cNvSpPr>
            <p:nvPr/>
          </p:nvSpPr>
          <p:spPr bwMode="gray">
            <a:xfrm>
              <a:off x="930" y="1637"/>
              <a:ext cx="452" cy="454"/>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84" name="AutoShape 20"/>
            <p:cNvSpPr>
              <a:spLocks noChangeArrowheads="1"/>
            </p:cNvSpPr>
            <p:nvPr/>
          </p:nvSpPr>
          <p:spPr bwMode="gray">
            <a:xfrm>
              <a:off x="1181" y="2239"/>
              <a:ext cx="2861" cy="302"/>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85" name="AutoShape 21"/>
            <p:cNvSpPr>
              <a:spLocks noChangeArrowheads="1"/>
            </p:cNvSpPr>
            <p:nvPr/>
          </p:nvSpPr>
          <p:spPr bwMode="gray">
            <a:xfrm>
              <a:off x="930" y="2160"/>
              <a:ext cx="452" cy="454"/>
            </a:xfrm>
            <a:prstGeom prst="diamond">
              <a:avLst/>
            </a:prstGeom>
            <a:solidFill>
              <a:schemeClr val="fo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228" name="Text Box 22"/>
            <p:cNvSpPr txBox="1"/>
            <p:nvPr/>
          </p:nvSpPr>
          <p:spPr>
            <a:xfrm>
              <a:off x="1332" y="2276"/>
              <a:ext cx="2258" cy="191"/>
            </a:xfrm>
            <a:prstGeom prst="rect">
              <a:avLst/>
            </a:prstGeom>
            <a:noFill/>
            <a:ln w="9525">
              <a:noFill/>
            </a:ln>
          </p:spPr>
          <p:txBody>
            <a:bodyPr anchor="t">
              <a:spAutoFit/>
            </a:bodyPr>
            <a:lstStyle/>
            <a:p>
              <a:pPr lvl="0" indent="0" eaLnBrk="0" hangingPunct="0"/>
              <a:r>
                <a:rPr lang="en-US" altLang="zh-CN" sz="2000" dirty="0">
                  <a:latin typeface="黑体" panose="02010609060101010101" pitchFamily="49" charset="-122"/>
                  <a:ea typeface="黑体" panose="02010609060101010101" pitchFamily="49" charset="-122"/>
                </a:rPr>
                <a:t>  </a:t>
              </a:r>
            </a:p>
          </p:txBody>
        </p:sp>
        <p:sp>
          <p:nvSpPr>
            <p:cNvPr id="9229" name="Text Box 27"/>
            <p:cNvSpPr txBox="1"/>
            <p:nvPr/>
          </p:nvSpPr>
          <p:spPr>
            <a:xfrm>
              <a:off x="1348" y="709"/>
              <a:ext cx="2485" cy="221"/>
            </a:xfrm>
            <a:prstGeom prst="rect">
              <a:avLst/>
            </a:prstGeom>
            <a:noFill/>
            <a:ln w="9525">
              <a:noFill/>
            </a:ln>
          </p:spPr>
          <p:txBody>
            <a:bodyPr anchor="t">
              <a:spAutoFit/>
            </a:bodyPr>
            <a:lstStyle/>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2" action="ppaction://hlinksldjump"/>
                </a:rPr>
                <a:t>计算机系统的发展与应用</a:t>
              </a:r>
              <a:endParaRPr lang="zh-CN" altLang="en-US" dirty="0">
                <a:latin typeface="黑体" panose="02010609060101010101" pitchFamily="49" charset="-122"/>
                <a:ea typeface="黑体" panose="02010609060101010101" pitchFamily="49" charset="-122"/>
              </a:endParaRPr>
            </a:p>
          </p:txBody>
        </p:sp>
        <p:sp>
          <p:nvSpPr>
            <p:cNvPr id="9230" name="Text Box 28"/>
            <p:cNvSpPr txBox="1"/>
            <p:nvPr/>
          </p:nvSpPr>
          <p:spPr>
            <a:xfrm>
              <a:off x="949" y="747"/>
              <a:ext cx="358" cy="191"/>
            </a:xfrm>
            <a:prstGeom prst="rect">
              <a:avLst/>
            </a:prstGeom>
            <a:noFill/>
            <a:ln w="9525">
              <a:noFill/>
            </a:ln>
          </p:spPr>
          <p:txBody>
            <a:bodyPr wrap="square" anchor="t">
              <a:spAutoFit/>
            </a:bodyPr>
            <a:lstStyle/>
            <a:p>
              <a:pPr lvl="0" indent="0" eaLnBrk="0" hangingPunct="0"/>
              <a:r>
                <a:rPr lang="en-US" altLang="zh-CN" sz="2000" dirty="0">
                  <a:solidFill>
                    <a:schemeClr val="bg1"/>
                  </a:solidFill>
                  <a:latin typeface="黑体" panose="02010609060101010101" pitchFamily="49" charset="-122"/>
                  <a:ea typeface="黑体" panose="02010609060101010101" pitchFamily="49" charset="-122"/>
                </a:rPr>
                <a:t>1.1</a:t>
              </a:r>
            </a:p>
          </p:txBody>
        </p:sp>
        <p:sp>
          <p:nvSpPr>
            <p:cNvPr id="9231" name="Text Box 32"/>
            <p:cNvSpPr txBox="1"/>
            <p:nvPr/>
          </p:nvSpPr>
          <p:spPr>
            <a:xfrm>
              <a:off x="1332" y="2273"/>
              <a:ext cx="2258" cy="221"/>
            </a:xfrm>
            <a:prstGeom prst="rect">
              <a:avLst/>
            </a:prstGeom>
            <a:noFill/>
            <a:ln w="9525">
              <a:noFill/>
            </a:ln>
          </p:spPr>
          <p:txBody>
            <a:bodyPr anchor="t">
              <a:spAutoFit/>
            </a:bodyPr>
            <a:lstStyle/>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小结</a:t>
              </a:r>
              <a:endParaRPr lang="zh-CN" altLang="en-US" dirty="0">
                <a:latin typeface="Arial" panose="020B0604020202020204" pitchFamily="34" charset="0"/>
                <a:ea typeface="黑体" panose="02010609060101010101" pitchFamily="49" charset="-122"/>
              </a:endParaRPr>
            </a:p>
          </p:txBody>
        </p:sp>
        <p:sp>
          <p:nvSpPr>
            <p:cNvPr id="9232" name="Text Box 7"/>
            <p:cNvSpPr txBox="1"/>
            <p:nvPr/>
          </p:nvSpPr>
          <p:spPr>
            <a:xfrm>
              <a:off x="1332" y="1263"/>
              <a:ext cx="2501" cy="221"/>
            </a:xfrm>
            <a:prstGeom prst="rect">
              <a:avLst/>
            </a:prstGeom>
            <a:noFill/>
            <a:ln w="9525">
              <a:noFill/>
            </a:ln>
          </p:spPr>
          <p:txBody>
            <a:bodyPr anchor="t">
              <a:spAutoFit/>
            </a:bodyPr>
            <a:lstStyle/>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3" action="ppaction://hlinksldjump"/>
                </a:rPr>
                <a:t>计算机的分类与性能指标</a:t>
              </a:r>
              <a:endParaRPr lang="zh-CN" altLang="en-US" dirty="0">
                <a:latin typeface="黑体" panose="02010609060101010101" pitchFamily="49" charset="-122"/>
                <a:ea typeface="黑体" panose="02010609060101010101" pitchFamily="49" charset="-122"/>
              </a:endParaRPr>
            </a:p>
          </p:txBody>
        </p:sp>
        <p:sp>
          <p:nvSpPr>
            <p:cNvPr id="9233" name="Text Box 8"/>
            <p:cNvSpPr txBox="1"/>
            <p:nvPr/>
          </p:nvSpPr>
          <p:spPr>
            <a:xfrm>
              <a:off x="949" y="1237"/>
              <a:ext cx="358" cy="191"/>
            </a:xfrm>
            <a:prstGeom prst="rect">
              <a:avLst/>
            </a:prstGeom>
            <a:noFill/>
            <a:ln w="9525">
              <a:noFill/>
            </a:ln>
          </p:spPr>
          <p:txBody>
            <a:bodyPr wrap="square" anchor="t">
              <a:spAutoFit/>
            </a:bodyPr>
            <a:lstStyle/>
            <a:p>
              <a:pPr lvl="0" indent="0" eaLnBrk="0" hangingPunct="0"/>
              <a:r>
                <a:rPr lang="en-US" altLang="zh-CN" sz="2000" dirty="0">
                  <a:solidFill>
                    <a:schemeClr val="bg1"/>
                  </a:solidFill>
                  <a:latin typeface="黑体" panose="02010609060101010101" pitchFamily="49" charset="-122"/>
                  <a:ea typeface="黑体" panose="02010609060101010101" pitchFamily="49" charset="-122"/>
                </a:rPr>
                <a:t>1.2</a:t>
              </a:r>
            </a:p>
          </p:txBody>
        </p:sp>
        <p:sp>
          <p:nvSpPr>
            <p:cNvPr id="9234" name="Text Box 12"/>
            <p:cNvSpPr txBox="1"/>
            <p:nvPr/>
          </p:nvSpPr>
          <p:spPr>
            <a:xfrm>
              <a:off x="1332" y="1774"/>
              <a:ext cx="2258" cy="221"/>
            </a:xfrm>
            <a:prstGeom prst="rect">
              <a:avLst/>
            </a:prstGeom>
            <a:noFill/>
            <a:ln w="9525">
              <a:noFill/>
            </a:ln>
          </p:spPr>
          <p:txBody>
            <a:bodyPr anchor="t">
              <a:spAutoFit/>
            </a:bodyPr>
            <a:lstStyle/>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4" action="ppaction://hlinksldjump"/>
                </a:rPr>
                <a:t>计算机系统的基本组成</a:t>
              </a:r>
              <a:endParaRPr lang="zh-CN" altLang="en-US" dirty="0">
                <a:latin typeface="黑体" panose="02010609060101010101" pitchFamily="49" charset="-122"/>
                <a:ea typeface="黑体" panose="02010609060101010101" pitchFamily="49" charset="-122"/>
              </a:endParaRPr>
            </a:p>
          </p:txBody>
        </p:sp>
        <p:sp>
          <p:nvSpPr>
            <p:cNvPr id="9235" name="Text Box 13"/>
            <p:cNvSpPr txBox="1"/>
            <p:nvPr/>
          </p:nvSpPr>
          <p:spPr>
            <a:xfrm>
              <a:off x="949" y="1745"/>
              <a:ext cx="358" cy="191"/>
            </a:xfrm>
            <a:prstGeom prst="rect">
              <a:avLst/>
            </a:prstGeom>
            <a:noFill/>
            <a:ln w="9525">
              <a:noFill/>
            </a:ln>
          </p:spPr>
          <p:txBody>
            <a:bodyPr wrap="square" anchor="t">
              <a:spAutoFit/>
            </a:bodyPr>
            <a:lstStyle/>
            <a:p>
              <a:pPr lvl="0" indent="0" eaLnBrk="0" hangingPunct="0"/>
              <a:r>
                <a:rPr lang="en-US" altLang="zh-CN" sz="2000" dirty="0">
                  <a:solidFill>
                    <a:schemeClr val="bg1"/>
                  </a:solidFill>
                  <a:latin typeface="黑体" panose="02010609060101010101" pitchFamily="49" charset="-122"/>
                  <a:ea typeface="黑体" panose="02010609060101010101" pitchFamily="49" charset="-122"/>
                </a:rPr>
                <a:t>1.3</a:t>
              </a:r>
            </a:p>
          </p:txBody>
        </p:sp>
      </p:grpSp>
      <p:pic>
        <p:nvPicPr>
          <p:cNvPr id="9236" name="Picture 47" descr="2">
            <a:hlinkClick r:id="" action="ppaction://noaction"/>
          </p:cNvPr>
          <p:cNvPicPr>
            <a:picLocks noChangeAspect="1"/>
          </p:cNvPicPr>
          <p:nvPr/>
        </p:nvPicPr>
        <p:blipFill>
          <a:blip r:embed="rId5"/>
          <a:stretch>
            <a:fillRect/>
          </a:stretch>
        </p:blipFill>
        <p:spPr>
          <a:xfrm>
            <a:off x="6732588" y="6376988"/>
            <a:ext cx="719137" cy="266700"/>
          </a:xfrm>
          <a:prstGeom prst="rect">
            <a:avLst/>
          </a:prstGeom>
          <a:noFill/>
          <a:ln w="9525">
            <a:noFill/>
          </a:ln>
        </p:spPr>
      </p:pic>
      <p:sp>
        <p:nvSpPr>
          <p:cNvPr id="2" name="文本框 1">
            <a:extLst>
              <a:ext uri="{FF2B5EF4-FFF2-40B4-BE49-F238E27FC236}">
                <a16:creationId xmlns:a16="http://schemas.microsoft.com/office/drawing/2014/main" id="{3DA62D7F-AF0F-BE46-1E2F-BDB4C91E41DA}"/>
              </a:ext>
            </a:extLst>
          </p:cNvPr>
          <p:cNvSpPr txBox="1"/>
          <p:nvPr/>
        </p:nvSpPr>
        <p:spPr>
          <a:xfrm>
            <a:off x="4499992" y="1340768"/>
            <a:ext cx="4536504" cy="461665"/>
          </a:xfrm>
          <a:prstGeom prst="rect">
            <a:avLst/>
          </a:prstGeom>
          <a:noFill/>
        </p:spPr>
        <p:txBody>
          <a:bodyPr wrap="square" rtlCol="0">
            <a:spAutoFit/>
          </a:bodyPr>
          <a:lstStyle/>
          <a:p>
            <a:r>
              <a:rPr lang="en-US" altLang="zh-CN" dirty="0">
                <a:highlight>
                  <a:srgbClr val="FFFF00"/>
                </a:highlight>
              </a:rPr>
              <a:t>50.69.71.73.74.75.82.86-88</a:t>
            </a:r>
            <a:endParaRPr lang="zh-CN" altLang="en-US" dirty="0">
              <a:highlight>
                <a:srgbClr val="FFFF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10</a:t>
            </a:fld>
            <a:endParaRPr lang="fr-FR" altLang="en-US" sz="1000" b="0" dirty="0">
              <a:latin typeface="Verdana" panose="020B0604030504040204" pitchFamily="34" charset="0"/>
              <a:ea typeface="宋体" panose="02010600030101010101" pitchFamily="2" charset="-122"/>
            </a:endParaRPr>
          </a:p>
        </p:txBody>
      </p:sp>
      <p:sp>
        <p:nvSpPr>
          <p:cNvPr id="18434" name="Rectangle 4"/>
          <p:cNvSpPr/>
          <p:nvPr/>
        </p:nvSpPr>
        <p:spPr>
          <a:xfrm>
            <a:off x="142875" y="1143000"/>
            <a:ext cx="8763000" cy="519113"/>
          </a:xfrm>
          <a:prstGeom prst="rect">
            <a:avLst/>
          </a:prstGeom>
          <a:noFill/>
          <a:ln w="9525">
            <a:noFill/>
          </a:ln>
        </p:spPr>
        <p:txBody>
          <a:bodyPr anchor="t">
            <a:spAutoFit/>
          </a:bodyPr>
          <a:lstStyle/>
          <a:p>
            <a:pPr lvl="0" indent="0"/>
            <a:r>
              <a:rPr lang="zh-CN" altLang="en-US" sz="2800" dirty="0">
                <a:latin typeface="宋体" panose="02010600030101010101" pitchFamily="2" charset="-122"/>
                <a:ea typeface="宋体" panose="02010600030101010101" pitchFamily="2" charset="-122"/>
              </a:rPr>
              <a:t>分析机</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通用计算机原理</a:t>
            </a:r>
            <a:r>
              <a:rPr lang="zh-CN" altLang="en-US" sz="2800" dirty="0">
                <a:latin typeface="Arial" panose="020B0604020202020204" pitchFamily="34" charset="0"/>
                <a:ea typeface="宋体" panose="02010600030101010101" pitchFamily="2" charset="-122"/>
              </a:rPr>
              <a:t> </a:t>
            </a:r>
          </a:p>
        </p:txBody>
      </p:sp>
      <p:pic>
        <p:nvPicPr>
          <p:cNvPr id="18435" name="Picture 3"/>
          <p:cNvPicPr>
            <a:picLocks noChangeAspect="1"/>
          </p:cNvPicPr>
          <p:nvPr/>
        </p:nvPicPr>
        <p:blipFill>
          <a:blip r:embed="rId2"/>
          <a:stretch>
            <a:fillRect/>
          </a:stretch>
        </p:blipFill>
        <p:spPr>
          <a:xfrm>
            <a:off x="323850" y="1773238"/>
            <a:ext cx="8248650" cy="4648200"/>
          </a:xfrm>
          <a:prstGeom prst="rect">
            <a:avLst/>
          </a:prstGeom>
          <a:noFill/>
          <a:ln w="9525">
            <a:noFill/>
          </a:ln>
        </p:spPr>
      </p:pic>
      <p:sp>
        <p:nvSpPr>
          <p:cNvPr id="5"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11</a:t>
            </a:fld>
            <a:endParaRPr lang="fr-FR" altLang="en-US" sz="1000" b="0" dirty="0">
              <a:latin typeface="Verdana" panose="020B0604030504040204" pitchFamily="34" charset="0"/>
              <a:ea typeface="宋体" panose="02010600030101010101" pitchFamily="2" charset="-122"/>
            </a:endParaRPr>
          </a:p>
        </p:txBody>
      </p:sp>
      <p:sp>
        <p:nvSpPr>
          <p:cNvPr id="19458" name="Rectangle 4"/>
          <p:cNvSpPr/>
          <p:nvPr/>
        </p:nvSpPr>
        <p:spPr>
          <a:xfrm>
            <a:off x="2143125" y="1285875"/>
            <a:ext cx="4619625" cy="519113"/>
          </a:xfrm>
          <a:prstGeom prst="rect">
            <a:avLst/>
          </a:prstGeom>
          <a:noFill/>
          <a:ln w="9525">
            <a:noFill/>
          </a:ln>
        </p:spPr>
        <p:txBody>
          <a:bodyPr anchor="t">
            <a:spAutoFit/>
          </a:bodyPr>
          <a:lstStyle/>
          <a:p>
            <a:pPr lvl="0" indent="0"/>
            <a:r>
              <a:rPr lang="zh-CN" altLang="en-US" sz="2800" dirty="0">
                <a:latin typeface="宋体" panose="02010600030101010101" pitchFamily="2" charset="-122"/>
                <a:ea typeface="宋体" panose="02010600030101010101" pitchFamily="2" charset="-122"/>
              </a:rPr>
              <a:t>世界上第一位程序员</a:t>
            </a:r>
            <a:r>
              <a:rPr lang="zh-CN" altLang="en-US" sz="2800" dirty="0">
                <a:latin typeface="Arial" panose="020B0604020202020204" pitchFamily="34" charset="0"/>
                <a:ea typeface="宋体" panose="02010600030101010101" pitchFamily="2" charset="-122"/>
              </a:rPr>
              <a:t> </a:t>
            </a:r>
          </a:p>
        </p:txBody>
      </p:sp>
      <p:pic>
        <p:nvPicPr>
          <p:cNvPr id="19459" name="Picture 3"/>
          <p:cNvPicPr>
            <a:picLocks noChangeAspect="1"/>
          </p:cNvPicPr>
          <p:nvPr/>
        </p:nvPicPr>
        <p:blipFill>
          <a:blip r:embed="rId2"/>
          <a:stretch>
            <a:fillRect/>
          </a:stretch>
        </p:blipFill>
        <p:spPr>
          <a:xfrm>
            <a:off x="539750" y="2205038"/>
            <a:ext cx="8143875" cy="2057400"/>
          </a:xfrm>
          <a:prstGeom prst="rect">
            <a:avLst/>
          </a:prstGeom>
          <a:noFill/>
          <a:ln w="9525">
            <a:noFill/>
          </a:ln>
        </p:spPr>
      </p:pic>
      <p:pic>
        <p:nvPicPr>
          <p:cNvPr id="19460" name="Picture 4"/>
          <p:cNvPicPr>
            <a:picLocks noChangeAspect="1"/>
          </p:cNvPicPr>
          <p:nvPr/>
        </p:nvPicPr>
        <p:blipFill>
          <a:blip r:embed="rId3"/>
          <a:stretch>
            <a:fillRect/>
          </a:stretch>
        </p:blipFill>
        <p:spPr>
          <a:xfrm>
            <a:off x="539750" y="4437063"/>
            <a:ext cx="8010525" cy="1809750"/>
          </a:xfrm>
          <a:prstGeom prst="rect">
            <a:avLst/>
          </a:prstGeom>
          <a:noFill/>
          <a:ln w="9525">
            <a:noFill/>
          </a:ln>
        </p:spPr>
      </p:pic>
      <p:pic>
        <p:nvPicPr>
          <p:cNvPr id="19461" name="Picture 5"/>
          <p:cNvPicPr>
            <a:picLocks noChangeAspect="1"/>
          </p:cNvPicPr>
          <p:nvPr/>
        </p:nvPicPr>
        <p:blipFill>
          <a:blip r:embed="rId4"/>
          <a:stretch>
            <a:fillRect/>
          </a:stretch>
        </p:blipFill>
        <p:spPr>
          <a:xfrm>
            <a:off x="7312025" y="0"/>
            <a:ext cx="1831975" cy="2205038"/>
          </a:xfrm>
          <a:prstGeom prst="rect">
            <a:avLst/>
          </a:prstGeom>
          <a:noFill/>
          <a:ln w="9525">
            <a:noFill/>
          </a:ln>
        </p:spPr>
      </p:pic>
      <p:pic>
        <p:nvPicPr>
          <p:cNvPr id="19462" name="Picture 6"/>
          <p:cNvPicPr>
            <a:picLocks noChangeAspect="1"/>
          </p:cNvPicPr>
          <p:nvPr/>
        </p:nvPicPr>
        <p:blipFill>
          <a:blip r:embed="rId5"/>
          <a:stretch>
            <a:fillRect/>
          </a:stretch>
        </p:blipFill>
        <p:spPr>
          <a:xfrm>
            <a:off x="0" y="0"/>
            <a:ext cx="1968500" cy="2205038"/>
          </a:xfrm>
          <a:prstGeom prst="rect">
            <a:avLst/>
          </a:prstGeom>
          <a:noFill/>
          <a:ln w="9525">
            <a:noFill/>
          </a:ln>
        </p:spPr>
      </p:pic>
      <p:sp>
        <p:nvSpPr>
          <p:cNvPr id="8" name="Rectangle 2"/>
          <p:cNvSpPr txBox="1">
            <a:spLocks noChangeArrowheads="1"/>
          </p:cNvSpPr>
          <p:nvPr/>
        </p:nvSpPr>
        <p:spPr>
          <a:xfrm>
            <a:off x="2000250" y="381000"/>
            <a:ext cx="5286375"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4"/>
          <p:cNvSpPr>
            <a:spLocks noGrp="1"/>
          </p:cNvSpPr>
          <p:nvPr>
            <p:ph type="sldNum" sz="quarter" idx="4"/>
          </p:nvPr>
        </p:nvSpPr>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12</a:t>
            </a:fld>
            <a:endParaRPr lang="fr-FR" altLang="en-US" sz="1000" b="0" dirty="0">
              <a:latin typeface="Verdana" panose="020B0604030504040204" pitchFamily="34" charset="0"/>
              <a:ea typeface="宋体" panose="02010600030101010101" pitchFamily="2" charset="-122"/>
            </a:endParaRPr>
          </a:p>
        </p:txBody>
      </p:sp>
      <p:sp>
        <p:nvSpPr>
          <p:cNvPr id="38915" name="Rectangle 2"/>
          <p:cNvSpPr>
            <a:spLocks noGrp="1" noChangeArrowheads="1"/>
          </p:cNvSpPr>
          <p:nvPr>
            <p:ph type="title"/>
          </p:nvPr>
        </p:nvSpPr>
        <p:spPr>
          <a:xfrm>
            <a:off x="714375" y="0"/>
            <a:ext cx="7010400" cy="1447800"/>
          </a:xfrm>
          <a:ln>
            <a:miter/>
          </a:ln>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lumMod val="95000"/>
                  </a:schemeClr>
                </a:solidFill>
                <a:effectLst/>
                <a:uLnTx/>
                <a:uFillTx/>
                <a:latin typeface="宋体" panose="02010600030101010101" pitchFamily="2" charset="-122"/>
                <a:ea typeface="宋体" panose="02010600030101010101" pitchFamily="2" charset="-122"/>
                <a:cs typeface="+mj-cs"/>
              </a:rPr>
              <a:t>计算机发展简史</a:t>
            </a:r>
          </a:p>
        </p:txBody>
      </p:sp>
      <p:sp>
        <p:nvSpPr>
          <p:cNvPr id="2" name="文本框 1"/>
          <p:cNvSpPr txBox="1"/>
          <p:nvPr/>
        </p:nvSpPr>
        <p:spPr>
          <a:xfrm>
            <a:off x="233045" y="1447800"/>
            <a:ext cx="8677910" cy="4154170"/>
          </a:xfrm>
          <a:prstGeom prst="rect">
            <a:avLst/>
          </a:prstGeom>
          <a:noFill/>
        </p:spPr>
        <p:txBody>
          <a:bodyPr wrap="square" rtlCol="0" anchor="t">
            <a:spAutoFit/>
          </a:bodyPr>
          <a:lstStyle/>
          <a:p>
            <a:r>
              <a:rPr lang="zh-CN" altLang="en-US"/>
              <a:t>世界上第一台电子计算机于1946年2月在美国宾夕法尼亚大学诞生，取名为ENIAC(读作“埃尼克”)，即Electronic Numerical  Internal And  Calculator的缩写。电子计算机的产生和迅速发展是当代科学技术最伟大的成就之一。自1946年美国研制的第一台电子计算机ENIAC以来，在半个世纪的时间里，计算机的发展取得了令人瞩目的成就。</a:t>
            </a:r>
          </a:p>
          <a:p>
            <a:endParaRPr lang="zh-CN" altLang="en-US"/>
          </a:p>
          <a:p>
            <a:r>
              <a:rPr lang="zh-CN" altLang="en-US"/>
              <a:t>  </a:t>
            </a:r>
          </a:p>
          <a:p>
            <a:r>
              <a:rPr lang="zh-CN" altLang="en-US"/>
              <a:t>　　电子计算机的发展阶段通常以构成计算机的电子器件来划分，至今已经历了四代，目前正在向第五代过渡。每一个发展阶段在技术上都是一次新的突破，在性能上都是一次质的飞跃。</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4"/>
          <p:cNvSpPr>
            <a:spLocks noGrp="1"/>
          </p:cNvSpPr>
          <p:nvPr>
            <p:ph type="sldNum" sz="quarter" idx="4"/>
          </p:nvPr>
        </p:nvSpPr>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13</a:t>
            </a:fld>
            <a:endParaRPr lang="fr-FR" altLang="en-US" sz="1000" b="0" dirty="0">
              <a:latin typeface="Verdana" panose="020B0604030504040204" pitchFamily="34" charset="0"/>
              <a:ea typeface="宋体" panose="02010600030101010101" pitchFamily="2" charset="-122"/>
            </a:endParaRPr>
          </a:p>
        </p:txBody>
      </p:sp>
      <p:sp>
        <p:nvSpPr>
          <p:cNvPr id="38915" name="Rectangle 2"/>
          <p:cNvSpPr>
            <a:spLocks noGrp="1" noChangeArrowheads="1"/>
          </p:cNvSpPr>
          <p:nvPr>
            <p:ph type="title"/>
          </p:nvPr>
        </p:nvSpPr>
        <p:spPr>
          <a:xfrm>
            <a:off x="714375" y="0"/>
            <a:ext cx="7010400" cy="1447800"/>
          </a:xfrm>
          <a:ln>
            <a:miter/>
          </a:ln>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lumMod val="95000"/>
                  </a:schemeClr>
                </a:solidFill>
                <a:effectLst/>
                <a:uLnTx/>
                <a:uFillTx/>
                <a:latin typeface="宋体" panose="02010600030101010101" pitchFamily="2" charset="-122"/>
                <a:ea typeface="宋体" panose="02010600030101010101" pitchFamily="2" charset="-122"/>
                <a:cs typeface="+mj-cs"/>
              </a:rPr>
              <a:t>计算机发展简史</a:t>
            </a:r>
          </a:p>
        </p:txBody>
      </p:sp>
      <p:graphicFrame>
        <p:nvGraphicFramePr>
          <p:cNvPr id="21507" name="Group 3"/>
          <p:cNvGraphicFramePr>
            <a:graphicFrameLocks noGrp="1"/>
          </p:cNvGraphicFramePr>
          <p:nvPr>
            <p:custDataLst>
              <p:tags r:id="rId1"/>
            </p:custDataLst>
          </p:nvPr>
        </p:nvGraphicFramePr>
        <p:xfrm>
          <a:off x="142875" y="1214755"/>
          <a:ext cx="8827135" cy="5054982"/>
        </p:xfrm>
        <a:graphic>
          <a:graphicData uri="http://schemas.openxmlformats.org/drawingml/2006/table">
            <a:tbl>
              <a:tblPr/>
              <a:tblGrid>
                <a:gridCol w="1324610">
                  <a:extLst>
                    <a:ext uri="{9D8B030D-6E8A-4147-A177-3AD203B41FA5}">
                      <a16:colId xmlns:a16="http://schemas.microsoft.com/office/drawing/2014/main" val="20000"/>
                    </a:ext>
                  </a:extLst>
                </a:gridCol>
                <a:gridCol w="1234440">
                  <a:extLst>
                    <a:ext uri="{9D8B030D-6E8A-4147-A177-3AD203B41FA5}">
                      <a16:colId xmlns:a16="http://schemas.microsoft.com/office/drawing/2014/main" val="20001"/>
                    </a:ext>
                  </a:extLst>
                </a:gridCol>
                <a:gridCol w="1778000">
                  <a:extLst>
                    <a:ext uri="{9D8B030D-6E8A-4147-A177-3AD203B41FA5}">
                      <a16:colId xmlns:a16="http://schemas.microsoft.com/office/drawing/2014/main" val="20002"/>
                    </a:ext>
                  </a:extLst>
                </a:gridCol>
                <a:gridCol w="4490085">
                  <a:extLst>
                    <a:ext uri="{9D8B030D-6E8A-4147-A177-3AD203B41FA5}">
                      <a16:colId xmlns:a16="http://schemas.microsoft.com/office/drawing/2014/main" val="20003"/>
                    </a:ext>
                  </a:extLst>
                </a:gridCol>
              </a:tblGrid>
              <a:tr h="474980">
                <a:tc>
                  <a:txBody>
                    <a:bodyPr/>
                    <a:lstStyle/>
                    <a:p>
                      <a:pPr marL="0" marR="0" lvl="0" indent="0" algn="ctr"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a:ln>
                            <a:noFill/>
                          </a:ln>
                          <a:solidFill>
                            <a:schemeClr val="tx1"/>
                          </a:solidFill>
                          <a:effectLst/>
                          <a:latin typeface="Verdana" panose="020B0604030504040204" pitchFamily="34" charset="0"/>
                          <a:ea typeface="宋体" panose="02010600030101010101" pitchFamily="2" charset="-122"/>
                        </a:rPr>
                        <a:t>时期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a:ln>
                            <a:noFill/>
                          </a:ln>
                          <a:solidFill>
                            <a:schemeClr val="tx1"/>
                          </a:solidFill>
                          <a:effectLst/>
                          <a:latin typeface="Verdana" panose="020B0604030504040204" pitchFamily="34" charset="0"/>
                          <a:ea typeface="宋体" panose="02010600030101010101" pitchFamily="2" charset="-122"/>
                        </a:rPr>
                        <a:t>主要器件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a:ln>
                            <a:noFill/>
                          </a:ln>
                          <a:solidFill>
                            <a:schemeClr val="tx1"/>
                          </a:solidFill>
                          <a:effectLst/>
                          <a:latin typeface="Verdana" panose="020B0604030504040204" pitchFamily="34" charset="0"/>
                          <a:ea typeface="宋体" panose="02010600030101010101" pitchFamily="2" charset="-122"/>
                        </a:rPr>
                        <a:t>重    要    特    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548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第一代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5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1946</a:t>
                      </a:r>
                    </a:p>
                    <a:p>
                      <a:pPr marL="0" marR="0" lvl="0" indent="0" algn="just" defTabSz="914400" rtl="0" eaLnBrk="0" fontAlgn="base" latinLnBrk="0" hangingPunct="0">
                        <a:lnSpc>
                          <a:spcPct val="105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1957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电子管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机器语言，汇编语言，速度低，体积大，价格昂贵，可靠性差，用于科学计算</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4685">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第二代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1958</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1964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晶体管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算法语言，操作系统，体积缩小，可靠性提高，从科学计算扩大到数据处理</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566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第三代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1965</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1971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中、小规模</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集成电路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体积小，可靠性大大提高，速度达几</a:t>
                      </a:r>
                      <a:r>
                        <a:rPr kumimoji="0" 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MIPS</a:t>
                      </a:r>
                      <a:r>
                        <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rPr>
                        <a:t>，</a:t>
                      </a:r>
                      <a:r>
                        <a:rPr kumimoji="0" lang="zh-CN" altLang="en-US" sz="1800" b="1" i="0" u="none" strike="noStrike" cap="none" normalizeH="0" baseline="0">
                          <a:ln>
                            <a:noFill/>
                          </a:ln>
                          <a:solidFill>
                            <a:schemeClr val="tx1"/>
                          </a:solidFill>
                          <a:effectLst>
                            <a:outerShdw blurRad="38100" dist="38100" dir="2700000" algn="tl">
                              <a:srgbClr val="C0C0C0"/>
                            </a:outerShdw>
                          </a:effectLst>
                          <a:latin typeface="Verdana" panose="020B0604030504040204" pitchFamily="34" charset="0"/>
                          <a:ea typeface="宋体" panose="02010600030101010101" pitchFamily="2" charset="-122"/>
                        </a:rPr>
                        <a:t>机种多样化，“小型计算机” 出现，</a:t>
                      </a: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软件技术和外设发展迅速应用领域不断扩大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6012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第四代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5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1972</a:t>
                      </a:r>
                    </a:p>
                    <a:p>
                      <a:pPr marL="0" marR="0" lvl="0" indent="0" algn="just" defTabSz="914400" rtl="0" eaLnBrk="0" fontAlgn="base" latinLnBrk="0" hangingPunct="0">
                        <a:lnSpc>
                          <a:spcPct val="105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1990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中、大及超</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大规模集成</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电路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速度提高至</a:t>
                      </a:r>
                      <a:r>
                        <a:rPr kumimoji="0" 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GIPS</a:t>
                      </a:r>
                      <a:r>
                        <a:rPr kumimoji="0" lang="zh-CN" alt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乃至</a:t>
                      </a:r>
                      <a:r>
                        <a:rPr kumimoji="0" 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TIPS</a:t>
                      </a:r>
                      <a:r>
                        <a:rPr kumimoji="0" lang="zh-CN" alt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水平，多机并行处理和计算机网络迅速发展。 “微型计算机” 出现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6012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第五代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5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1991</a:t>
                      </a:r>
                    </a:p>
                    <a:p>
                      <a:pPr marL="0" marR="0" lvl="0" indent="0" algn="just" defTabSz="914400" rtl="0" eaLnBrk="0" fontAlgn="base" latinLnBrk="0" hangingPunct="0">
                        <a:lnSpc>
                          <a:spcPct val="105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至今</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rPr>
                        <a:t>巨大规模集成电路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运算速度提高到每秒</a:t>
                      </a:r>
                      <a:r>
                        <a:rPr kumimoji="0" lang="en-US" altLang="zh-CN"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10</a:t>
                      </a:r>
                      <a:r>
                        <a:rPr kumimoji="0" lang="zh-CN" alt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亿次。由一片巨大规模集成电路实现的单片计算机开始出现。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14</a:t>
            </a:fld>
            <a:endParaRPr lang="fr-FR" altLang="en-US" sz="1000" b="0" dirty="0">
              <a:latin typeface="Verdana" panose="020B0604030504040204" pitchFamily="34" charset="0"/>
              <a:ea typeface="宋体" panose="02010600030101010101" pitchFamily="2" charset="-122"/>
            </a:endParaRPr>
          </a:p>
        </p:txBody>
      </p:sp>
      <p:sp>
        <p:nvSpPr>
          <p:cNvPr id="39939" name="Rectangle 2"/>
          <p:cNvSpPr>
            <a:spLocks noGrp="1" noChangeArrowheads="1"/>
          </p:cNvSpPr>
          <p:nvPr>
            <p:ph idx="1"/>
          </p:nvPr>
        </p:nvSpPr>
        <p:spPr>
          <a:xfrm>
            <a:off x="611505" y="476250"/>
            <a:ext cx="7772400" cy="520065"/>
          </a:xfrm>
          <a:ln>
            <a:miter/>
          </a:ln>
        </p:spPr>
        <p:txBody>
          <a:bodyPr vert="horz" wrap="square" lIns="91440" tIns="45720" rIns="91440" bIns="45720" numCol="1" anchor="t" anchorCtr="0" compatLnSpc="1"/>
          <a:lstStyle/>
          <a:p>
            <a:pPr marL="342900" marR="0" lvl="0" indent="-342900" algn="ctr" defTabSz="914400" rtl="0" eaLnBrk="1" fontAlgn="base" latinLnBrk="0" hangingPunct="1">
              <a:spcBef>
                <a:spcPct val="20000"/>
              </a:spcBef>
              <a:spcAft>
                <a:spcPct val="0"/>
              </a:spcAft>
              <a:buClr>
                <a:schemeClr val="hlink"/>
              </a:buClr>
              <a:buSzTx/>
              <a:buFont typeface="Times" pitchFamily="2" charset="0"/>
              <a:buNone/>
              <a:defRPr/>
            </a:pPr>
            <a:r>
              <a:rPr kumimoji="0" lang="zh-CN" altLang="en-US" sz="2800" b="1" i="0" u="none" strike="noStrike" kern="0" cap="none" spc="0" normalizeH="0" baseline="0" noProof="0" dirty="0">
                <a:ln>
                  <a:noFill/>
                </a:ln>
                <a:solidFill>
                  <a:schemeClr val="bg1">
                    <a:lumMod val="95000"/>
                  </a:schemeClr>
                </a:solidFill>
                <a:effectLst/>
                <a:uLnTx/>
                <a:uFillTx/>
                <a:latin typeface="+mn-lt"/>
                <a:ea typeface="宋体" panose="02010600030101010101" pitchFamily="2" charset="-122"/>
                <a:cs typeface="+mn-cs"/>
              </a:rPr>
              <a:t>各时代代表机型</a:t>
            </a:r>
          </a:p>
          <a:p>
            <a:pPr marL="342900" marR="0" lvl="0" indent="-342900" algn="ctr" defTabSz="914400" rtl="0" eaLnBrk="1" fontAlgn="base" latinLnBrk="0" hangingPunct="1">
              <a:spcBef>
                <a:spcPct val="20000"/>
              </a:spcBef>
              <a:spcAft>
                <a:spcPct val="0"/>
              </a:spcAft>
              <a:buClr>
                <a:schemeClr val="hlink"/>
              </a:buClr>
              <a:buSzTx/>
              <a:buFont typeface="Times" pitchFamily="2" charset="0"/>
              <a:buNone/>
              <a:defRPr/>
            </a:pPr>
            <a:endParaRPr kumimoji="0" lang="zh-CN" altLang="en-US" sz="28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graphicFrame>
        <p:nvGraphicFramePr>
          <p:cNvPr id="22531" name="Group 3"/>
          <p:cNvGraphicFramePr>
            <a:graphicFrameLocks noGrp="1"/>
          </p:cNvGraphicFramePr>
          <p:nvPr>
            <p:custDataLst>
              <p:tags r:id="rId1"/>
            </p:custDataLst>
          </p:nvPr>
        </p:nvGraphicFramePr>
        <p:xfrm>
          <a:off x="142875" y="1125855"/>
          <a:ext cx="8740140" cy="5763895"/>
        </p:xfrm>
        <a:graphic>
          <a:graphicData uri="http://schemas.openxmlformats.org/drawingml/2006/table">
            <a:tbl>
              <a:tblPr/>
              <a:tblGrid>
                <a:gridCol w="1523365">
                  <a:extLst>
                    <a:ext uri="{9D8B030D-6E8A-4147-A177-3AD203B41FA5}">
                      <a16:colId xmlns:a16="http://schemas.microsoft.com/office/drawing/2014/main" val="20000"/>
                    </a:ext>
                  </a:extLst>
                </a:gridCol>
                <a:gridCol w="5116830">
                  <a:extLst>
                    <a:ext uri="{9D8B030D-6E8A-4147-A177-3AD203B41FA5}">
                      <a16:colId xmlns:a16="http://schemas.microsoft.com/office/drawing/2014/main" val="20001"/>
                    </a:ext>
                  </a:extLst>
                </a:gridCol>
                <a:gridCol w="2099945">
                  <a:extLst>
                    <a:ext uri="{9D8B030D-6E8A-4147-A177-3AD203B41FA5}">
                      <a16:colId xmlns:a16="http://schemas.microsoft.com/office/drawing/2014/main" val="20002"/>
                    </a:ext>
                  </a:extLst>
                </a:gridCol>
              </a:tblGrid>
              <a:tr h="56007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时代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0" i="0" u="none" strike="noStrike" cap="none" normalizeH="0" baseline="0">
                          <a:ln>
                            <a:noFill/>
                          </a:ln>
                          <a:solidFill>
                            <a:schemeClr val="tx1"/>
                          </a:solidFill>
                          <a:effectLst/>
                          <a:latin typeface="Verdana" panose="020B0604030504040204" pitchFamily="34" charset="0"/>
                          <a:ea typeface="宋体" panose="02010600030101010101" pitchFamily="2" charset="-122"/>
                        </a:rPr>
                        <a:t>机型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1" i="0" u="none" strike="noStrike" cap="none" normalizeH="0" baseline="0">
                          <a:ln>
                            <a:noFill/>
                          </a:ln>
                          <a:solidFill>
                            <a:schemeClr val="tx1"/>
                          </a:solidFill>
                          <a:effectLst/>
                          <a:latin typeface="Verdana" panose="020B0604030504040204" pitchFamily="34" charset="0"/>
                          <a:ea typeface="宋体" panose="02010600030101010101" pitchFamily="2" charset="-122"/>
                        </a:rPr>
                        <a:t>产地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55675">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ENIAC       </a:t>
                      </a:r>
                      <a:r>
                        <a:rPr kumimoji="0" 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1946   </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十进制</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EDSAC         1949   </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二进制和“存储程序”</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103</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M-3</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1957~59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美</a:t>
                      </a:r>
                      <a:r>
                        <a:rPr kumimoji="0" 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a:t>
                      </a:r>
                      <a:r>
                        <a:rPr kumimoji="0" lang="zh-CN" alt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宾州大学</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英</a:t>
                      </a:r>
                      <a:r>
                        <a:rPr kumimoji="0" 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a:t>
                      </a:r>
                      <a:r>
                        <a:rPr kumimoji="0" lang="zh-CN" alt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剑桥大学</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中科院计算所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151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IBM 7090    1958</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DJS-21,108,X-2,441B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IBM</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中国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5984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IBM360/370</a:t>
                      </a:r>
                      <a:r>
                        <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系列</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CDC6000/7600,STAR-100,CRAY-1</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NOVA,PDP-11</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DJS-130/200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IBM</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CDC</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美国</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中国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6840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四</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微型机  </a:t>
                      </a:r>
                      <a:r>
                        <a:rPr kumimoji="0" 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APPLE, IBM-PC</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VAX</a:t>
                      </a:r>
                      <a:r>
                        <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系列</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长城</a:t>
                      </a:r>
                      <a:r>
                        <a:rPr kumimoji="0" 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0520,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APPLE </a:t>
                      </a:r>
                      <a:r>
                        <a:rPr kumimoji="0" lang="zh-CN" altLang="en-US" sz="16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 </a:t>
                      </a:r>
                      <a:r>
                        <a:rPr kumimoji="0" lang="en-US" sz="16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IBM</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16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DEC</a:t>
                      </a: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长城计算机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6840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rPr>
                        <a:t>超级计算机、移动计算机、集群系统。</a:t>
                      </a:r>
                      <a:r>
                        <a:rPr lang="zh-CN" altLang="en-US" sz="1600" b="1" dirty="0">
                          <a:ln>
                            <a:noFill/>
                          </a:ln>
                          <a:effectLst/>
                          <a:latin typeface="Verdana" panose="020B0604030504040204" pitchFamily="34" charset="0"/>
                          <a:ea typeface="宋体" panose="02010600030101010101" pitchFamily="2" charset="-122"/>
                          <a:sym typeface="+mn-ea"/>
                        </a:rPr>
                        <a:t>天河二号，富岳，苹果移动终端，华为移动终端</a:t>
                      </a:r>
                      <a:endParaRPr kumimoji="0" lang="zh-CN" altLang="en-US" sz="1600" b="1" i="0" u="none" strike="noStrike" cap="none" normalizeH="0" baseline="0" dirty="0">
                        <a:ln>
                          <a:noFill/>
                        </a:ln>
                        <a:solidFill>
                          <a:schemeClr val="tx1"/>
                        </a:solidFill>
                        <a:effectLst/>
                        <a:latin typeface="Verdana" panose="020B0604030504040204" pitchFamily="34" charset="0"/>
                        <a:ea typeface="宋体" panose="02010600030101010101" pitchFamily="2" charset="-122"/>
                        <a:sym typeface="+mn-ea"/>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endParaRPr kumimoji="0" lang="zh-CN" altLang="en-US" sz="16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16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中、美、日。天河二号，富岳，苹果，华为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15</a:t>
            </a:fld>
            <a:endParaRPr lang="fr-FR" altLang="en-US" sz="1000" b="0" dirty="0">
              <a:latin typeface="Verdana" panose="020B0604030504040204" pitchFamily="34" charset="0"/>
              <a:ea typeface="宋体" panose="02010600030101010101" pitchFamily="2" charset="-122"/>
            </a:endParaRPr>
          </a:p>
        </p:txBody>
      </p:sp>
      <p:graphicFrame>
        <p:nvGraphicFramePr>
          <p:cNvPr id="39938" name="Group 2"/>
          <p:cNvGraphicFramePr>
            <a:graphicFrameLocks noGrp="1"/>
          </p:cNvGraphicFramePr>
          <p:nvPr/>
        </p:nvGraphicFramePr>
        <p:xfrm>
          <a:off x="142875" y="357188"/>
          <a:ext cx="7929618" cy="6094413"/>
        </p:xfrm>
        <a:graphic>
          <a:graphicData uri="http://schemas.openxmlformats.org/drawingml/2006/table">
            <a:tbl>
              <a:tblPr/>
              <a:tblGrid>
                <a:gridCol w="209185">
                  <a:extLst>
                    <a:ext uri="{9D8B030D-6E8A-4147-A177-3AD203B41FA5}">
                      <a16:colId xmlns:a16="http://schemas.microsoft.com/office/drawing/2014/main" val="20000"/>
                    </a:ext>
                  </a:extLst>
                </a:gridCol>
                <a:gridCol w="7720433">
                  <a:extLst>
                    <a:ext uri="{9D8B030D-6E8A-4147-A177-3AD203B41FA5}">
                      <a16:colId xmlns:a16="http://schemas.microsoft.com/office/drawing/2014/main" val="20001"/>
                    </a:ext>
                  </a:extLst>
                </a:gridCol>
              </a:tblGrid>
              <a:tr h="538163">
                <a:tc rowSpan="2">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endParaRPr kumimoji="0" lang="zh-CN" altLang="en-US" sz="28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endParaRPr kumimoji="0" lang="zh-CN" altLang="en-US" sz="2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556250">
                <a:tc vMerge="1">
                  <a:txBody>
                    <a:bodyPr/>
                    <a:lstStyle/>
                    <a:p>
                      <a:endParaRPr lang="zh-CN"/>
                    </a:p>
                  </a:txBody>
                  <a:tcPr/>
                </a:tc>
                <a:tc>
                  <a:txBody>
                    <a:bodyPr/>
                    <a:lstStyle/>
                    <a:p>
                      <a:pPr marL="0" marR="0" lvl="0" indent="0" algn="ctr" defTabSz="914400" rtl="0" eaLnBrk="1" fontAlgn="base" latinLnBrk="0" hangingPunct="1">
                        <a:lnSpc>
                          <a:spcPct val="105000"/>
                        </a:lnSpc>
                        <a:spcBef>
                          <a:spcPct val="20000"/>
                        </a:spcBef>
                        <a:spcAft>
                          <a:spcPct val="0"/>
                        </a:spcAft>
                        <a:buClrTx/>
                        <a:buSzTx/>
                        <a:buFontTx/>
                        <a:buNone/>
                      </a:pPr>
                      <a:r>
                        <a:rPr kumimoji="0" lang="zh-CN" altLang="en-US" sz="40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半导体存储器的发展</a:t>
                      </a:r>
                      <a:r>
                        <a:rPr kumimoji="0" lang="zh-CN" altLang="en-US"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 </a:t>
                      </a:r>
                      <a:endParaRPr kumimoji="0" lang="en-US" sz="2800" b="1"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20</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世纪</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50</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60</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年代，所有计算机存储器都是由微小的铁磁体环组成</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endPar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1970</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年，仙童半导体公司（</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Fairchild Semi</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）生产出了第一个较大容量半导体存储器 </a:t>
                      </a: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endPar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从</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1970</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年起，半导体存储器经历了</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11</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代：单个芯片</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1KB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4KB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16KB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64KB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256KB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1MB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4MB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16MB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64MB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256MB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GB</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（二维寻址）</a:t>
                      </a: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zh-CN" alt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其中</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1K=2</a:t>
                      </a:r>
                      <a:r>
                        <a:rPr kumimoji="0" lang="en-US" sz="2800" b="1" i="0" u="none" strike="noStrike" cap="none" normalizeH="0" baseline="30000" dirty="0">
                          <a:ln>
                            <a:noFill/>
                          </a:ln>
                          <a:solidFill>
                            <a:schemeClr val="tx1"/>
                          </a:solidFill>
                          <a:effectLst/>
                          <a:latin typeface="宋体" panose="02010600030101010101" pitchFamily="2" charset="-122"/>
                          <a:ea typeface="宋体" panose="02010600030101010101" pitchFamily="2" charset="-122"/>
                        </a:rPr>
                        <a:t>10</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,1M=2</a:t>
                      </a:r>
                      <a:r>
                        <a:rPr kumimoji="0" lang="en-US" sz="2800" b="1" i="0" u="none" strike="noStrike" cap="none" normalizeH="0" baseline="30000" dirty="0">
                          <a:ln>
                            <a:noFill/>
                          </a:ln>
                          <a:solidFill>
                            <a:schemeClr val="tx1"/>
                          </a:solidFill>
                          <a:effectLst/>
                          <a:latin typeface="宋体" panose="02010600030101010101" pitchFamily="2" charset="-122"/>
                          <a:ea typeface="宋体" panose="02010600030101010101" pitchFamily="2" charset="-122"/>
                        </a:rPr>
                        <a:t>20</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,1G=2</a:t>
                      </a:r>
                      <a:r>
                        <a:rPr kumimoji="0" lang="en-US" sz="2800" b="1" i="0" u="none" strike="noStrike" cap="none" normalizeH="0" baseline="30000" dirty="0">
                          <a:ln>
                            <a:noFill/>
                          </a:ln>
                          <a:solidFill>
                            <a:schemeClr val="tx1"/>
                          </a:solidFill>
                          <a:effectLst/>
                          <a:latin typeface="宋体" panose="02010600030101010101" pitchFamily="2" charset="-122"/>
                          <a:ea typeface="宋体" panose="02010600030101010101" pitchFamily="2" charset="-122"/>
                        </a:rPr>
                        <a:t>30</a:t>
                      </a:r>
                      <a:r>
                        <a:rPr kumimoji="0" lang="en-US"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en-US" sz="2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16</a:t>
            </a:fld>
            <a:endParaRPr lang="fr-FR" altLang="en-US" sz="1000" b="0" dirty="0">
              <a:latin typeface="Verdana" panose="020B0604030504040204" pitchFamily="34" charset="0"/>
              <a:ea typeface="宋体" panose="02010600030101010101" pitchFamily="2" charset="-122"/>
            </a:endParaRPr>
          </a:p>
        </p:txBody>
      </p:sp>
      <p:sp>
        <p:nvSpPr>
          <p:cNvPr id="23554" name="Rectangle 2"/>
          <p:cNvSpPr>
            <a:spLocks noChangeArrowheads="1"/>
          </p:cNvSpPr>
          <p:nvPr/>
        </p:nvSpPr>
        <p:spPr bwMode="auto">
          <a:xfrm>
            <a:off x="500063" y="1143000"/>
            <a:ext cx="7920038" cy="1006475"/>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世界上第一台电子数字计算机</a:t>
            </a:r>
          </a:p>
          <a:p>
            <a:pPr marL="0" marR="0" lvl="0" indent="0" algn="l" defTabSz="914400" rtl="0" eaLnBrk="1" fontAlgn="base" latinLnBrk="0" hangingPunct="1">
              <a:spcBef>
                <a:spcPct val="0"/>
              </a:spcBef>
              <a:spcAft>
                <a:spcPct val="0"/>
              </a:spcAft>
              <a:buClrTx/>
              <a:buSzTx/>
              <a:buFontTx/>
              <a:buNone/>
              <a:defRPr/>
            </a:pPr>
            <a:r>
              <a:rPr kumimoji="0" 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ENIAC(Electronic Numerical Integrator And Computer)</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，由美国宾夕法尼亚大学于</a:t>
            </a:r>
            <a:r>
              <a:rPr kumimoji="0" 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1946</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年研制成功并投入使用。</a:t>
            </a:r>
          </a:p>
        </p:txBody>
      </p:sp>
      <p:pic>
        <p:nvPicPr>
          <p:cNvPr id="24579" name="Picture 3"/>
          <p:cNvPicPr>
            <a:picLocks noChangeAspect="1"/>
          </p:cNvPicPr>
          <p:nvPr>
            <p:custDataLst>
              <p:tags r:id="rId1"/>
            </p:custDataLst>
          </p:nvPr>
        </p:nvPicPr>
        <p:blipFill>
          <a:blip r:embed="rId3"/>
          <a:stretch>
            <a:fillRect/>
          </a:stretch>
        </p:blipFill>
        <p:spPr>
          <a:xfrm>
            <a:off x="428625" y="4286250"/>
            <a:ext cx="7715250" cy="2105025"/>
          </a:xfrm>
          <a:prstGeom prst="rect">
            <a:avLst/>
          </a:prstGeom>
          <a:noFill/>
          <a:ln w="9525">
            <a:noFill/>
          </a:ln>
        </p:spPr>
      </p:pic>
      <p:pic>
        <p:nvPicPr>
          <p:cNvPr id="24580" name="Picture 4"/>
          <p:cNvPicPr>
            <a:picLocks noChangeAspect="1"/>
          </p:cNvPicPr>
          <p:nvPr/>
        </p:nvPicPr>
        <p:blipFill>
          <a:blip r:embed="rId4"/>
          <a:stretch>
            <a:fillRect/>
          </a:stretch>
        </p:blipFill>
        <p:spPr>
          <a:xfrm>
            <a:off x="428625" y="3500438"/>
            <a:ext cx="4000500" cy="628650"/>
          </a:xfrm>
          <a:prstGeom prst="rect">
            <a:avLst/>
          </a:prstGeom>
          <a:noFill/>
          <a:ln w="9525">
            <a:noFill/>
          </a:ln>
        </p:spPr>
      </p:pic>
      <p:pic>
        <p:nvPicPr>
          <p:cNvPr id="24581" name="Picture 5"/>
          <p:cNvPicPr>
            <a:picLocks noChangeAspect="1"/>
          </p:cNvPicPr>
          <p:nvPr/>
        </p:nvPicPr>
        <p:blipFill>
          <a:blip r:embed="rId5"/>
          <a:stretch>
            <a:fillRect/>
          </a:stretch>
        </p:blipFill>
        <p:spPr>
          <a:xfrm>
            <a:off x="357188" y="2286000"/>
            <a:ext cx="7920037" cy="1087438"/>
          </a:xfrm>
          <a:prstGeom prst="rect">
            <a:avLst/>
          </a:prstGeom>
          <a:noFill/>
          <a:ln w="9525">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17</a:t>
            </a:fld>
            <a:endParaRPr lang="fr-FR" altLang="en-US" sz="1000" b="0" dirty="0">
              <a:latin typeface="Verdana" panose="020B0604030504040204" pitchFamily="34" charset="0"/>
              <a:ea typeface="宋体" panose="02010600030101010101" pitchFamily="2" charset="-122"/>
            </a:endParaRPr>
          </a:p>
        </p:txBody>
      </p:sp>
      <p:sp>
        <p:nvSpPr>
          <p:cNvPr id="24578" name="Rectangle 2"/>
          <p:cNvSpPr>
            <a:spLocks noChangeArrowheads="1"/>
          </p:cNvSpPr>
          <p:nvPr/>
        </p:nvSpPr>
        <p:spPr bwMode="auto">
          <a:xfrm>
            <a:off x="1071563" y="428625"/>
            <a:ext cx="7920038" cy="1323975"/>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世界上第一台电子数字计算机</a:t>
            </a:r>
            <a:endParaRPr kumimoji="0" lang="en-US" altLang="zh-CN"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endParaRPr kumimoji="0" lang="zh-CN" altLang="en-US" sz="2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r>
              <a:rPr kumimoji="0" 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ENIAC(Electronic Numerical Integrator And Computer</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                  电子数字积分器和计算机</a:t>
            </a:r>
          </a:p>
        </p:txBody>
      </p:sp>
      <p:pic>
        <p:nvPicPr>
          <p:cNvPr id="25603" name="Picture 3" descr="eniac_new"/>
          <p:cNvPicPr>
            <a:picLocks noChangeAspect="1"/>
          </p:cNvPicPr>
          <p:nvPr/>
        </p:nvPicPr>
        <p:blipFill>
          <a:blip r:embed="rId2"/>
          <a:stretch>
            <a:fillRect/>
          </a:stretch>
        </p:blipFill>
        <p:spPr>
          <a:xfrm>
            <a:off x="714375" y="2000250"/>
            <a:ext cx="6840538" cy="4470400"/>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18</a:t>
            </a:fld>
            <a:endParaRPr lang="fr-FR" altLang="en-US" sz="1000" b="0" dirty="0">
              <a:latin typeface="Verdana" panose="020B0604030504040204" pitchFamily="34" charset="0"/>
              <a:ea typeface="宋体" panose="02010600030101010101" pitchFamily="2" charset="-122"/>
            </a:endParaRPr>
          </a:p>
        </p:txBody>
      </p:sp>
      <p:pic>
        <p:nvPicPr>
          <p:cNvPr id="26626" name="Picture 2" descr="eniac"/>
          <p:cNvPicPr>
            <a:picLocks noChangeAspect="1"/>
          </p:cNvPicPr>
          <p:nvPr/>
        </p:nvPicPr>
        <p:blipFill>
          <a:blip r:embed="rId2"/>
          <a:stretch>
            <a:fillRect/>
          </a:stretch>
        </p:blipFill>
        <p:spPr>
          <a:xfrm>
            <a:off x="1071563" y="1857375"/>
            <a:ext cx="6813550" cy="4560888"/>
          </a:xfrm>
          <a:prstGeom prst="rect">
            <a:avLst/>
          </a:prstGeom>
          <a:noFill/>
          <a:ln w="25400" cap="flat" cmpd="sng">
            <a:solidFill>
              <a:srgbClr val="FF6600"/>
            </a:solidFill>
            <a:prstDash val="solid"/>
            <a:miter/>
            <a:headEnd type="none" w="med" len="med"/>
            <a:tailEnd type="none" w="med" len="med"/>
          </a:ln>
        </p:spPr>
      </p:pic>
      <p:sp>
        <p:nvSpPr>
          <p:cNvPr id="25603" name="Rectangle 3"/>
          <p:cNvSpPr>
            <a:spLocks noChangeArrowheads="1"/>
          </p:cNvSpPr>
          <p:nvPr/>
        </p:nvSpPr>
        <p:spPr bwMode="auto">
          <a:xfrm>
            <a:off x="1000125" y="428625"/>
            <a:ext cx="7920038" cy="1323975"/>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世界上第一台电子数字计算机</a:t>
            </a:r>
            <a:endParaRPr kumimoji="0" lang="en-US" altLang="zh-CN"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endParaRPr kumimoji="0" lang="zh-CN" altLang="en-US" sz="2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r>
              <a:rPr kumimoji="0" 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ENIAC(Electronic Numerical Integrator And Computer</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                  电子数字积分器和计算机</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19</a:t>
            </a:fld>
            <a:endParaRPr lang="fr-FR" altLang="en-US" sz="1000" b="0" dirty="0">
              <a:latin typeface="Verdana" panose="020B0604030504040204" pitchFamily="34" charset="0"/>
              <a:ea typeface="宋体" panose="02010600030101010101" pitchFamily="2" charset="-122"/>
            </a:endParaRPr>
          </a:p>
        </p:txBody>
      </p:sp>
      <p:pic>
        <p:nvPicPr>
          <p:cNvPr id="27650" name="Picture 2" descr="2-10"/>
          <p:cNvPicPr>
            <a:picLocks noChangeAspect="1"/>
          </p:cNvPicPr>
          <p:nvPr/>
        </p:nvPicPr>
        <p:blipFill>
          <a:blip r:embed="rId2"/>
          <a:stretch>
            <a:fillRect/>
          </a:stretch>
        </p:blipFill>
        <p:spPr>
          <a:xfrm>
            <a:off x="509588" y="1168400"/>
            <a:ext cx="4240212" cy="5403850"/>
          </a:xfrm>
          <a:prstGeom prst="rect">
            <a:avLst/>
          </a:prstGeom>
          <a:noFill/>
          <a:ln w="25400" cap="flat" cmpd="sng">
            <a:solidFill>
              <a:srgbClr val="FF6600"/>
            </a:solidFill>
            <a:prstDash val="solid"/>
            <a:miter/>
            <a:headEnd type="none" w="med" len="med"/>
            <a:tailEnd type="none" w="med" len="med"/>
          </a:ln>
        </p:spPr>
      </p:pic>
      <p:pic>
        <p:nvPicPr>
          <p:cNvPr id="27651" name="Picture 3" descr="2-13"/>
          <p:cNvPicPr>
            <a:picLocks noChangeAspect="1"/>
          </p:cNvPicPr>
          <p:nvPr/>
        </p:nvPicPr>
        <p:blipFill>
          <a:blip r:embed="rId3"/>
          <a:stretch>
            <a:fillRect/>
          </a:stretch>
        </p:blipFill>
        <p:spPr>
          <a:xfrm>
            <a:off x="4929188" y="1000125"/>
            <a:ext cx="3173412" cy="2955925"/>
          </a:xfrm>
          <a:prstGeom prst="rect">
            <a:avLst/>
          </a:prstGeom>
          <a:noFill/>
          <a:ln w="25400" cap="flat" cmpd="sng">
            <a:solidFill>
              <a:srgbClr val="FF6600"/>
            </a:solidFill>
            <a:prstDash val="solid"/>
            <a:miter/>
            <a:headEnd type="none" w="med" len="med"/>
            <a:tailEnd type="none" w="med" len="med"/>
          </a:ln>
        </p:spPr>
      </p:pic>
      <p:pic>
        <p:nvPicPr>
          <p:cNvPr id="27652" name="Picture 4" descr="2-12"/>
          <p:cNvPicPr>
            <a:picLocks noChangeAspect="1"/>
          </p:cNvPicPr>
          <p:nvPr/>
        </p:nvPicPr>
        <p:blipFill>
          <a:blip r:embed="rId4"/>
          <a:stretch>
            <a:fillRect/>
          </a:stretch>
        </p:blipFill>
        <p:spPr>
          <a:xfrm>
            <a:off x="4929188" y="4071938"/>
            <a:ext cx="3286125" cy="2344737"/>
          </a:xfrm>
          <a:prstGeom prst="rect">
            <a:avLst/>
          </a:prstGeom>
          <a:noFill/>
          <a:ln w="25400" cap="flat" cmpd="sng">
            <a:solidFill>
              <a:srgbClr val="FF6600"/>
            </a:solidFill>
            <a:prstDash val="solid"/>
            <a:miter/>
            <a:headEnd type="none" w="med" len="med"/>
            <a:tailEnd type="none" w="med" len="med"/>
          </a:ln>
        </p:spPr>
      </p:pic>
      <p:sp>
        <p:nvSpPr>
          <p:cNvPr id="6" name="Rectangle 3"/>
          <p:cNvSpPr>
            <a:spLocks noChangeArrowheads="1"/>
          </p:cNvSpPr>
          <p:nvPr/>
        </p:nvSpPr>
        <p:spPr bwMode="auto">
          <a:xfrm>
            <a:off x="1000125" y="428625"/>
            <a:ext cx="7920038" cy="708025"/>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世界上第一台电子数字计算机</a:t>
            </a:r>
            <a:endParaRPr kumimoji="0" lang="en-US" altLang="zh-CN"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endParaRPr kumimoji="0" lang="zh-CN" altLang="en-US" sz="2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2"/>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0242" name="Rectangle 2"/>
          <p:cNvSpPr>
            <a:spLocks noGrp="1"/>
          </p:cNvSpPr>
          <p:nvPr>
            <p:ph type="title"/>
          </p:nvPr>
        </p:nvSpPr>
        <p:spPr/>
        <p:txBody>
          <a:bodyPr wrap="square" lIns="91440" tIns="45720" rIns="91440" bIns="45720" anchor="ctr"/>
          <a:lstStyle/>
          <a:p>
            <a:pPr eaLnBrk="1" hangingPunct="1"/>
            <a:r>
              <a:rPr lang="en-US" altLang="zh-CN" dirty="0"/>
              <a:t>1.1  </a:t>
            </a:r>
            <a:r>
              <a:rPr lang="zh-CN" altLang="en-US" dirty="0"/>
              <a:t>计算机系统的发展与应用</a:t>
            </a:r>
          </a:p>
        </p:txBody>
      </p:sp>
      <p:grpSp>
        <p:nvGrpSpPr>
          <p:cNvPr id="10243" name="Group 20"/>
          <p:cNvGrpSpPr/>
          <p:nvPr/>
        </p:nvGrpSpPr>
        <p:grpSpPr>
          <a:xfrm>
            <a:off x="1906270" y="1877695"/>
            <a:ext cx="4724400" cy="685800"/>
            <a:chOff x="1296" y="1824"/>
            <a:chExt cx="2976" cy="432"/>
          </a:xfrm>
        </p:grpSpPr>
        <p:sp>
          <p:nvSpPr>
            <p:cNvPr id="151573" name="AutoShape 21"/>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51574" name="AutoShape 22"/>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246" name="Text Box 23"/>
            <p:cNvSpPr txBox="1"/>
            <p:nvPr/>
          </p:nvSpPr>
          <p:spPr>
            <a:xfrm>
              <a:off x="1680" y="1934"/>
              <a:ext cx="2160" cy="288"/>
            </a:xfrm>
            <a:prstGeom prst="rect">
              <a:avLst/>
            </a:prstGeom>
            <a:noFill/>
            <a:ln w="9525">
              <a:noFill/>
            </a:ln>
          </p:spPr>
          <p:txBody>
            <a:bodyPr anchor="t">
              <a:spAutoFit/>
            </a:bodyPr>
            <a:lstStyle/>
            <a:p>
              <a:pPr lvl="0" indent="0" eaLnBrk="0" hangingPunct="0"/>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rPr>
                <a:t>计算机的产生</a:t>
              </a:r>
            </a:p>
          </p:txBody>
        </p:sp>
        <p:sp>
          <p:nvSpPr>
            <p:cNvPr id="10247" name="Text Box 24"/>
            <p:cNvSpPr txBox="1"/>
            <p:nvPr/>
          </p:nvSpPr>
          <p:spPr>
            <a:xfrm>
              <a:off x="1351" y="1874"/>
              <a:ext cx="309" cy="288"/>
            </a:xfrm>
            <a:prstGeom prst="rect">
              <a:avLst/>
            </a:prstGeom>
            <a:noFill/>
            <a:ln w="9525">
              <a:noFill/>
            </a:ln>
          </p:spPr>
          <p:txBody>
            <a:bodyPr wrap="none" anchor="t">
              <a:spAutoFit/>
            </a:bodyPr>
            <a:lstStyle/>
            <a:p>
              <a:pPr lvl="0" indent="0" algn="ctr" eaLnBrk="0" hangingPunct="0"/>
              <a:r>
                <a:rPr lang="zh-CN" altLang="en-US" dirty="0">
                  <a:solidFill>
                    <a:schemeClr val="bg1"/>
                  </a:solidFill>
                  <a:latin typeface="黑体" panose="02010609060101010101" pitchFamily="49" charset="-122"/>
                  <a:ea typeface="黑体" panose="02010609060101010101" pitchFamily="49" charset="-122"/>
                </a:rPr>
                <a:t>一</a:t>
              </a:r>
            </a:p>
          </p:txBody>
        </p:sp>
      </p:grpSp>
      <p:grpSp>
        <p:nvGrpSpPr>
          <p:cNvPr id="10248" name="Group 25"/>
          <p:cNvGrpSpPr/>
          <p:nvPr/>
        </p:nvGrpSpPr>
        <p:grpSpPr>
          <a:xfrm>
            <a:off x="1906270" y="2715895"/>
            <a:ext cx="4724400" cy="685800"/>
            <a:chOff x="1296" y="1824"/>
            <a:chExt cx="2976" cy="432"/>
          </a:xfrm>
        </p:grpSpPr>
        <p:sp>
          <p:nvSpPr>
            <p:cNvPr id="151578" name="AutoShape 26"/>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51579" name="AutoShape 27"/>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251" name="Text Box 28"/>
            <p:cNvSpPr txBox="1"/>
            <p:nvPr/>
          </p:nvSpPr>
          <p:spPr>
            <a:xfrm>
              <a:off x="1680" y="1934"/>
              <a:ext cx="2160" cy="288"/>
            </a:xfrm>
            <a:prstGeom prst="rect">
              <a:avLst/>
            </a:prstGeom>
            <a:noFill/>
            <a:ln w="9525">
              <a:noFill/>
            </a:ln>
          </p:spPr>
          <p:txBody>
            <a:bodyPr anchor="t">
              <a:spAutoFit/>
            </a:bodyPr>
            <a:lstStyle/>
            <a:p>
              <a:pPr lvl="0" indent="0" eaLnBrk="0" hangingPunct="0"/>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rPr>
                <a:t>计算机的发展</a:t>
              </a:r>
            </a:p>
          </p:txBody>
        </p:sp>
        <p:sp>
          <p:nvSpPr>
            <p:cNvPr id="10252" name="Text Box 29"/>
            <p:cNvSpPr txBox="1"/>
            <p:nvPr/>
          </p:nvSpPr>
          <p:spPr>
            <a:xfrm>
              <a:off x="1351" y="1874"/>
              <a:ext cx="309" cy="288"/>
            </a:xfrm>
            <a:prstGeom prst="rect">
              <a:avLst/>
            </a:prstGeom>
            <a:noFill/>
            <a:ln w="9525">
              <a:noFill/>
            </a:ln>
          </p:spPr>
          <p:txBody>
            <a:bodyPr wrap="none" anchor="t">
              <a:spAutoFit/>
            </a:bodyPr>
            <a:lstStyle/>
            <a:p>
              <a:pPr lvl="0" indent="0" algn="ctr" eaLnBrk="0" hangingPunct="0"/>
              <a:r>
                <a:rPr lang="zh-CN" altLang="en-US" dirty="0">
                  <a:solidFill>
                    <a:schemeClr val="bg1"/>
                  </a:solidFill>
                  <a:latin typeface="黑体" panose="02010609060101010101" pitchFamily="49" charset="-122"/>
                  <a:ea typeface="黑体" panose="02010609060101010101" pitchFamily="49" charset="-122"/>
                </a:rPr>
                <a:t>二</a:t>
              </a:r>
            </a:p>
          </p:txBody>
        </p:sp>
      </p:grpSp>
      <p:grpSp>
        <p:nvGrpSpPr>
          <p:cNvPr id="10253" name="Group 30"/>
          <p:cNvGrpSpPr/>
          <p:nvPr/>
        </p:nvGrpSpPr>
        <p:grpSpPr>
          <a:xfrm>
            <a:off x="1906270" y="3554095"/>
            <a:ext cx="4724400" cy="685800"/>
            <a:chOff x="1296" y="1824"/>
            <a:chExt cx="2976" cy="432"/>
          </a:xfrm>
        </p:grpSpPr>
        <p:sp>
          <p:nvSpPr>
            <p:cNvPr id="151583" name="AutoShape 31"/>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51584" name="AutoShape 32"/>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256" name="Text Box 33"/>
            <p:cNvSpPr txBox="1"/>
            <p:nvPr/>
          </p:nvSpPr>
          <p:spPr>
            <a:xfrm>
              <a:off x="1680" y="1934"/>
              <a:ext cx="2160" cy="288"/>
            </a:xfrm>
            <a:prstGeom prst="rect">
              <a:avLst/>
            </a:prstGeom>
            <a:noFill/>
            <a:ln w="9525">
              <a:noFill/>
            </a:ln>
          </p:spPr>
          <p:txBody>
            <a:bodyPr anchor="t">
              <a:spAutoFit/>
            </a:bodyPr>
            <a:lstStyle/>
            <a:p>
              <a:pPr lvl="0" indent="0" eaLnBrk="0" hangingPunct="0"/>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rPr>
                <a:t>微型计算机的发展</a:t>
              </a:r>
            </a:p>
          </p:txBody>
        </p:sp>
        <p:sp>
          <p:nvSpPr>
            <p:cNvPr id="10257" name="Text Box 34"/>
            <p:cNvSpPr txBox="1"/>
            <p:nvPr/>
          </p:nvSpPr>
          <p:spPr>
            <a:xfrm>
              <a:off x="1351" y="1874"/>
              <a:ext cx="309" cy="288"/>
            </a:xfrm>
            <a:prstGeom prst="rect">
              <a:avLst/>
            </a:prstGeom>
            <a:noFill/>
            <a:ln w="9525">
              <a:noFill/>
            </a:ln>
          </p:spPr>
          <p:txBody>
            <a:bodyPr wrap="none" anchor="t">
              <a:spAutoFit/>
            </a:bodyPr>
            <a:lstStyle/>
            <a:p>
              <a:pPr lvl="0" indent="0" algn="ctr" eaLnBrk="0" hangingPunct="0"/>
              <a:r>
                <a:rPr lang="zh-CN" altLang="en-US" dirty="0">
                  <a:solidFill>
                    <a:schemeClr val="bg1"/>
                  </a:solidFill>
                  <a:latin typeface="黑体" panose="02010609060101010101" pitchFamily="49" charset="-122"/>
                  <a:ea typeface="黑体" panose="02010609060101010101" pitchFamily="49" charset="-122"/>
                </a:rPr>
                <a:t>三</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20</a:t>
            </a:fld>
            <a:endParaRPr lang="fr-FR" altLang="en-US" sz="1000" b="0" dirty="0">
              <a:latin typeface="Verdana" panose="020B0604030504040204" pitchFamily="34" charset="0"/>
              <a:ea typeface="宋体" panose="02010600030101010101" pitchFamily="2" charset="-122"/>
            </a:endParaRPr>
          </a:p>
        </p:txBody>
      </p:sp>
      <p:sp>
        <p:nvSpPr>
          <p:cNvPr id="46083" name="Rectangle 2"/>
          <p:cNvSpPr>
            <a:spLocks noGrp="1" noChangeArrowheads="1"/>
          </p:cNvSpPr>
          <p:nvPr>
            <p:ph type="title"/>
          </p:nvPr>
        </p:nvSpPr>
        <p:spPr>
          <a:xfrm>
            <a:off x="1143000" y="357188"/>
            <a:ext cx="6705600" cy="1071563"/>
          </a:xfrm>
          <a:ln>
            <a:miter/>
          </a:ln>
        </p:spPr>
        <p:txBody>
          <a:bodyPr vert="horz" wrap="square" lIns="91440" tIns="45720" rIns="91440" bIns="45720" numCol="1" anchor="ctr" anchorCtr="0" compatLnSpc="1"/>
          <a:lstStyle/>
          <a:p>
            <a:pPr marL="0" marR="0" lvl="0" indent="0" algn="l" defTabSz="914400" rtl="0" eaLnBrk="1" fontAlgn="base" latinLnBrk="0" hangingPunct="1">
              <a:spcBef>
                <a:spcPct val="0"/>
              </a:spcBef>
              <a:spcAft>
                <a:spcPct val="0"/>
              </a:spcAft>
              <a:buClrTx/>
              <a:buSzTx/>
              <a:buFontTx/>
              <a:buNone/>
              <a:defRPr/>
            </a:pPr>
            <a:r>
              <a:rPr kumimoji="0" lang="zh-CN" altLang="en-US" sz="2800" b="1"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第四代计算机</a:t>
            </a:r>
            <a:r>
              <a:rPr kumimoji="0" lang="en-US" altLang="zh-CN" sz="2800" b="1"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  </a:t>
            </a:r>
            <a:r>
              <a:rPr kumimoji="0" lang="zh-CN" altLang="en-US" sz="2800" b="1"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微处理器的发展</a:t>
            </a:r>
            <a:r>
              <a:rPr kumimoji="0" lang="zh-CN" altLang="en-US" sz="28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a:t>
            </a:r>
            <a:r>
              <a:rPr kumimoji="0" lang="en-US" altLang="zh-CN" sz="2800" b="0" i="0" u="none" strike="noStrike" kern="0" cap="none" spc="0" normalizeH="0" baseline="0" noProof="0" dirty="0">
                <a:ln>
                  <a:noFill/>
                </a:ln>
                <a:solidFill>
                  <a:schemeClr val="bg1"/>
                </a:solidFill>
                <a:effectLst/>
                <a:uLnTx/>
                <a:uFillTx/>
                <a:latin typeface="+mj-lt"/>
                <a:ea typeface="宋体" panose="02010600030101010101" pitchFamily="2" charset="-122"/>
                <a:cs typeface="+mj-cs"/>
              </a:rPr>
              <a:t>Intel 4004</a:t>
            </a:r>
            <a:r>
              <a:rPr kumimoji="0" lang="en-US" altLang="zh-CN" sz="28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 </a:t>
            </a:r>
          </a:p>
        </p:txBody>
      </p:sp>
      <p:sp>
        <p:nvSpPr>
          <p:cNvPr id="28675" name="Rectangle 3"/>
          <p:cNvSpPr>
            <a:spLocks noGrp="1"/>
          </p:cNvSpPr>
          <p:nvPr>
            <p:ph idx="1"/>
          </p:nvPr>
        </p:nvSpPr>
        <p:spPr>
          <a:xfrm>
            <a:off x="142875" y="1143000"/>
            <a:ext cx="8137525" cy="4191000"/>
          </a:xfrm>
        </p:spPr>
        <p:txBody>
          <a:bodyPr wrap="square" lIns="91440" tIns="45720" rIns="91440" bIns="45720" anchor="t"/>
          <a:lstStyle/>
          <a:p>
            <a:pPr eaLnBrk="1" hangingPunct="1"/>
            <a:r>
              <a:rPr lang="en-US" altLang="zh-CN" dirty="0">
                <a:ea typeface="宋体" panose="02010600030101010101" pitchFamily="2" charset="-122"/>
              </a:rPr>
              <a:t>1971</a:t>
            </a:r>
            <a:r>
              <a:rPr lang="zh-CN" altLang="en-US" dirty="0">
                <a:ea typeface="宋体" panose="02010600030101010101" pitchFamily="2" charset="-122"/>
              </a:rPr>
              <a:t>年</a:t>
            </a:r>
            <a:r>
              <a:rPr lang="en-US" altLang="zh-CN" dirty="0">
                <a:ea typeface="宋体" panose="02010600030101010101" pitchFamily="2" charset="-122"/>
              </a:rPr>
              <a:t>1</a:t>
            </a:r>
            <a:r>
              <a:rPr lang="zh-CN" altLang="en-US" dirty="0">
                <a:ea typeface="宋体" panose="02010600030101010101" pitchFamily="2" charset="-122"/>
              </a:rPr>
              <a:t>月，</a:t>
            </a:r>
            <a:r>
              <a:rPr lang="en-US" altLang="zh-CN" dirty="0">
                <a:ea typeface="宋体" panose="02010600030101010101" pitchFamily="2" charset="-122"/>
              </a:rPr>
              <a:t>Intel</a:t>
            </a:r>
            <a:r>
              <a:rPr lang="zh-CN" altLang="en-US" dirty="0">
                <a:ea typeface="宋体" panose="02010600030101010101" pitchFamily="2" charset="-122"/>
              </a:rPr>
              <a:t>公司的霍夫研制成功世界上第一块</a:t>
            </a:r>
            <a:r>
              <a:rPr lang="en-US" altLang="zh-CN" dirty="0">
                <a:solidFill>
                  <a:srgbClr val="FF3300"/>
                </a:solidFill>
                <a:ea typeface="宋体" panose="02010600030101010101" pitchFamily="2" charset="-122"/>
              </a:rPr>
              <a:t>4</a:t>
            </a:r>
            <a:r>
              <a:rPr lang="zh-CN" altLang="en-US" dirty="0">
                <a:solidFill>
                  <a:srgbClr val="FF3300"/>
                </a:solidFill>
                <a:ea typeface="宋体" panose="02010600030101010101" pitchFamily="2" charset="-122"/>
              </a:rPr>
              <a:t>位</a:t>
            </a:r>
            <a:r>
              <a:rPr lang="zh-CN" altLang="en-US" dirty="0">
                <a:ea typeface="宋体" panose="02010600030101010101" pitchFamily="2" charset="-122"/>
              </a:rPr>
              <a:t>芯片</a:t>
            </a:r>
            <a:r>
              <a:rPr lang="en-US" altLang="zh-CN" dirty="0">
                <a:ea typeface="宋体" panose="02010600030101010101" pitchFamily="2" charset="-122"/>
              </a:rPr>
              <a:t>Intel 4004</a:t>
            </a:r>
            <a:r>
              <a:rPr lang="zh-CN" altLang="en-US" dirty="0">
                <a:ea typeface="宋体" panose="02010600030101010101" pitchFamily="2" charset="-122"/>
              </a:rPr>
              <a:t>，标志着</a:t>
            </a:r>
            <a:r>
              <a:rPr lang="zh-CN" altLang="en-US" dirty="0">
                <a:solidFill>
                  <a:srgbClr val="FF3300"/>
                </a:solidFill>
                <a:ea typeface="宋体" panose="02010600030101010101" pitchFamily="2" charset="-122"/>
              </a:rPr>
              <a:t>第一代微处理器</a:t>
            </a:r>
            <a:r>
              <a:rPr lang="zh-CN" altLang="en-US" dirty="0">
                <a:ea typeface="宋体" panose="02010600030101010101" pitchFamily="2" charset="-122"/>
              </a:rPr>
              <a:t>问世，微处理器和微机时代从此开始。</a:t>
            </a:r>
          </a:p>
          <a:p>
            <a:pPr eaLnBrk="1" hangingPunct="1"/>
            <a:r>
              <a:rPr lang="en-US" altLang="zh-CN" dirty="0">
                <a:ea typeface="宋体" panose="02010600030101010101" pitchFamily="2" charset="-122"/>
              </a:rPr>
              <a:t>1971</a:t>
            </a:r>
            <a:r>
              <a:rPr lang="zh-CN" altLang="en-US" dirty="0">
                <a:ea typeface="宋体" panose="02010600030101010101" pitchFamily="2" charset="-122"/>
              </a:rPr>
              <a:t>年</a:t>
            </a:r>
            <a:r>
              <a:rPr lang="en-US" altLang="zh-CN" dirty="0">
                <a:ea typeface="宋体" panose="02010600030101010101" pitchFamily="2" charset="-122"/>
              </a:rPr>
              <a:t>11</a:t>
            </a:r>
            <a:r>
              <a:rPr lang="zh-CN" altLang="en-US" dirty="0">
                <a:ea typeface="宋体" panose="02010600030101010101" pitchFamily="2" charset="-122"/>
              </a:rPr>
              <a:t>月，</a:t>
            </a:r>
            <a:r>
              <a:rPr lang="en-US" altLang="zh-CN" dirty="0">
                <a:ea typeface="宋体" panose="02010600030101010101" pitchFamily="2" charset="-122"/>
              </a:rPr>
              <a:t>Intel</a:t>
            </a:r>
            <a:r>
              <a:rPr lang="zh-CN" altLang="en-US" dirty="0">
                <a:ea typeface="宋体" panose="02010600030101010101" pitchFamily="2" charset="-122"/>
              </a:rPr>
              <a:t>推出</a:t>
            </a:r>
            <a:r>
              <a:rPr lang="en-US" altLang="zh-CN" dirty="0">
                <a:ea typeface="宋体" panose="02010600030101010101" pitchFamily="2" charset="-122"/>
              </a:rPr>
              <a:t>MCS-4</a:t>
            </a:r>
            <a:r>
              <a:rPr lang="zh-CN" altLang="en-US" dirty="0">
                <a:ea typeface="宋体" panose="02010600030101010101" pitchFamily="2" charset="-122"/>
              </a:rPr>
              <a:t>微型计算机系统（包括</a:t>
            </a:r>
            <a:r>
              <a:rPr lang="en-US" altLang="zh-CN" dirty="0">
                <a:ea typeface="宋体" panose="02010600030101010101" pitchFamily="2" charset="-122"/>
              </a:rPr>
              <a:t>4001 ROM</a:t>
            </a:r>
            <a:r>
              <a:rPr lang="zh-CN" altLang="en-US" dirty="0">
                <a:ea typeface="宋体" panose="02010600030101010101" pitchFamily="2" charset="-122"/>
              </a:rPr>
              <a:t>芯片、</a:t>
            </a:r>
            <a:r>
              <a:rPr lang="en-US" altLang="zh-CN" dirty="0">
                <a:ea typeface="宋体" panose="02010600030101010101" pitchFamily="2" charset="-122"/>
              </a:rPr>
              <a:t>4002 RAM</a:t>
            </a:r>
            <a:r>
              <a:rPr lang="zh-CN" altLang="en-US" dirty="0">
                <a:ea typeface="宋体" panose="02010600030101010101" pitchFamily="2" charset="-122"/>
              </a:rPr>
              <a:t>芯片、</a:t>
            </a:r>
            <a:r>
              <a:rPr lang="en-US" altLang="zh-CN" dirty="0">
                <a:ea typeface="宋体" panose="02010600030101010101" pitchFamily="2" charset="-122"/>
              </a:rPr>
              <a:t>4003</a:t>
            </a:r>
            <a:r>
              <a:rPr lang="zh-CN" altLang="en-US" dirty="0">
                <a:ea typeface="宋体" panose="02010600030101010101" pitchFamily="2" charset="-122"/>
              </a:rPr>
              <a:t>移位寄存器芯片和</a:t>
            </a:r>
            <a:r>
              <a:rPr lang="en-US" altLang="zh-CN" dirty="0">
                <a:ea typeface="宋体" panose="02010600030101010101" pitchFamily="2" charset="-122"/>
              </a:rPr>
              <a:t>4004</a:t>
            </a:r>
            <a:r>
              <a:rPr lang="zh-CN" altLang="en-US" dirty="0">
                <a:ea typeface="宋体" panose="02010600030101010101" pitchFamily="2" charset="-122"/>
              </a:rPr>
              <a:t>微处理器）</a:t>
            </a:r>
          </a:p>
        </p:txBody>
      </p:sp>
      <p:pic>
        <p:nvPicPr>
          <p:cNvPr id="28676" name="Picture 4" descr="3-01"/>
          <p:cNvPicPr>
            <a:picLocks noChangeAspect="1"/>
          </p:cNvPicPr>
          <p:nvPr/>
        </p:nvPicPr>
        <p:blipFill>
          <a:blip r:embed="rId2"/>
          <a:stretch>
            <a:fillRect/>
          </a:stretch>
        </p:blipFill>
        <p:spPr>
          <a:xfrm>
            <a:off x="1571625" y="3929063"/>
            <a:ext cx="4740275" cy="2749550"/>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21</a:t>
            </a:fld>
            <a:endParaRPr lang="fr-FR" altLang="en-US" sz="1000" b="0" dirty="0">
              <a:latin typeface="Verdana" panose="020B0604030504040204" pitchFamily="34" charset="0"/>
              <a:ea typeface="宋体" panose="02010600030101010101" pitchFamily="2" charset="-122"/>
            </a:endParaRPr>
          </a:p>
        </p:txBody>
      </p:sp>
      <p:sp>
        <p:nvSpPr>
          <p:cNvPr id="29698" name="Rectangle 2"/>
          <p:cNvSpPr>
            <a:spLocks noGrp="1"/>
          </p:cNvSpPr>
          <p:nvPr>
            <p:ph type="title"/>
          </p:nvPr>
        </p:nvSpPr>
        <p:spPr>
          <a:xfrm>
            <a:off x="428625" y="0"/>
            <a:ext cx="8229600" cy="1257300"/>
          </a:xfrm>
        </p:spPr>
        <p:txBody>
          <a:bodyPr wrap="square" lIns="91440" tIns="45720" rIns="91440" bIns="45720" anchor="ctr"/>
          <a:lstStyle/>
          <a:p>
            <a:pPr algn="ctr" eaLnBrk="1" hangingPunct="1"/>
            <a:r>
              <a:rPr lang="en-US" altLang="zh-CN" dirty="0">
                <a:ea typeface="宋体" panose="02010600030101010101" pitchFamily="2" charset="-122"/>
              </a:rPr>
              <a:t>4004    </a:t>
            </a:r>
          </a:p>
        </p:txBody>
      </p:sp>
      <p:pic>
        <p:nvPicPr>
          <p:cNvPr id="29699" name="Picture 3" descr="4004chip"/>
          <p:cNvPicPr>
            <a:picLocks noGrp="1" noChangeAspect="1"/>
          </p:cNvPicPr>
          <p:nvPr>
            <p:ph sz="half" idx="1"/>
          </p:nvPr>
        </p:nvPicPr>
        <p:blipFill>
          <a:blip r:embed="rId2"/>
          <a:stretch>
            <a:fillRect/>
          </a:stretch>
        </p:blipFill>
        <p:spPr>
          <a:xfrm>
            <a:off x="1000125" y="1071563"/>
            <a:ext cx="3398838" cy="4603750"/>
          </a:xfrm>
          <a:ln w="25400">
            <a:solidFill>
              <a:srgbClr val="FF6600"/>
            </a:solidFill>
            <a:miter/>
          </a:ln>
        </p:spPr>
      </p:pic>
      <p:pic>
        <p:nvPicPr>
          <p:cNvPr id="29700" name="Picture 4" descr="4004"/>
          <p:cNvPicPr>
            <a:picLocks noChangeAspect="1"/>
          </p:cNvPicPr>
          <p:nvPr/>
        </p:nvPicPr>
        <p:blipFill>
          <a:blip r:embed="rId3"/>
          <a:stretch>
            <a:fillRect/>
          </a:stretch>
        </p:blipFill>
        <p:spPr>
          <a:xfrm>
            <a:off x="5072063" y="1071563"/>
            <a:ext cx="3095625" cy="2154237"/>
          </a:xfrm>
          <a:prstGeom prst="rect">
            <a:avLst/>
          </a:prstGeom>
          <a:noFill/>
          <a:ln w="25400" cap="flat" cmpd="sng">
            <a:solidFill>
              <a:srgbClr val="FF6600"/>
            </a:solidFill>
            <a:prstDash val="solid"/>
            <a:miter/>
            <a:headEnd type="none" w="med" len="med"/>
            <a:tailEnd type="none" w="med" len="med"/>
          </a:ln>
        </p:spPr>
      </p:pic>
      <p:pic>
        <p:nvPicPr>
          <p:cNvPr id="29701" name="Picture 5" descr="3-02"/>
          <p:cNvPicPr>
            <a:picLocks noChangeAspect="1"/>
          </p:cNvPicPr>
          <p:nvPr/>
        </p:nvPicPr>
        <p:blipFill>
          <a:blip r:embed="rId4"/>
          <a:stretch>
            <a:fillRect/>
          </a:stretch>
        </p:blipFill>
        <p:spPr>
          <a:xfrm>
            <a:off x="5072063" y="3286125"/>
            <a:ext cx="3095625" cy="2322513"/>
          </a:xfrm>
          <a:prstGeom prst="rect">
            <a:avLst/>
          </a:prstGeom>
          <a:noFill/>
          <a:ln w="25400" cap="flat" cmpd="sng">
            <a:solidFill>
              <a:srgbClr val="FF6600"/>
            </a:solidFill>
            <a:prstDash val="solid"/>
            <a:miter/>
            <a:headEnd type="none" w="med" len="med"/>
            <a:tailEnd type="none" w="med" len="med"/>
          </a:ln>
        </p:spPr>
      </p:pic>
      <p:sp>
        <p:nvSpPr>
          <p:cNvPr id="28678" name="Rectangle 6"/>
          <p:cNvSpPr>
            <a:spLocks noChangeArrowheads="1"/>
          </p:cNvSpPr>
          <p:nvPr/>
        </p:nvSpPr>
        <p:spPr bwMode="auto">
          <a:xfrm>
            <a:off x="900113" y="5734050"/>
            <a:ext cx="7315200" cy="757238"/>
          </a:xfrm>
          <a:prstGeom prst="rect">
            <a:avLst/>
          </a:prstGeom>
          <a:noFill/>
          <a:ln w="9525">
            <a:noFill/>
            <a:miter lim="800000"/>
          </a:ln>
          <a:effectLst/>
        </p:spPr>
        <p:txBody>
          <a:bodyPr>
            <a:spAutoFit/>
          </a:bodyPr>
          <a:lstStyle/>
          <a:p>
            <a:pPr marL="0" marR="0" lvl="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Blip>
                <a:blip r:embed="rId5"/>
              </a:buBlip>
              <a:defRPr/>
            </a:pP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4004</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包含</a:t>
            </a: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2300</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个晶体管，尺寸规格为</a:t>
            </a: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3mm×4mm</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，计算性能远远超过当年的</a:t>
            </a: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ENIAC</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，最初售价为</a:t>
            </a: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200</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美元。</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 </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6"/>
          <p:cNvSpPr>
            <a:spLocks noGrp="1"/>
          </p:cNvSpPr>
          <p:nvPr>
            <p:ph type="sldNum" sz="quarter" idx="4"/>
          </p:nvPr>
        </p:nvSpPr>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22</a:t>
            </a:fld>
            <a:endParaRPr lang="fr-FR" altLang="en-US" sz="1000" b="0" dirty="0">
              <a:latin typeface="Verdana" panose="020B0604030504040204" pitchFamily="34" charset="0"/>
              <a:ea typeface="宋体" panose="02010600030101010101" pitchFamily="2" charset="-122"/>
            </a:endParaRPr>
          </a:p>
        </p:txBody>
      </p:sp>
      <p:sp>
        <p:nvSpPr>
          <p:cNvPr id="48131" name="Rectangle 2"/>
          <p:cNvSpPr>
            <a:spLocks noGrp="1" noChangeArrowheads="1"/>
          </p:cNvSpPr>
          <p:nvPr>
            <p:ph type="title"/>
          </p:nvPr>
        </p:nvSpPr>
        <p:spPr>
          <a:xfrm>
            <a:off x="1428750" y="0"/>
            <a:ext cx="5903913" cy="1341438"/>
          </a:xfrm>
          <a:ln>
            <a:miter/>
          </a:ln>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0" lang="zh-CN" altLang="en-US" sz="3200" b="0"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第一个</a:t>
            </a:r>
            <a:r>
              <a:rPr kumimoji="0" lang="en-US" altLang="zh-CN" sz="3200" b="0"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8</a:t>
            </a:r>
            <a:r>
              <a:rPr kumimoji="0" lang="zh-CN" altLang="en-US" sz="3200" b="0"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位微处理器 </a:t>
            </a:r>
            <a:r>
              <a:rPr kumimoji="0" lang="en-US" altLang="zh-CN" sz="3200" b="1" i="0" u="none" strike="noStrike" kern="0" cap="none" spc="0" normalizeH="0" baseline="0" noProof="0" dirty="0">
                <a:ln>
                  <a:noFill/>
                </a:ln>
                <a:solidFill>
                  <a:schemeClr val="bg1"/>
                </a:solidFill>
                <a:effectLst/>
                <a:uLnTx/>
                <a:uFillTx/>
                <a:latin typeface="+mj-lt"/>
                <a:ea typeface="宋体" panose="02010600030101010101" pitchFamily="2" charset="-122"/>
                <a:cs typeface="+mj-cs"/>
              </a:rPr>
              <a:t>8008</a:t>
            </a:r>
          </a:p>
        </p:txBody>
      </p:sp>
      <p:pic>
        <p:nvPicPr>
          <p:cNvPr id="30723" name="Picture 3" descr="Intellec-8 top view"/>
          <p:cNvPicPr>
            <a:picLocks noGrp="1" noChangeAspect="1"/>
          </p:cNvPicPr>
          <p:nvPr>
            <p:ph sz="half" idx="1"/>
          </p:nvPr>
        </p:nvPicPr>
        <p:blipFill>
          <a:blip r:embed="rId2"/>
          <a:stretch>
            <a:fillRect/>
          </a:stretch>
        </p:blipFill>
        <p:spPr>
          <a:xfrm>
            <a:off x="714375" y="3714750"/>
            <a:ext cx="2943225" cy="2679700"/>
          </a:xfrm>
          <a:ln w="25400">
            <a:solidFill>
              <a:srgbClr val="FF6600"/>
            </a:solidFill>
            <a:miter/>
          </a:ln>
        </p:spPr>
      </p:pic>
      <p:pic>
        <p:nvPicPr>
          <p:cNvPr id="30724" name="Picture 4" descr="Intellec-8 front view"/>
          <p:cNvPicPr>
            <a:picLocks noGrp="1" noChangeAspect="1"/>
          </p:cNvPicPr>
          <p:nvPr>
            <p:ph sz="quarter" idx="2"/>
          </p:nvPr>
        </p:nvPicPr>
        <p:blipFill>
          <a:blip r:embed="rId3"/>
          <a:stretch>
            <a:fillRect/>
          </a:stretch>
        </p:blipFill>
        <p:spPr>
          <a:xfrm>
            <a:off x="3929063" y="1643063"/>
            <a:ext cx="4038600" cy="2155825"/>
          </a:xfrm>
          <a:ln w="25400">
            <a:solidFill>
              <a:srgbClr val="FF6600"/>
            </a:solidFill>
            <a:miter/>
          </a:ln>
        </p:spPr>
      </p:pic>
      <p:pic>
        <p:nvPicPr>
          <p:cNvPr id="30725" name="Picture 5" descr="3-06"/>
          <p:cNvPicPr>
            <a:picLocks noChangeAspect="1"/>
          </p:cNvPicPr>
          <p:nvPr/>
        </p:nvPicPr>
        <p:blipFill>
          <a:blip r:embed="rId4"/>
          <a:stretch>
            <a:fillRect/>
          </a:stretch>
        </p:blipFill>
        <p:spPr>
          <a:xfrm>
            <a:off x="1500188" y="1571625"/>
            <a:ext cx="1800225" cy="1355725"/>
          </a:xfrm>
          <a:prstGeom prst="rect">
            <a:avLst/>
          </a:prstGeom>
          <a:noFill/>
          <a:ln w="25400" cap="flat" cmpd="sng">
            <a:solidFill>
              <a:srgbClr val="FF6600"/>
            </a:solidFill>
            <a:prstDash val="solid"/>
            <a:miter/>
            <a:headEnd type="none" w="med" len="med"/>
            <a:tailEnd type="none" w="med" len="med"/>
          </a:ln>
        </p:spPr>
      </p:pic>
      <p:sp>
        <p:nvSpPr>
          <p:cNvPr id="30726" name="Rectangle 6"/>
          <p:cNvSpPr/>
          <p:nvPr/>
        </p:nvSpPr>
        <p:spPr>
          <a:xfrm>
            <a:off x="4000500" y="4143375"/>
            <a:ext cx="4140200" cy="1917700"/>
          </a:xfrm>
          <a:prstGeom prst="rect">
            <a:avLst/>
          </a:prstGeom>
          <a:noFill/>
          <a:ln w="9525">
            <a:noFill/>
          </a:ln>
        </p:spPr>
        <p:txBody>
          <a:bodyPr anchor="ctr">
            <a:spAutoFit/>
          </a:bodyPr>
          <a:lstStyle/>
          <a:p>
            <a:pPr lvl="0" indent="0"/>
            <a:r>
              <a:rPr lang="en-US" altLang="zh-CN" dirty="0">
                <a:latin typeface="宋体" panose="02010600030101010101" pitchFamily="2" charset="-122"/>
                <a:ea typeface="宋体" panose="02010600030101010101" pitchFamily="2" charset="-122"/>
              </a:rPr>
              <a:t>1972</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月，霍夫等人开发出第一个</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位微处理器</a:t>
            </a:r>
            <a:r>
              <a:rPr lang="en-US" altLang="zh-CN" dirty="0">
                <a:latin typeface="宋体" panose="02010600030101010101" pitchFamily="2" charset="-122"/>
                <a:ea typeface="宋体" panose="02010600030101010101" pitchFamily="2" charset="-122"/>
              </a:rPr>
              <a:t>Intel 8008</a:t>
            </a:r>
            <a:r>
              <a:rPr lang="zh-CN" altLang="en-US" dirty="0">
                <a:latin typeface="宋体" panose="02010600030101010101" pitchFamily="2" charset="-122"/>
                <a:ea typeface="宋体" panose="02010600030101010101" pitchFamily="2" charset="-122"/>
              </a:rPr>
              <a:t>。由于</a:t>
            </a:r>
            <a:r>
              <a:rPr lang="en-US" altLang="zh-CN" dirty="0">
                <a:latin typeface="宋体" panose="02010600030101010101" pitchFamily="2" charset="-122"/>
                <a:ea typeface="宋体" panose="02010600030101010101" pitchFamily="2" charset="-122"/>
              </a:rPr>
              <a:t>8008</a:t>
            </a:r>
            <a:r>
              <a:rPr lang="zh-CN" altLang="en-US" dirty="0">
                <a:latin typeface="宋体" panose="02010600030101010101" pitchFamily="2" charset="-122"/>
                <a:ea typeface="宋体" panose="02010600030101010101" pitchFamily="2" charset="-122"/>
              </a:rPr>
              <a:t>采用的是</a:t>
            </a:r>
            <a:r>
              <a:rPr lang="en-US" altLang="zh-CN" dirty="0">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沟道</a:t>
            </a:r>
            <a:r>
              <a:rPr lang="en-US" altLang="zh-CN" dirty="0">
                <a:latin typeface="宋体" panose="02010600030101010101" pitchFamily="2" charset="-122"/>
                <a:ea typeface="宋体" panose="02010600030101010101" pitchFamily="2" charset="-122"/>
              </a:rPr>
              <a:t>MOS</a:t>
            </a:r>
            <a:r>
              <a:rPr lang="zh-CN" altLang="en-US" dirty="0">
                <a:latin typeface="宋体" panose="02010600030101010101" pitchFamily="2" charset="-122"/>
                <a:ea typeface="宋体" panose="02010600030101010101" pitchFamily="2" charset="-122"/>
              </a:rPr>
              <a:t>微处理器，因此仍属第一代微处理器。 </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3"/>
          <p:cNvSpPr>
            <a:spLocks noGrp="1"/>
          </p:cNvSpPr>
          <p:nvPr>
            <p:ph type="sldNum" sz="quarter" idx="4"/>
          </p:nvPr>
        </p:nvSpPr>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23</a:t>
            </a:fld>
            <a:endParaRPr lang="fr-FR" altLang="en-US" sz="1000" b="0" dirty="0">
              <a:latin typeface="Verdana" panose="020B0604030504040204" pitchFamily="34" charset="0"/>
              <a:ea typeface="宋体" panose="02010600030101010101" pitchFamily="2" charset="-122"/>
            </a:endParaRPr>
          </a:p>
        </p:txBody>
      </p:sp>
      <p:pic>
        <p:nvPicPr>
          <p:cNvPr id="31746" name="Picture 2" descr="Photo of Computer"/>
          <p:cNvPicPr>
            <a:picLocks noGrp="1" noChangeAspect="1"/>
          </p:cNvPicPr>
          <p:nvPr>
            <p:ph/>
          </p:nvPr>
        </p:nvPicPr>
        <p:blipFill>
          <a:blip r:embed="rId2"/>
          <a:stretch>
            <a:fillRect/>
          </a:stretch>
        </p:blipFill>
        <p:spPr>
          <a:xfrm>
            <a:off x="4130675" y="1779588"/>
            <a:ext cx="3271838" cy="2436812"/>
          </a:xfrm>
          <a:solidFill>
            <a:srgbClr val="FF6600"/>
          </a:solidFill>
          <a:ln w="25400">
            <a:solidFill>
              <a:srgbClr val="FF6600"/>
            </a:solidFill>
            <a:miter/>
          </a:ln>
        </p:spPr>
      </p:pic>
      <p:sp>
        <p:nvSpPr>
          <p:cNvPr id="30723" name="Rectangle 3"/>
          <p:cNvSpPr>
            <a:spLocks noChangeArrowheads="1"/>
          </p:cNvSpPr>
          <p:nvPr/>
        </p:nvSpPr>
        <p:spPr bwMode="auto">
          <a:xfrm>
            <a:off x="1143000" y="285750"/>
            <a:ext cx="5976938" cy="762000"/>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en-US" sz="44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Arial" panose="020B0604020202020204" pitchFamily="34" charset="0"/>
                <a:ea typeface="方正舒体" panose="02010601030101010101" pitchFamily="2" charset="-122"/>
                <a:cs typeface="+mn-cs"/>
              </a:rPr>
              <a:t>8080 </a:t>
            </a:r>
            <a:r>
              <a:rPr kumimoji="0" lang="zh-CN" altLang="en-US" sz="44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Arial" panose="020B0604020202020204" pitchFamily="34" charset="0"/>
                <a:ea typeface="方正舒体" panose="02010601030101010101" pitchFamily="2" charset="-122"/>
                <a:cs typeface="+mn-cs"/>
              </a:rPr>
              <a:t>第二代微处理器</a:t>
            </a:r>
          </a:p>
        </p:txBody>
      </p:sp>
      <p:pic>
        <p:nvPicPr>
          <p:cNvPr id="31748" name="Picture 4" descr="3-07"/>
          <p:cNvPicPr>
            <a:picLocks noChangeAspect="1"/>
          </p:cNvPicPr>
          <p:nvPr/>
        </p:nvPicPr>
        <p:blipFill>
          <a:blip r:embed="rId3"/>
          <a:stretch>
            <a:fillRect/>
          </a:stretch>
        </p:blipFill>
        <p:spPr>
          <a:xfrm>
            <a:off x="1547813" y="1989138"/>
            <a:ext cx="2447925" cy="1844675"/>
          </a:xfrm>
          <a:prstGeom prst="rect">
            <a:avLst/>
          </a:prstGeom>
          <a:solidFill>
            <a:srgbClr val="FF6600"/>
          </a:solidFill>
          <a:ln w="25400" cap="flat" cmpd="sng">
            <a:solidFill>
              <a:srgbClr val="FF6600"/>
            </a:solidFill>
            <a:prstDash val="solid"/>
            <a:miter/>
            <a:headEnd type="none" w="med" len="med"/>
            <a:tailEnd type="none" w="med" len="med"/>
          </a:ln>
        </p:spPr>
      </p:pic>
      <p:sp>
        <p:nvSpPr>
          <p:cNvPr id="31749" name="Rectangle 5"/>
          <p:cNvSpPr/>
          <p:nvPr/>
        </p:nvSpPr>
        <p:spPr>
          <a:xfrm>
            <a:off x="428625" y="4357688"/>
            <a:ext cx="6981825" cy="2282825"/>
          </a:xfrm>
          <a:prstGeom prst="rect">
            <a:avLst/>
          </a:prstGeom>
          <a:noFill/>
          <a:ln w="9525">
            <a:noFill/>
          </a:ln>
        </p:spPr>
        <p:txBody>
          <a:bodyPr anchor="ctr">
            <a:spAutoFit/>
          </a:bodyPr>
          <a:lstStyle/>
          <a:p>
            <a:pPr lvl="0" indent="0"/>
            <a:r>
              <a:rPr lang="zh-CN" altLang="en-US" dirty="0">
                <a:latin typeface="华文新魏" panose="02010800040101010101" pitchFamily="2" charset="-122"/>
                <a:ea typeface="华文新魏" panose="02010800040101010101" pitchFamily="2" charset="-122"/>
              </a:rPr>
              <a:t>     </a:t>
            </a:r>
            <a:r>
              <a:rPr lang="en-US" altLang="zh-CN" dirty="0">
                <a:latin typeface="宋体" panose="02010600030101010101" pitchFamily="2" charset="-122"/>
                <a:ea typeface="宋体" panose="02010600030101010101" pitchFamily="2" charset="-122"/>
              </a:rPr>
              <a:t>1973</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月，霍夫等人研制出</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位微处理器</a:t>
            </a:r>
            <a:r>
              <a:rPr lang="en-US" altLang="zh-CN" dirty="0">
                <a:latin typeface="宋体" panose="02010600030101010101" pitchFamily="2" charset="-122"/>
                <a:ea typeface="宋体" panose="02010600030101010101" pitchFamily="2" charset="-122"/>
              </a:rPr>
              <a:t>Intel 8080</a:t>
            </a:r>
            <a:r>
              <a:rPr lang="zh-CN" altLang="en-US" dirty="0">
                <a:latin typeface="宋体" panose="02010600030101010101" pitchFamily="2" charset="-122"/>
                <a:ea typeface="宋体" panose="02010600030101010101" pitchFamily="2" charset="-122"/>
              </a:rPr>
              <a:t>，以</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沟道</a:t>
            </a:r>
            <a:r>
              <a:rPr lang="en-US" altLang="zh-CN" dirty="0">
                <a:latin typeface="宋体" panose="02010600030101010101" pitchFamily="2" charset="-122"/>
                <a:ea typeface="宋体" panose="02010600030101010101" pitchFamily="2" charset="-122"/>
              </a:rPr>
              <a:t>MOS</a:t>
            </a:r>
            <a:r>
              <a:rPr lang="zh-CN" altLang="en-US" dirty="0">
                <a:latin typeface="宋体" panose="02010600030101010101" pitchFamily="2" charset="-122"/>
                <a:ea typeface="宋体" panose="02010600030101010101" pitchFamily="2" charset="-122"/>
              </a:rPr>
              <a:t>电路取代了</a:t>
            </a:r>
            <a:r>
              <a:rPr lang="en-US" altLang="zh-CN" dirty="0">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沟道，第二代微处理器就此诞生。 </a:t>
            </a:r>
          </a:p>
          <a:p>
            <a:pPr lvl="0" indent="0"/>
            <a:r>
              <a:rPr lang="zh-CN" altLang="en-US" dirty="0">
                <a:latin typeface="宋体" panose="02010600030101010101" pitchFamily="2" charset="-122"/>
                <a:ea typeface="宋体" panose="02010600030101010101" pitchFamily="2" charset="-122"/>
              </a:rPr>
              <a:t>    主频</a:t>
            </a:r>
            <a:r>
              <a:rPr lang="en-US" altLang="zh-CN" dirty="0">
                <a:latin typeface="宋体" panose="02010600030101010101" pitchFamily="2" charset="-122"/>
                <a:ea typeface="宋体" panose="02010600030101010101" pitchFamily="2" charset="-122"/>
              </a:rPr>
              <a:t>2MHz</a:t>
            </a:r>
            <a:r>
              <a:rPr lang="zh-CN" altLang="en-US" dirty="0">
                <a:latin typeface="宋体" panose="02010600030101010101" pitchFamily="2" charset="-122"/>
                <a:ea typeface="宋体" panose="02010600030101010101" pitchFamily="2" charset="-122"/>
              </a:rPr>
              <a:t>的</a:t>
            </a:r>
            <a:r>
              <a:rPr lang="en-US" altLang="zh-CN" dirty="0">
                <a:latin typeface="宋体" panose="02010600030101010101" pitchFamily="2" charset="-122"/>
                <a:ea typeface="宋体" panose="02010600030101010101" pitchFamily="2" charset="-122"/>
              </a:rPr>
              <a:t>8080</a:t>
            </a:r>
            <a:r>
              <a:rPr lang="zh-CN" altLang="en-US" dirty="0">
                <a:latin typeface="宋体" panose="02010600030101010101" pitchFamily="2" charset="-122"/>
                <a:ea typeface="宋体" panose="02010600030101010101" pitchFamily="2" charset="-122"/>
              </a:rPr>
              <a:t>芯片运算速度比</a:t>
            </a:r>
            <a:r>
              <a:rPr lang="en-US" altLang="zh-CN" dirty="0">
                <a:latin typeface="宋体" panose="02010600030101010101" pitchFamily="2" charset="-122"/>
                <a:ea typeface="宋体" panose="02010600030101010101" pitchFamily="2" charset="-122"/>
              </a:rPr>
              <a:t>8008</a:t>
            </a:r>
            <a:r>
              <a:rPr lang="zh-CN" altLang="en-US" dirty="0">
                <a:latin typeface="宋体" panose="02010600030101010101" pitchFamily="2" charset="-122"/>
                <a:ea typeface="宋体" panose="02010600030101010101" pitchFamily="2" charset="-122"/>
              </a:rPr>
              <a:t>快</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倍，可存取</a:t>
            </a:r>
            <a:r>
              <a:rPr lang="en-US" altLang="zh-CN" dirty="0">
                <a:latin typeface="宋体" panose="02010600030101010101" pitchFamily="2" charset="-122"/>
                <a:ea typeface="宋体" panose="02010600030101010101" pitchFamily="2" charset="-122"/>
              </a:rPr>
              <a:t>64KB</a:t>
            </a:r>
            <a:r>
              <a:rPr lang="zh-CN" altLang="en-US" dirty="0">
                <a:latin typeface="宋体" panose="02010600030101010101" pitchFamily="2" charset="-122"/>
                <a:ea typeface="宋体" panose="02010600030101010101" pitchFamily="2" charset="-122"/>
              </a:rPr>
              <a:t>存储器，使用了基于</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微米技术的</a:t>
            </a:r>
            <a:r>
              <a:rPr lang="en-US" altLang="zh-CN" dirty="0">
                <a:latin typeface="宋体" panose="02010600030101010101" pitchFamily="2" charset="-122"/>
                <a:ea typeface="宋体" panose="02010600030101010101" pitchFamily="2" charset="-122"/>
              </a:rPr>
              <a:t>6000</a:t>
            </a:r>
            <a:r>
              <a:rPr lang="zh-CN" altLang="en-US" dirty="0">
                <a:latin typeface="宋体" panose="02010600030101010101" pitchFamily="2" charset="-122"/>
                <a:ea typeface="宋体" panose="02010600030101010101" pitchFamily="2" charset="-122"/>
              </a:rPr>
              <a:t>个晶体管，处理速度为</a:t>
            </a:r>
            <a:r>
              <a:rPr lang="en-US" altLang="zh-CN" dirty="0">
                <a:latin typeface="宋体" panose="02010600030101010101" pitchFamily="2" charset="-122"/>
                <a:ea typeface="宋体" panose="02010600030101010101" pitchFamily="2" charset="-122"/>
              </a:rPr>
              <a:t>0.64MIPS</a:t>
            </a:r>
            <a:r>
              <a:rPr lang="zh-CN" altLang="en-US" dirty="0">
                <a:latin typeface="宋体" panose="02010600030101010101" pitchFamily="2" charset="-122"/>
                <a:ea typeface="宋体" panose="02010600030101010101" pitchFamily="2" charset="-122"/>
              </a:rPr>
              <a:t>。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24</a:t>
            </a:fld>
            <a:endParaRPr lang="fr-FR" altLang="en-US" sz="1000" b="0" dirty="0">
              <a:latin typeface="Verdana" panose="020B0604030504040204" pitchFamily="34" charset="0"/>
              <a:ea typeface="宋体" panose="02010600030101010101" pitchFamily="2" charset="-122"/>
            </a:endParaRPr>
          </a:p>
        </p:txBody>
      </p:sp>
      <p:sp>
        <p:nvSpPr>
          <p:cNvPr id="32770" name="Rectangle 2"/>
          <p:cNvSpPr>
            <a:spLocks noGrp="1"/>
          </p:cNvSpPr>
          <p:nvPr>
            <p:ph type="title"/>
          </p:nvPr>
        </p:nvSpPr>
        <p:spPr/>
        <p:txBody>
          <a:bodyPr wrap="square" lIns="91440" tIns="45720" rIns="91440" bIns="45720" anchor="ctr"/>
          <a:lstStyle/>
          <a:p>
            <a:pPr eaLnBrk="1" hangingPunct="1"/>
            <a:r>
              <a:rPr lang="en-US" altLang="zh-CN" b="0" dirty="0">
                <a:ea typeface="宋体" panose="02010600030101010101" pitchFamily="2" charset="-122"/>
              </a:rPr>
              <a:t>Intel 8086  </a:t>
            </a:r>
            <a:r>
              <a:rPr lang="zh-CN" altLang="en-US" dirty="0">
                <a:ea typeface="宋体" panose="02010600030101010101" pitchFamily="2" charset="-122"/>
              </a:rPr>
              <a:t>第三代微处理器</a:t>
            </a:r>
          </a:p>
        </p:txBody>
      </p:sp>
      <p:sp>
        <p:nvSpPr>
          <p:cNvPr id="32771" name="Rectangle 3"/>
          <p:cNvSpPr>
            <a:spLocks noGrp="1"/>
          </p:cNvSpPr>
          <p:nvPr>
            <p:ph idx="1"/>
          </p:nvPr>
        </p:nvSpPr>
        <p:spPr/>
        <p:txBody>
          <a:bodyPr wrap="square" lIns="91440" tIns="45720" rIns="91440" bIns="45720" anchor="t"/>
          <a:lstStyle/>
          <a:p>
            <a:pPr eaLnBrk="1" hangingPunct="1"/>
            <a:r>
              <a:rPr lang="en-US" altLang="zh-CN" dirty="0">
                <a:ea typeface="宋体" panose="02010600030101010101" pitchFamily="2" charset="-122"/>
              </a:rPr>
              <a:t>1978</a:t>
            </a:r>
            <a:r>
              <a:rPr lang="zh-CN" altLang="en-US" dirty="0">
                <a:ea typeface="宋体" panose="02010600030101010101" pitchFamily="2" charset="-122"/>
              </a:rPr>
              <a:t>年</a:t>
            </a:r>
            <a:r>
              <a:rPr lang="en-US" altLang="zh-CN" dirty="0">
                <a:ea typeface="宋体" panose="02010600030101010101" pitchFamily="2" charset="-122"/>
              </a:rPr>
              <a:t>6</a:t>
            </a:r>
            <a:r>
              <a:rPr lang="zh-CN" altLang="en-US" dirty="0">
                <a:ea typeface="宋体" panose="02010600030101010101" pitchFamily="2" charset="-122"/>
              </a:rPr>
              <a:t>月，</a:t>
            </a:r>
            <a:r>
              <a:rPr lang="en-US" altLang="zh-CN" dirty="0">
                <a:ea typeface="宋体" panose="02010600030101010101" pitchFamily="2" charset="-122"/>
              </a:rPr>
              <a:t>Intel</a:t>
            </a:r>
            <a:r>
              <a:rPr lang="zh-CN" altLang="en-US" dirty="0">
                <a:ea typeface="宋体" panose="02010600030101010101" pitchFamily="2" charset="-122"/>
              </a:rPr>
              <a:t>推出</a:t>
            </a:r>
            <a:r>
              <a:rPr lang="en-US" altLang="zh-CN" dirty="0">
                <a:ea typeface="宋体" panose="02010600030101010101" pitchFamily="2" charset="-122"/>
              </a:rPr>
              <a:t>4.77MHz</a:t>
            </a:r>
            <a:r>
              <a:rPr lang="zh-CN" altLang="en-US" dirty="0">
                <a:ea typeface="宋体" panose="02010600030101010101" pitchFamily="2" charset="-122"/>
              </a:rPr>
              <a:t>的</a:t>
            </a:r>
            <a:r>
              <a:rPr lang="en-US" altLang="zh-CN" dirty="0">
                <a:ea typeface="宋体" panose="02010600030101010101" pitchFamily="2" charset="-122"/>
              </a:rPr>
              <a:t>8086</a:t>
            </a:r>
            <a:r>
              <a:rPr lang="zh-CN" altLang="en-US" dirty="0">
                <a:ea typeface="宋体" panose="02010600030101010101" pitchFamily="2" charset="-122"/>
              </a:rPr>
              <a:t>微处理器，标志着第三代微处理器问世。它采用</a:t>
            </a:r>
            <a:r>
              <a:rPr lang="en-US" altLang="zh-CN" dirty="0">
                <a:ea typeface="宋体" panose="02010600030101010101" pitchFamily="2" charset="-122"/>
              </a:rPr>
              <a:t>16</a:t>
            </a:r>
            <a:r>
              <a:rPr lang="zh-CN" altLang="en-US" dirty="0">
                <a:ea typeface="宋体" panose="02010600030101010101" pitchFamily="2" charset="-122"/>
              </a:rPr>
              <a:t>位寄存器、</a:t>
            </a:r>
            <a:r>
              <a:rPr lang="en-US" altLang="zh-CN" dirty="0">
                <a:ea typeface="宋体" panose="02010600030101010101" pitchFamily="2" charset="-122"/>
              </a:rPr>
              <a:t>16</a:t>
            </a:r>
            <a:r>
              <a:rPr lang="zh-CN" altLang="en-US" dirty="0">
                <a:ea typeface="宋体" panose="02010600030101010101" pitchFamily="2" charset="-122"/>
              </a:rPr>
              <a:t>位数据总线和</a:t>
            </a:r>
            <a:r>
              <a:rPr lang="en-US" altLang="zh-CN" dirty="0">
                <a:ea typeface="宋体" panose="02010600030101010101" pitchFamily="2" charset="-122"/>
              </a:rPr>
              <a:t>29000</a:t>
            </a:r>
            <a:r>
              <a:rPr lang="zh-CN" altLang="en-US" dirty="0">
                <a:ea typeface="宋体" panose="02010600030101010101" pitchFamily="2" charset="-122"/>
              </a:rPr>
              <a:t>个</a:t>
            </a:r>
            <a:r>
              <a:rPr lang="en-US" altLang="zh-CN" dirty="0">
                <a:ea typeface="宋体" panose="02010600030101010101" pitchFamily="2" charset="-122"/>
              </a:rPr>
              <a:t>3</a:t>
            </a:r>
            <a:r>
              <a:rPr lang="zh-CN" altLang="en-US" dirty="0">
                <a:ea typeface="宋体" panose="02010600030101010101" pitchFamily="2" charset="-122"/>
              </a:rPr>
              <a:t>微米技术的晶体管，售价</a:t>
            </a:r>
            <a:r>
              <a:rPr lang="en-US" altLang="zh-CN" dirty="0">
                <a:ea typeface="宋体" panose="02010600030101010101" pitchFamily="2" charset="-122"/>
              </a:rPr>
              <a:t>360</a:t>
            </a:r>
            <a:r>
              <a:rPr lang="zh-CN" altLang="en-US" dirty="0">
                <a:ea typeface="宋体" panose="02010600030101010101" pitchFamily="2" charset="-122"/>
              </a:rPr>
              <a:t>美元。 </a:t>
            </a:r>
          </a:p>
        </p:txBody>
      </p:sp>
      <p:pic>
        <p:nvPicPr>
          <p:cNvPr id="32772" name="Picture 4" descr="3-31"/>
          <p:cNvPicPr>
            <a:picLocks noChangeAspect="1"/>
          </p:cNvPicPr>
          <p:nvPr/>
        </p:nvPicPr>
        <p:blipFill>
          <a:blip r:embed="rId2"/>
          <a:stretch>
            <a:fillRect/>
          </a:stretch>
        </p:blipFill>
        <p:spPr>
          <a:xfrm>
            <a:off x="1214438" y="4214813"/>
            <a:ext cx="1905000" cy="1171575"/>
          </a:xfrm>
          <a:prstGeom prst="rect">
            <a:avLst/>
          </a:prstGeom>
          <a:noFill/>
          <a:ln w="25400" cap="flat" cmpd="sng">
            <a:solidFill>
              <a:srgbClr val="FF6600"/>
            </a:solidFill>
            <a:prstDash val="solid"/>
            <a:miter/>
            <a:headEnd type="none" w="med" len="med"/>
            <a:tailEnd type="none" w="med" len="med"/>
          </a:ln>
        </p:spPr>
      </p:pic>
      <p:pic>
        <p:nvPicPr>
          <p:cNvPr id="32773" name="Picture 5" descr="3-33"/>
          <p:cNvPicPr>
            <a:picLocks noChangeAspect="1"/>
          </p:cNvPicPr>
          <p:nvPr/>
        </p:nvPicPr>
        <p:blipFill>
          <a:blip r:embed="rId3"/>
          <a:stretch>
            <a:fillRect/>
          </a:stretch>
        </p:blipFill>
        <p:spPr>
          <a:xfrm>
            <a:off x="3643313" y="3071813"/>
            <a:ext cx="2806700" cy="2879725"/>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25</a:t>
            </a:fld>
            <a:endParaRPr lang="fr-FR" altLang="en-US" sz="1000" b="0" dirty="0">
              <a:latin typeface="Verdana" panose="020B0604030504040204" pitchFamily="34" charset="0"/>
              <a:ea typeface="宋体" panose="02010600030101010101" pitchFamily="2" charset="-122"/>
            </a:endParaRPr>
          </a:p>
        </p:txBody>
      </p:sp>
      <p:sp>
        <p:nvSpPr>
          <p:cNvPr id="33794" name="Rectangle 2"/>
          <p:cNvSpPr>
            <a:spLocks noGrp="1"/>
          </p:cNvSpPr>
          <p:nvPr>
            <p:ph type="title"/>
          </p:nvPr>
        </p:nvSpPr>
        <p:spPr/>
        <p:txBody>
          <a:bodyPr wrap="square" lIns="91440" tIns="45720" rIns="91440" bIns="45720" anchor="ctr"/>
          <a:lstStyle/>
          <a:p>
            <a:pPr algn="ctr" eaLnBrk="1" hangingPunct="1"/>
            <a:r>
              <a:rPr lang="en-US" altLang="zh-CN" dirty="0">
                <a:ea typeface="宋体" panose="02010600030101010101" pitchFamily="2" charset="-122"/>
              </a:rPr>
              <a:t>Z80</a:t>
            </a:r>
            <a:r>
              <a:rPr lang="zh-CN" altLang="en-US" dirty="0">
                <a:ea typeface="宋体" panose="02010600030101010101" pitchFamily="2" charset="-122"/>
              </a:rPr>
              <a:t>微处理器 </a:t>
            </a:r>
          </a:p>
        </p:txBody>
      </p:sp>
      <p:sp>
        <p:nvSpPr>
          <p:cNvPr id="33795" name="Rectangle 3"/>
          <p:cNvSpPr>
            <a:spLocks noGrp="1"/>
          </p:cNvSpPr>
          <p:nvPr>
            <p:ph idx="1"/>
          </p:nvPr>
        </p:nvSpPr>
        <p:spPr>
          <a:xfrm>
            <a:off x="142875" y="1214438"/>
            <a:ext cx="8353425" cy="4191000"/>
          </a:xfrm>
        </p:spPr>
        <p:txBody>
          <a:bodyPr wrap="square" lIns="91440" tIns="45720" rIns="91440" bIns="45720" anchor="t"/>
          <a:lstStyle/>
          <a:p>
            <a:pPr eaLnBrk="1" hangingPunct="1"/>
            <a:r>
              <a:rPr lang="en-US" altLang="zh-CN" dirty="0">
                <a:ea typeface="宋体" panose="02010600030101010101" pitchFamily="2" charset="-122"/>
              </a:rPr>
              <a:t>Zilog</a:t>
            </a:r>
            <a:r>
              <a:rPr lang="zh-CN" altLang="en-US" dirty="0">
                <a:ea typeface="宋体" panose="02010600030101010101" pitchFamily="2" charset="-122"/>
              </a:rPr>
              <a:t>公司于</a:t>
            </a:r>
            <a:r>
              <a:rPr lang="en-US" altLang="zh-CN" dirty="0">
                <a:ea typeface="宋体" panose="02010600030101010101" pitchFamily="2" charset="-122"/>
              </a:rPr>
              <a:t>1976</a:t>
            </a:r>
            <a:r>
              <a:rPr lang="zh-CN" altLang="en-US" dirty="0">
                <a:ea typeface="宋体" panose="02010600030101010101" pitchFamily="2" charset="-122"/>
              </a:rPr>
              <a:t>年开发的</a:t>
            </a:r>
            <a:r>
              <a:rPr lang="en-US" altLang="zh-CN" dirty="0">
                <a:ea typeface="宋体" panose="02010600030101010101" pitchFamily="2" charset="-122"/>
              </a:rPr>
              <a:t>Z80</a:t>
            </a:r>
            <a:r>
              <a:rPr lang="zh-CN" altLang="en-US" dirty="0">
                <a:ea typeface="宋体" panose="02010600030101010101" pitchFamily="2" charset="-122"/>
              </a:rPr>
              <a:t>微处理器，广泛用于微型计算机和工业自动控制设备。当时，</a:t>
            </a:r>
            <a:r>
              <a:rPr lang="en-US" altLang="zh-CN" dirty="0">
                <a:ea typeface="宋体" panose="02010600030101010101" pitchFamily="2" charset="-122"/>
              </a:rPr>
              <a:t>zilog</a:t>
            </a:r>
            <a:r>
              <a:rPr lang="zh-CN" altLang="en-US" dirty="0">
                <a:ea typeface="宋体" panose="02010600030101010101" pitchFamily="2" charset="-122"/>
              </a:rPr>
              <a:t>、</a:t>
            </a:r>
            <a:r>
              <a:rPr lang="en-US" altLang="zh-CN" dirty="0">
                <a:ea typeface="宋体" panose="02010600030101010101" pitchFamily="2" charset="-122"/>
              </a:rPr>
              <a:t>Motorola</a:t>
            </a:r>
            <a:r>
              <a:rPr lang="zh-CN" altLang="en-US" dirty="0">
                <a:ea typeface="宋体" panose="02010600030101010101" pitchFamily="2" charset="-122"/>
              </a:rPr>
              <a:t>和</a:t>
            </a:r>
            <a:r>
              <a:rPr lang="en-US" altLang="zh-CN" dirty="0">
                <a:ea typeface="宋体" panose="02010600030101010101" pitchFamily="2" charset="-122"/>
              </a:rPr>
              <a:t>Intel</a:t>
            </a:r>
            <a:r>
              <a:rPr lang="zh-CN" altLang="en-US" dirty="0">
                <a:ea typeface="宋体" panose="02010600030101010101" pitchFamily="2" charset="-122"/>
              </a:rPr>
              <a:t>在微处理器领域三足鼎立。</a:t>
            </a:r>
          </a:p>
        </p:txBody>
      </p:sp>
      <p:pic>
        <p:nvPicPr>
          <p:cNvPr id="33796" name="Picture 4" descr="3-10"/>
          <p:cNvPicPr>
            <a:picLocks noChangeAspect="1"/>
          </p:cNvPicPr>
          <p:nvPr/>
        </p:nvPicPr>
        <p:blipFill>
          <a:blip r:embed="rId2"/>
          <a:stretch>
            <a:fillRect/>
          </a:stretch>
        </p:blipFill>
        <p:spPr>
          <a:xfrm>
            <a:off x="1928813" y="3000375"/>
            <a:ext cx="4170362" cy="3524250"/>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26</a:t>
            </a:fld>
            <a:endParaRPr lang="fr-FR" altLang="en-US" sz="1000" b="0" dirty="0">
              <a:latin typeface="Verdana" panose="020B0604030504040204" pitchFamily="34" charset="0"/>
              <a:ea typeface="宋体" panose="02010600030101010101" pitchFamily="2" charset="-122"/>
            </a:endParaRPr>
          </a:p>
        </p:txBody>
      </p:sp>
      <p:sp>
        <p:nvSpPr>
          <p:cNvPr id="52227" name="Rectangle 2"/>
          <p:cNvSpPr>
            <a:spLocks noGrp="1" noChangeArrowheads="1"/>
          </p:cNvSpPr>
          <p:nvPr>
            <p:ph type="title"/>
          </p:nvPr>
        </p:nvSpPr>
        <p:spPr>
          <a:ln>
            <a:miter/>
          </a:ln>
        </p:spPr>
        <p:txBody>
          <a:bodyPr vert="horz" wrap="square" lIns="91440" tIns="45720" rIns="91440" bIns="45720" numCol="1" anchor="ctr" anchorCtr="0" compatLnSpc="1"/>
          <a:lstStyle/>
          <a:p>
            <a:pPr marL="0" marR="0" lvl="0" indent="0" algn="l" defTabSz="914400" rtl="0" eaLnBrk="1" fontAlgn="base" latinLnBrk="0" hangingPunct="1">
              <a:spcBef>
                <a:spcPct val="0"/>
              </a:spcBef>
              <a:spcAft>
                <a:spcPct val="0"/>
              </a:spcAft>
              <a:buClrTx/>
              <a:buSzTx/>
              <a:buFontTx/>
              <a:buNone/>
              <a:defRPr/>
            </a:pPr>
            <a:r>
              <a:rPr kumimoji="0" lang="zh-CN" altLang="en-US" sz="3200" b="0" i="0" u="none" strike="noStrike" kern="0" cap="none" spc="0" normalizeH="0" baseline="0" noProof="0" dirty="0">
                <a:ln>
                  <a:noFill/>
                </a:ln>
                <a:solidFill>
                  <a:schemeClr val="bg1"/>
                </a:solidFill>
                <a:effectLst/>
                <a:uLnTx/>
                <a:uFillTx/>
                <a:latin typeface="+mj-lt"/>
                <a:ea typeface="宋体" panose="02010600030101010101" pitchFamily="2" charset="-122"/>
                <a:cs typeface="+mj-cs"/>
              </a:rPr>
              <a:t>第一台</a:t>
            </a:r>
            <a:r>
              <a:rPr kumimoji="0" lang="zh-CN" altLang="en-US" sz="3200" b="0"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微型计算机：</a:t>
            </a:r>
            <a:r>
              <a:rPr kumimoji="0" lang="en-US" altLang="zh-CN" sz="3200" b="0"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Altair 8800</a:t>
            </a:r>
            <a:r>
              <a:rPr kumimoji="0" lang="en-US" altLang="zh-CN" sz="3200" b="1"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 </a:t>
            </a:r>
          </a:p>
        </p:txBody>
      </p:sp>
      <p:sp>
        <p:nvSpPr>
          <p:cNvPr id="34819" name="Rectangle 3"/>
          <p:cNvSpPr>
            <a:spLocks noGrp="1"/>
          </p:cNvSpPr>
          <p:nvPr>
            <p:ph idx="1"/>
          </p:nvPr>
        </p:nvSpPr>
        <p:spPr>
          <a:xfrm>
            <a:off x="285750" y="1285875"/>
            <a:ext cx="7705725" cy="2465388"/>
          </a:xfrm>
        </p:spPr>
        <p:txBody>
          <a:bodyPr wrap="square" lIns="91440" tIns="45720" rIns="91440" bIns="45720" anchor="t"/>
          <a:lstStyle/>
          <a:p>
            <a:pPr eaLnBrk="1" hangingPunct="1">
              <a:lnSpc>
                <a:spcPct val="95000"/>
              </a:lnSpc>
            </a:pPr>
            <a:r>
              <a:rPr lang="en-US" altLang="zh-CN" sz="2400" dirty="0">
                <a:ea typeface="宋体" panose="02010600030101010101" pitchFamily="2" charset="-122"/>
              </a:rPr>
              <a:t>1975</a:t>
            </a:r>
            <a:r>
              <a:rPr lang="zh-CN" altLang="en-US" sz="2400" dirty="0">
                <a:ea typeface="宋体" panose="02010600030101010101" pitchFamily="2" charset="-122"/>
              </a:rPr>
              <a:t>年</a:t>
            </a:r>
            <a:r>
              <a:rPr lang="en-US" altLang="zh-CN" sz="2400" dirty="0">
                <a:ea typeface="宋体" panose="02010600030101010101" pitchFamily="2" charset="-122"/>
              </a:rPr>
              <a:t>4</a:t>
            </a:r>
            <a:r>
              <a:rPr lang="zh-CN" altLang="en-US" sz="2400" dirty="0">
                <a:ea typeface="宋体" panose="02010600030101010101" pitchFamily="2" charset="-122"/>
              </a:rPr>
              <a:t>月，</a:t>
            </a:r>
            <a:r>
              <a:rPr lang="en-US" altLang="zh-CN" sz="2400" dirty="0">
                <a:ea typeface="宋体" panose="02010600030101010101" pitchFamily="2" charset="-122"/>
              </a:rPr>
              <a:t>MITS</a:t>
            </a:r>
            <a:r>
              <a:rPr lang="zh-CN" altLang="en-US" sz="2400" dirty="0">
                <a:ea typeface="宋体" panose="02010600030101010101" pitchFamily="2" charset="-122"/>
              </a:rPr>
              <a:t>发布第一个通用型</a:t>
            </a:r>
            <a:r>
              <a:rPr lang="en-US" altLang="zh-CN" sz="2400" dirty="0">
                <a:ea typeface="宋体" panose="02010600030101010101" pitchFamily="2" charset="-122"/>
              </a:rPr>
              <a:t>Altair 8800</a:t>
            </a:r>
            <a:r>
              <a:rPr lang="zh-CN" altLang="en-US" sz="2400" dirty="0">
                <a:ea typeface="宋体" panose="02010600030101010101" pitchFamily="2" charset="-122"/>
              </a:rPr>
              <a:t>（使用</a:t>
            </a:r>
            <a:r>
              <a:rPr lang="en-US" altLang="zh-CN" sz="2400" dirty="0">
                <a:ea typeface="宋体" panose="02010600030101010101" pitchFamily="2" charset="-122"/>
              </a:rPr>
              <a:t>CPU8080</a:t>
            </a:r>
            <a:r>
              <a:rPr lang="zh-CN" altLang="en-US" sz="2400" dirty="0">
                <a:ea typeface="宋体" panose="02010600030101010101" pitchFamily="2" charset="-122"/>
              </a:rPr>
              <a:t>），售价</a:t>
            </a:r>
            <a:r>
              <a:rPr lang="en-US" altLang="zh-CN" sz="2400" dirty="0">
                <a:ea typeface="宋体" panose="02010600030101010101" pitchFamily="2" charset="-122"/>
              </a:rPr>
              <a:t>375</a:t>
            </a:r>
            <a:r>
              <a:rPr lang="zh-CN" altLang="en-US" sz="2400" dirty="0">
                <a:ea typeface="宋体" panose="02010600030101010101" pitchFamily="2" charset="-122"/>
              </a:rPr>
              <a:t>美元，带有</a:t>
            </a:r>
            <a:r>
              <a:rPr lang="en-US" altLang="zh-CN" sz="2400" dirty="0">
                <a:ea typeface="宋体" panose="02010600030101010101" pitchFamily="2" charset="-122"/>
              </a:rPr>
              <a:t>1KB</a:t>
            </a:r>
            <a:r>
              <a:rPr lang="zh-CN" altLang="en-US" sz="2400" dirty="0">
                <a:ea typeface="宋体" panose="02010600030101010101" pitchFamily="2" charset="-122"/>
              </a:rPr>
              <a:t>存储器。这是世界上第一台微型计算机。 </a:t>
            </a:r>
          </a:p>
          <a:p>
            <a:pPr eaLnBrk="1" hangingPunct="1">
              <a:lnSpc>
                <a:spcPct val="95000"/>
              </a:lnSpc>
            </a:pPr>
            <a:r>
              <a:rPr lang="en-US" altLang="zh-CN" sz="2400" dirty="0">
                <a:ea typeface="宋体" panose="02010600030101010101" pitchFamily="2" charset="-122"/>
              </a:rPr>
              <a:t>Altair</a:t>
            </a:r>
            <a:r>
              <a:rPr lang="zh-CN" altLang="en-US" sz="2400" dirty="0">
                <a:ea typeface="宋体" panose="02010600030101010101" pitchFamily="2" charset="-122"/>
              </a:rPr>
              <a:t>定位在青年电脑迷市场 </a:t>
            </a:r>
          </a:p>
          <a:p>
            <a:pPr eaLnBrk="1" hangingPunct="1">
              <a:lnSpc>
                <a:spcPct val="95000"/>
              </a:lnSpc>
            </a:pPr>
            <a:r>
              <a:rPr lang="en-US" altLang="zh-CN" sz="2400" dirty="0">
                <a:ea typeface="宋体" panose="02010600030101010101" pitchFamily="2" charset="-122"/>
              </a:rPr>
              <a:t>Paul Allen</a:t>
            </a:r>
            <a:r>
              <a:rPr lang="zh-CN" altLang="en-US" sz="2400" dirty="0">
                <a:ea typeface="宋体" panose="02010600030101010101" pitchFamily="2" charset="-122"/>
              </a:rPr>
              <a:t>和</a:t>
            </a:r>
            <a:r>
              <a:rPr lang="en-US" altLang="zh-CN" sz="2400" dirty="0">
                <a:ea typeface="宋体" panose="02010600030101010101" pitchFamily="2" charset="-122"/>
              </a:rPr>
              <a:t>Bill Gates</a:t>
            </a:r>
            <a:r>
              <a:rPr lang="zh-CN" altLang="en-US" sz="2400" dirty="0">
                <a:ea typeface="宋体" panose="02010600030101010101" pitchFamily="2" charset="-122"/>
              </a:rPr>
              <a:t>在三周内为</a:t>
            </a:r>
            <a:r>
              <a:rPr lang="en-US" altLang="zh-CN" sz="2400" dirty="0">
                <a:ea typeface="宋体" panose="02010600030101010101" pitchFamily="2" charset="-122"/>
              </a:rPr>
              <a:t>Altair</a:t>
            </a:r>
            <a:r>
              <a:rPr lang="zh-CN" altLang="en-US" sz="2400" dirty="0">
                <a:ea typeface="宋体" panose="02010600030101010101" pitchFamily="2" charset="-122"/>
              </a:rPr>
              <a:t>开发出</a:t>
            </a:r>
            <a:r>
              <a:rPr lang="en-US" altLang="zh-CN" sz="2400" dirty="0">
                <a:ea typeface="宋体" panose="02010600030101010101" pitchFamily="2" charset="-122"/>
              </a:rPr>
              <a:t>BASIC</a:t>
            </a:r>
            <a:r>
              <a:rPr lang="zh-CN" altLang="en-US" sz="2400" dirty="0">
                <a:ea typeface="宋体" panose="02010600030101010101" pitchFamily="2" charset="-122"/>
              </a:rPr>
              <a:t>语言，</a:t>
            </a:r>
            <a:r>
              <a:rPr lang="en-US" altLang="zh-CN" sz="2400" dirty="0">
                <a:ea typeface="宋体" panose="02010600030101010101" pitchFamily="2" charset="-122"/>
              </a:rPr>
              <a:t>MITS</a:t>
            </a:r>
            <a:r>
              <a:rPr lang="zh-CN" altLang="en-US" sz="2400" dirty="0">
                <a:ea typeface="宋体" panose="02010600030101010101" pitchFamily="2" charset="-122"/>
              </a:rPr>
              <a:t>成为两个未来富翁的第一个客户 </a:t>
            </a:r>
          </a:p>
        </p:txBody>
      </p:sp>
      <p:pic>
        <p:nvPicPr>
          <p:cNvPr id="34820" name="Picture 4" descr="3-11"/>
          <p:cNvPicPr>
            <a:picLocks noChangeAspect="1"/>
          </p:cNvPicPr>
          <p:nvPr/>
        </p:nvPicPr>
        <p:blipFill>
          <a:blip r:embed="rId2"/>
          <a:stretch>
            <a:fillRect/>
          </a:stretch>
        </p:blipFill>
        <p:spPr>
          <a:xfrm>
            <a:off x="2286000" y="3786188"/>
            <a:ext cx="3911600" cy="2857500"/>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27</a:t>
            </a:fld>
            <a:endParaRPr lang="fr-FR" altLang="en-US" sz="1000" b="0" dirty="0">
              <a:latin typeface="Verdana" panose="020B0604030504040204" pitchFamily="34" charset="0"/>
              <a:ea typeface="宋体" panose="02010600030101010101" pitchFamily="2" charset="-122"/>
            </a:endParaRPr>
          </a:p>
        </p:txBody>
      </p:sp>
      <p:sp>
        <p:nvSpPr>
          <p:cNvPr id="35842" name="Rectangle 2"/>
          <p:cNvSpPr>
            <a:spLocks noGrp="1"/>
          </p:cNvSpPr>
          <p:nvPr>
            <p:ph type="title"/>
          </p:nvPr>
        </p:nvSpPr>
        <p:spPr/>
        <p:txBody>
          <a:bodyPr wrap="square" lIns="91440" tIns="45720" rIns="91440" bIns="45720" anchor="ctr"/>
          <a:lstStyle/>
          <a:p>
            <a:pPr algn="ctr" eaLnBrk="1" hangingPunct="1"/>
            <a:r>
              <a:rPr lang="en-US" altLang="zh-CN" dirty="0">
                <a:ea typeface="宋体" panose="02010600030101010101" pitchFamily="2" charset="-122"/>
              </a:rPr>
              <a:t>Apple</a:t>
            </a:r>
          </a:p>
        </p:txBody>
      </p:sp>
      <p:sp>
        <p:nvSpPr>
          <p:cNvPr id="35843" name="Rectangle 3"/>
          <p:cNvSpPr>
            <a:spLocks noGrp="1"/>
          </p:cNvSpPr>
          <p:nvPr>
            <p:ph idx="1"/>
          </p:nvPr>
        </p:nvSpPr>
        <p:spPr>
          <a:xfrm>
            <a:off x="142875" y="1214438"/>
            <a:ext cx="8686800" cy="4530725"/>
          </a:xfrm>
        </p:spPr>
        <p:txBody>
          <a:bodyPr wrap="square" lIns="91440" tIns="45720" rIns="91440" bIns="45720" anchor="t"/>
          <a:lstStyle/>
          <a:p>
            <a:pPr eaLnBrk="1" hangingPunct="1"/>
            <a:r>
              <a:rPr lang="en-US" altLang="zh-CN" dirty="0">
                <a:ea typeface="宋体" panose="02010600030101010101" pitchFamily="2" charset="-122"/>
              </a:rPr>
              <a:t>1976</a:t>
            </a:r>
            <a:r>
              <a:rPr lang="zh-CN" altLang="en-US" dirty="0">
                <a:ea typeface="宋体" panose="02010600030101010101" pitchFamily="2" charset="-122"/>
              </a:rPr>
              <a:t>年</a:t>
            </a:r>
            <a:r>
              <a:rPr lang="en-US" altLang="zh-CN" dirty="0">
                <a:ea typeface="宋体" panose="02010600030101010101" pitchFamily="2" charset="-122"/>
              </a:rPr>
              <a:t>3</a:t>
            </a:r>
            <a:r>
              <a:rPr lang="zh-CN" altLang="en-US" dirty="0">
                <a:ea typeface="宋体" panose="02010600030101010101" pitchFamily="2" charset="-122"/>
              </a:rPr>
              <a:t>月，</a:t>
            </a:r>
            <a:r>
              <a:rPr lang="en-US" altLang="zh-CN" dirty="0">
                <a:ea typeface="宋体" panose="02010600030101010101" pitchFamily="2" charset="-122"/>
              </a:rPr>
              <a:t>Steve Wozniak</a:t>
            </a:r>
            <a:r>
              <a:rPr lang="zh-CN" altLang="en-US" dirty="0">
                <a:ea typeface="宋体" panose="02010600030101010101" pitchFamily="2" charset="-122"/>
              </a:rPr>
              <a:t>和</a:t>
            </a:r>
            <a:r>
              <a:rPr lang="en-US" altLang="zh-CN" dirty="0">
                <a:ea typeface="宋体" panose="02010600030101010101" pitchFamily="2" charset="-122"/>
              </a:rPr>
              <a:t>Steve Jobs</a:t>
            </a:r>
            <a:r>
              <a:rPr lang="zh-CN" altLang="en-US" dirty="0">
                <a:ea typeface="宋体" panose="02010600030101010101" pitchFamily="2" charset="-122"/>
              </a:rPr>
              <a:t>开发出微型计算机</a:t>
            </a:r>
            <a:r>
              <a:rPr lang="en-US" altLang="zh-CN" dirty="0">
                <a:ea typeface="宋体" panose="02010600030101010101" pitchFamily="2" charset="-122"/>
              </a:rPr>
              <a:t>Apple I</a:t>
            </a:r>
            <a:r>
              <a:rPr lang="zh-CN" altLang="en-US" dirty="0">
                <a:ea typeface="宋体" panose="02010600030101010101" pitchFamily="2" charset="-122"/>
              </a:rPr>
              <a:t>，</a:t>
            </a:r>
            <a:r>
              <a:rPr lang="en-US" altLang="zh-CN" dirty="0">
                <a:ea typeface="宋体" panose="02010600030101010101" pitchFamily="2" charset="-122"/>
              </a:rPr>
              <a:t>4</a:t>
            </a:r>
            <a:r>
              <a:rPr lang="zh-CN" altLang="en-US" dirty="0">
                <a:ea typeface="宋体" panose="02010600030101010101" pitchFamily="2" charset="-122"/>
              </a:rPr>
              <a:t>月</a:t>
            </a:r>
            <a:r>
              <a:rPr lang="en-US" altLang="zh-CN" dirty="0">
                <a:ea typeface="宋体" panose="02010600030101010101" pitchFamily="2" charset="-122"/>
              </a:rPr>
              <a:t>1</a:t>
            </a:r>
            <a:r>
              <a:rPr lang="zh-CN" altLang="en-US" dirty="0">
                <a:ea typeface="宋体" panose="02010600030101010101" pitchFamily="2" charset="-122"/>
              </a:rPr>
              <a:t>日愚人节这天，两个</a:t>
            </a:r>
            <a:r>
              <a:rPr lang="en-US" altLang="zh-CN" dirty="0">
                <a:ea typeface="宋体" panose="02010600030101010101" pitchFamily="2" charset="-122"/>
              </a:rPr>
              <a:t>Steve</a:t>
            </a:r>
            <a:r>
              <a:rPr lang="zh-CN" altLang="en-US" dirty="0">
                <a:ea typeface="宋体" panose="02010600030101010101" pitchFamily="2" charset="-122"/>
              </a:rPr>
              <a:t>成立了</a:t>
            </a:r>
            <a:r>
              <a:rPr lang="en-US" altLang="zh-CN" dirty="0">
                <a:ea typeface="宋体" panose="02010600030101010101" pitchFamily="2" charset="-122"/>
              </a:rPr>
              <a:t>Apple</a:t>
            </a:r>
            <a:r>
              <a:rPr lang="zh-CN" altLang="en-US" dirty="0">
                <a:ea typeface="宋体" panose="02010600030101010101" pitchFamily="2" charset="-122"/>
              </a:rPr>
              <a:t>计算机公司。 </a:t>
            </a:r>
          </a:p>
          <a:p>
            <a:pPr eaLnBrk="1" hangingPunct="1"/>
            <a:r>
              <a:rPr lang="en-US" altLang="zh-CN" dirty="0">
                <a:ea typeface="宋体" panose="02010600030101010101" pitchFamily="2" charset="-122"/>
              </a:rPr>
              <a:t>Apple II</a:t>
            </a:r>
            <a:r>
              <a:rPr lang="zh-CN" altLang="en-US" dirty="0">
                <a:ea typeface="宋体" panose="02010600030101010101" pitchFamily="2" charset="-122"/>
              </a:rPr>
              <a:t>是第一个带有彩色图形的个人计算机，售价为</a:t>
            </a:r>
            <a:r>
              <a:rPr lang="en-US" altLang="zh-CN" dirty="0">
                <a:ea typeface="宋体" panose="02010600030101010101" pitchFamily="2" charset="-122"/>
              </a:rPr>
              <a:t>1300</a:t>
            </a:r>
            <a:r>
              <a:rPr lang="zh-CN" altLang="en-US" dirty="0">
                <a:ea typeface="宋体" panose="02010600030101010101" pitchFamily="2" charset="-122"/>
              </a:rPr>
              <a:t>美元。</a:t>
            </a:r>
            <a:r>
              <a:rPr lang="en-US" altLang="zh-CN" dirty="0">
                <a:ea typeface="宋体" panose="02010600030101010101" pitchFamily="2" charset="-122"/>
              </a:rPr>
              <a:t>Apple II</a:t>
            </a:r>
            <a:r>
              <a:rPr lang="zh-CN" altLang="en-US" dirty="0">
                <a:ea typeface="宋体" panose="02010600030101010101" pitchFamily="2" charset="-122"/>
              </a:rPr>
              <a:t>及其系列改进机型风靡一时，这使</a:t>
            </a:r>
            <a:r>
              <a:rPr lang="en-US" altLang="zh-CN" dirty="0">
                <a:ea typeface="宋体" panose="02010600030101010101" pitchFamily="2" charset="-122"/>
              </a:rPr>
              <a:t>Apple</a:t>
            </a:r>
            <a:r>
              <a:rPr lang="zh-CN" altLang="en-US" dirty="0">
                <a:ea typeface="宋体" panose="02010600030101010101" pitchFamily="2" charset="-122"/>
              </a:rPr>
              <a:t>成为微型机时代最成功的计算机公司 </a:t>
            </a:r>
          </a:p>
        </p:txBody>
      </p:sp>
      <p:pic>
        <p:nvPicPr>
          <p:cNvPr id="35844" name="Picture 4" descr="3-17"/>
          <p:cNvPicPr>
            <a:picLocks noChangeAspect="1"/>
          </p:cNvPicPr>
          <p:nvPr/>
        </p:nvPicPr>
        <p:blipFill>
          <a:blip r:embed="rId2"/>
          <a:stretch>
            <a:fillRect/>
          </a:stretch>
        </p:blipFill>
        <p:spPr>
          <a:xfrm>
            <a:off x="928688" y="4071938"/>
            <a:ext cx="2822575" cy="2357437"/>
          </a:xfrm>
          <a:prstGeom prst="rect">
            <a:avLst/>
          </a:prstGeom>
          <a:noFill/>
          <a:ln w="25400" cap="flat" cmpd="sng">
            <a:solidFill>
              <a:srgbClr val="FF6600"/>
            </a:solidFill>
            <a:prstDash val="solid"/>
            <a:miter/>
            <a:headEnd type="none" w="med" len="med"/>
            <a:tailEnd type="none" w="med" len="med"/>
          </a:ln>
        </p:spPr>
      </p:pic>
      <p:pic>
        <p:nvPicPr>
          <p:cNvPr id="35845" name="Picture 5" descr="3-26"/>
          <p:cNvPicPr>
            <a:picLocks noChangeAspect="1"/>
          </p:cNvPicPr>
          <p:nvPr/>
        </p:nvPicPr>
        <p:blipFill>
          <a:blip r:embed="rId3"/>
          <a:stretch>
            <a:fillRect/>
          </a:stretch>
        </p:blipFill>
        <p:spPr>
          <a:xfrm>
            <a:off x="4357688" y="4035425"/>
            <a:ext cx="3165475" cy="2532063"/>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28</a:t>
            </a:fld>
            <a:endParaRPr lang="fr-FR" altLang="en-US" sz="1000" b="0" dirty="0">
              <a:latin typeface="Verdana" panose="020B0604030504040204" pitchFamily="34" charset="0"/>
              <a:ea typeface="宋体" panose="02010600030101010101" pitchFamily="2" charset="-122"/>
            </a:endParaRPr>
          </a:p>
        </p:txBody>
      </p:sp>
      <p:sp>
        <p:nvSpPr>
          <p:cNvPr id="54275" name="Rectangle 2"/>
          <p:cNvSpPr>
            <a:spLocks noGrp="1" noChangeArrowheads="1"/>
          </p:cNvSpPr>
          <p:nvPr>
            <p:ph type="title"/>
          </p:nvPr>
        </p:nvSpPr>
        <p:spPr>
          <a:xfrm>
            <a:off x="1285875" y="357188"/>
            <a:ext cx="6705600" cy="563563"/>
          </a:xfrm>
          <a:ln>
            <a:miter/>
          </a:ln>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0" lang="en-US" altLang="zh-CN" sz="3200" b="1"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1981-PC</a:t>
            </a:r>
            <a:r>
              <a:rPr kumimoji="0" lang="zh-CN" altLang="en-US" sz="3200" b="1" i="0" u="none" strike="noStrike" kern="0" cap="none" spc="0" normalizeH="0" baseline="0" noProof="0" dirty="0">
                <a:ln>
                  <a:noFill/>
                </a:ln>
                <a:solidFill>
                  <a:schemeClr val="bg1">
                    <a:lumMod val="95000"/>
                  </a:schemeClr>
                </a:solidFill>
                <a:effectLst/>
                <a:uLnTx/>
                <a:uFillTx/>
                <a:latin typeface="+mj-lt"/>
                <a:ea typeface="宋体" panose="02010600030101010101" pitchFamily="2" charset="-122"/>
                <a:cs typeface="+mj-cs"/>
              </a:rPr>
              <a:t>元年</a:t>
            </a:r>
          </a:p>
        </p:txBody>
      </p:sp>
      <p:sp>
        <p:nvSpPr>
          <p:cNvPr id="36867" name="Rectangle 3"/>
          <p:cNvSpPr>
            <a:spLocks noGrp="1"/>
          </p:cNvSpPr>
          <p:nvPr>
            <p:ph idx="1"/>
          </p:nvPr>
        </p:nvSpPr>
        <p:spPr>
          <a:xfrm>
            <a:off x="357188" y="1285875"/>
            <a:ext cx="7199312" cy="4191000"/>
          </a:xfrm>
        </p:spPr>
        <p:txBody>
          <a:bodyPr wrap="square" lIns="91440" tIns="45720" rIns="91440" bIns="45720" anchor="t"/>
          <a:lstStyle/>
          <a:p>
            <a:pPr eaLnBrk="1" hangingPunct="1">
              <a:lnSpc>
                <a:spcPct val="95000"/>
              </a:lnSpc>
            </a:pPr>
            <a:r>
              <a:rPr lang="zh-CN" altLang="en-US" sz="2400" dirty="0">
                <a:ea typeface="宋体" panose="02010600030101010101" pitchFamily="2" charset="-122"/>
              </a:rPr>
              <a:t>早在</a:t>
            </a:r>
            <a:r>
              <a:rPr lang="en-US" altLang="zh-CN" sz="2400" dirty="0">
                <a:ea typeface="宋体" panose="02010600030101010101" pitchFamily="2" charset="-122"/>
              </a:rPr>
              <a:t>1980</a:t>
            </a:r>
            <a:r>
              <a:rPr lang="zh-CN" altLang="en-US" sz="2400" dirty="0">
                <a:ea typeface="宋体" panose="02010600030101010101" pitchFamily="2" charset="-122"/>
              </a:rPr>
              <a:t>年</a:t>
            </a:r>
            <a:r>
              <a:rPr lang="en-US" altLang="zh-CN" sz="2400" dirty="0">
                <a:ea typeface="宋体" panose="02010600030101010101" pitchFamily="2" charset="-122"/>
              </a:rPr>
              <a:t>7</a:t>
            </a:r>
            <a:r>
              <a:rPr lang="zh-CN" altLang="en-US" sz="2400" dirty="0">
                <a:ea typeface="宋体" panose="02010600030101010101" pitchFamily="2" charset="-122"/>
              </a:rPr>
              <a:t>月，一个负责“跳棋计划”的</a:t>
            </a:r>
            <a:r>
              <a:rPr lang="en-US" altLang="zh-CN" sz="2400" dirty="0">
                <a:ea typeface="宋体" panose="02010600030101010101" pitchFamily="2" charset="-122"/>
              </a:rPr>
              <a:t>13</a:t>
            </a:r>
            <a:r>
              <a:rPr lang="zh-CN" altLang="en-US" sz="2400" dirty="0">
                <a:ea typeface="宋体" panose="02010600030101010101" pitchFamily="2" charset="-122"/>
              </a:rPr>
              <a:t>人小组秘密来到佛罗里达州波克罗顿镇的</a:t>
            </a:r>
            <a:r>
              <a:rPr lang="en-US" altLang="zh-CN" sz="2400" dirty="0">
                <a:ea typeface="宋体" panose="02010600030101010101" pitchFamily="2" charset="-122"/>
              </a:rPr>
              <a:t>IBM</a:t>
            </a:r>
            <a:r>
              <a:rPr lang="zh-CN" altLang="en-US" sz="2400" dirty="0">
                <a:ea typeface="宋体" panose="02010600030101010101" pitchFamily="2" charset="-122"/>
              </a:rPr>
              <a:t>研究发展中心，开始开发后来被称为</a:t>
            </a:r>
            <a:r>
              <a:rPr lang="en-US" altLang="zh-CN" sz="2400" dirty="0">
                <a:ea typeface="宋体" panose="02010600030101010101" pitchFamily="2" charset="-122"/>
              </a:rPr>
              <a:t>IBM PC</a:t>
            </a:r>
            <a:r>
              <a:rPr lang="zh-CN" altLang="en-US" sz="2400" dirty="0">
                <a:ea typeface="宋体" panose="02010600030101010101" pitchFamily="2" charset="-122"/>
              </a:rPr>
              <a:t>的产品。一年后的</a:t>
            </a:r>
            <a:r>
              <a:rPr lang="en-US" altLang="zh-CN" sz="2400" dirty="0">
                <a:ea typeface="宋体" panose="02010600030101010101" pitchFamily="2" charset="-122"/>
              </a:rPr>
              <a:t>8</a:t>
            </a:r>
            <a:r>
              <a:rPr lang="zh-CN" altLang="en-US" sz="2400" dirty="0">
                <a:ea typeface="宋体" panose="02010600030101010101" pitchFamily="2" charset="-122"/>
              </a:rPr>
              <a:t>月</a:t>
            </a:r>
            <a:r>
              <a:rPr lang="en-US" altLang="zh-CN" sz="2400" dirty="0">
                <a:ea typeface="宋体" panose="02010600030101010101" pitchFamily="2" charset="-122"/>
              </a:rPr>
              <a:t>12</a:t>
            </a:r>
            <a:r>
              <a:rPr lang="zh-CN" altLang="en-US" sz="2400" dirty="0">
                <a:ea typeface="宋体" panose="02010600030101010101" pitchFamily="2" charset="-122"/>
              </a:rPr>
              <a:t>日，这个开创计算机历史新篇章的时刻，</a:t>
            </a:r>
            <a:r>
              <a:rPr lang="en-US" altLang="zh-CN" sz="2400" dirty="0">
                <a:ea typeface="宋体" panose="02010600030101010101" pitchFamily="2" charset="-122"/>
              </a:rPr>
              <a:t>IBM</a:t>
            </a:r>
            <a:r>
              <a:rPr lang="zh-CN" altLang="en-US" sz="2400" dirty="0">
                <a:ea typeface="宋体" panose="02010600030101010101" pitchFamily="2" charset="-122"/>
              </a:rPr>
              <a:t>公司在纽约宣布第一台</a:t>
            </a:r>
            <a:r>
              <a:rPr lang="en-US" altLang="zh-CN" sz="2400" dirty="0">
                <a:ea typeface="宋体" panose="02010600030101010101" pitchFamily="2" charset="-122"/>
              </a:rPr>
              <a:t>IBM PC</a:t>
            </a:r>
            <a:r>
              <a:rPr lang="zh-CN" altLang="en-US" sz="2400" dirty="0">
                <a:ea typeface="宋体" panose="02010600030101010101" pitchFamily="2" charset="-122"/>
              </a:rPr>
              <a:t>诞生。</a:t>
            </a:r>
          </a:p>
          <a:p>
            <a:pPr eaLnBrk="1" hangingPunct="1">
              <a:lnSpc>
                <a:spcPct val="95000"/>
              </a:lnSpc>
            </a:pPr>
            <a:r>
              <a:rPr lang="zh-CN" altLang="en-US" sz="2400" dirty="0">
                <a:ea typeface="宋体" panose="02010600030101010101" pitchFamily="2" charset="-122"/>
              </a:rPr>
              <a:t>第一台</a:t>
            </a:r>
            <a:r>
              <a:rPr lang="en-US" altLang="zh-CN" sz="2400" dirty="0">
                <a:ea typeface="宋体" panose="02010600030101010101" pitchFamily="2" charset="-122"/>
              </a:rPr>
              <a:t>IBM PC</a:t>
            </a:r>
            <a:r>
              <a:rPr lang="zh-CN" altLang="en-US" sz="2400" dirty="0">
                <a:ea typeface="宋体" panose="02010600030101010101" pitchFamily="2" charset="-122"/>
              </a:rPr>
              <a:t>采用了主频为</a:t>
            </a:r>
            <a:r>
              <a:rPr lang="en-US" altLang="zh-CN" sz="2400" dirty="0">
                <a:ea typeface="宋体" panose="02010600030101010101" pitchFamily="2" charset="-122"/>
              </a:rPr>
              <a:t>4.77MHz</a:t>
            </a:r>
            <a:r>
              <a:rPr lang="zh-CN" altLang="en-US" sz="2400" dirty="0">
                <a:ea typeface="宋体" panose="02010600030101010101" pitchFamily="2" charset="-122"/>
              </a:rPr>
              <a:t>的</a:t>
            </a:r>
            <a:r>
              <a:rPr lang="en-US" altLang="zh-CN" sz="2400" dirty="0">
                <a:ea typeface="宋体" panose="02010600030101010101" pitchFamily="2" charset="-122"/>
              </a:rPr>
              <a:t>Intel 8088</a:t>
            </a:r>
          </a:p>
          <a:p>
            <a:pPr eaLnBrk="1" hangingPunct="1">
              <a:lnSpc>
                <a:spcPct val="95000"/>
              </a:lnSpc>
            </a:pPr>
            <a:r>
              <a:rPr lang="zh-CN" altLang="en-US" sz="2400" dirty="0">
                <a:ea typeface="宋体" panose="02010600030101010101" pitchFamily="2" charset="-122"/>
              </a:rPr>
              <a:t>操作系统是</a:t>
            </a:r>
            <a:r>
              <a:rPr lang="en-US" altLang="zh-CN" sz="2400" dirty="0">
                <a:ea typeface="宋体" panose="02010600030101010101" pitchFamily="2" charset="-122"/>
              </a:rPr>
              <a:t>Microsoft</a:t>
            </a:r>
            <a:r>
              <a:rPr lang="zh-CN" altLang="en-US" sz="2400" dirty="0">
                <a:ea typeface="宋体" panose="02010600030101010101" pitchFamily="2" charset="-122"/>
              </a:rPr>
              <a:t>提供的</a:t>
            </a:r>
            <a:r>
              <a:rPr lang="en-US" altLang="zh-CN" sz="2400" dirty="0">
                <a:ea typeface="宋体" panose="02010600030101010101" pitchFamily="2" charset="-122"/>
              </a:rPr>
              <a:t>MS-DOS</a:t>
            </a:r>
          </a:p>
          <a:p>
            <a:pPr eaLnBrk="1" hangingPunct="1">
              <a:lnSpc>
                <a:spcPct val="95000"/>
              </a:lnSpc>
            </a:pPr>
            <a:r>
              <a:rPr lang="en-US" altLang="zh-CN" sz="2400" dirty="0">
                <a:ea typeface="宋体" panose="02010600030101010101" pitchFamily="2" charset="-122"/>
              </a:rPr>
              <a:t>IBM</a:t>
            </a:r>
            <a:r>
              <a:rPr lang="zh-CN" altLang="en-US" sz="2400" dirty="0">
                <a:ea typeface="宋体" panose="02010600030101010101" pitchFamily="2" charset="-122"/>
              </a:rPr>
              <a:t>将其命名为“个人电脑（</a:t>
            </a:r>
            <a:r>
              <a:rPr lang="en-US" altLang="zh-CN" sz="2400" dirty="0">
                <a:ea typeface="宋体" panose="02010600030101010101" pitchFamily="2" charset="-122"/>
              </a:rPr>
              <a:t>Personal Computer</a:t>
            </a:r>
            <a:r>
              <a:rPr lang="zh-CN" altLang="en-US" sz="2400" dirty="0">
                <a:ea typeface="宋体" panose="02010600030101010101" pitchFamily="2" charset="-122"/>
              </a:rPr>
              <a:t>）</a:t>
            </a:r>
          </a:p>
        </p:txBody>
      </p:sp>
      <p:pic>
        <p:nvPicPr>
          <p:cNvPr id="36868" name="Picture 4" descr="4-01"/>
          <p:cNvPicPr>
            <a:picLocks noChangeAspect="1"/>
          </p:cNvPicPr>
          <p:nvPr/>
        </p:nvPicPr>
        <p:blipFill>
          <a:blip r:embed="rId2"/>
          <a:stretch>
            <a:fillRect/>
          </a:stretch>
        </p:blipFill>
        <p:spPr>
          <a:xfrm>
            <a:off x="5572125" y="4429125"/>
            <a:ext cx="2571750" cy="2282825"/>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a:xfrm>
            <a:off x="1000125" y="0"/>
            <a:ext cx="7010400" cy="1357313"/>
          </a:xfrm>
        </p:spPr>
        <p:txBody>
          <a:bodyPr wrap="square" lIns="91440" tIns="45720" rIns="91440" bIns="45720" anchor="ctr"/>
          <a:lstStyle/>
          <a:p>
            <a:pPr eaLnBrk="1" hangingPunct="1"/>
            <a:r>
              <a:rPr lang="zh-CN" altLang="en-US" dirty="0">
                <a:ea typeface="宋体" panose="02010600030101010101" pitchFamily="2" charset="-122"/>
              </a:rPr>
              <a:t>智能移动设备的兴起 </a:t>
            </a:r>
          </a:p>
        </p:txBody>
      </p:sp>
      <p:sp>
        <p:nvSpPr>
          <p:cNvPr id="37890" name="内容占位符 2"/>
          <p:cNvSpPr>
            <a:spLocks noGrp="1"/>
          </p:cNvSpPr>
          <p:nvPr>
            <p:ph idx="1"/>
          </p:nvPr>
        </p:nvSpPr>
        <p:spPr/>
        <p:txBody>
          <a:bodyPr wrap="square" lIns="91440" tIns="45720" rIns="91440" bIns="45720" anchor="t"/>
          <a:lstStyle/>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
        <p:nvSpPr>
          <p:cNvPr id="37891" name="灯片编号占位符 3"/>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29</a:t>
            </a:fld>
            <a:endParaRPr lang="fr-FR" altLang="en-US" sz="1000" b="0" dirty="0">
              <a:latin typeface="Verdana" panose="020B0604030504040204" pitchFamily="34" charset="0"/>
              <a:ea typeface="宋体" panose="02010600030101010101" pitchFamily="2" charset="-122"/>
            </a:endParaRPr>
          </a:p>
        </p:txBody>
      </p:sp>
      <p:pic>
        <p:nvPicPr>
          <p:cNvPr id="37892" name="Picture 2" descr="C:\Users\Administrator\AppData\Roaming\Tencent\Users\68046508\QQ\WinTemp\RichOle\2_P)RL]EPS~TCM~66)Y{LR2.jpg"/>
          <p:cNvPicPr>
            <a:picLocks noChangeAspect="1"/>
          </p:cNvPicPr>
          <p:nvPr/>
        </p:nvPicPr>
        <p:blipFill>
          <a:blip r:embed="rId2"/>
          <a:stretch>
            <a:fillRect/>
          </a:stretch>
        </p:blipFill>
        <p:spPr>
          <a:xfrm>
            <a:off x="6357938" y="0"/>
            <a:ext cx="2786062" cy="3073400"/>
          </a:xfrm>
          <a:prstGeom prst="rect">
            <a:avLst/>
          </a:prstGeom>
          <a:noFill/>
          <a:ln w="9525">
            <a:noFill/>
          </a:ln>
        </p:spPr>
      </p:pic>
      <p:pic>
        <p:nvPicPr>
          <p:cNvPr id="37893" name="Picture 3" descr="C:\Users\Administrator\AppData\Roaming\Tencent\Users\68046508\QQ\WinTemp\RichOle\A92W_~[YWHIV1)~K]MNNOKJ.jpg"/>
          <p:cNvPicPr>
            <a:picLocks noChangeAspect="1"/>
          </p:cNvPicPr>
          <p:nvPr/>
        </p:nvPicPr>
        <p:blipFill>
          <a:blip r:embed="rId3"/>
          <a:stretch>
            <a:fillRect/>
          </a:stretch>
        </p:blipFill>
        <p:spPr>
          <a:xfrm>
            <a:off x="0" y="2746375"/>
            <a:ext cx="3357563" cy="4111625"/>
          </a:xfrm>
          <a:prstGeom prst="rect">
            <a:avLst/>
          </a:prstGeom>
          <a:noFill/>
          <a:ln w="9525">
            <a:noFill/>
          </a:ln>
        </p:spPr>
      </p:pic>
      <p:pic>
        <p:nvPicPr>
          <p:cNvPr id="37894" name="Picture 1" descr="C:\Users\Administrator\AppData\Roaming\Tencent\Users\68046508\QQ\WinTemp\RichOle\48%S%J`~YD@NS5CPT8Y6D)P.png"/>
          <p:cNvPicPr>
            <a:picLocks noChangeAspect="1"/>
          </p:cNvPicPr>
          <p:nvPr/>
        </p:nvPicPr>
        <p:blipFill>
          <a:blip r:embed="rId4"/>
          <a:stretch>
            <a:fillRect/>
          </a:stretch>
        </p:blipFill>
        <p:spPr>
          <a:xfrm>
            <a:off x="3714750" y="2819400"/>
            <a:ext cx="4505325" cy="4038600"/>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3</a:t>
            </a:fld>
            <a:endParaRPr lang="fr-FR" altLang="en-US" sz="1000" b="0" dirty="0">
              <a:latin typeface="Verdana" panose="020B0604030504040204" pitchFamily="34" charset="0"/>
              <a:ea typeface="宋体" panose="02010600030101010101" pitchFamily="2" charset="-122"/>
            </a:endParaRPr>
          </a:p>
        </p:txBody>
      </p:sp>
      <p:sp>
        <p:nvSpPr>
          <p:cNvPr id="11266" name="Rectangle 4"/>
          <p:cNvSpPr/>
          <p:nvPr/>
        </p:nvSpPr>
        <p:spPr>
          <a:xfrm>
            <a:off x="381000" y="1214438"/>
            <a:ext cx="8763000" cy="579437"/>
          </a:xfrm>
          <a:prstGeom prst="rect">
            <a:avLst/>
          </a:prstGeom>
          <a:noFill/>
          <a:ln w="9525">
            <a:noFill/>
          </a:ln>
        </p:spPr>
        <p:txBody>
          <a:bodyPr anchor="t">
            <a:spAutoFit/>
          </a:bodyPr>
          <a:lstStyle/>
          <a:p>
            <a:pPr lvl="0" indent="0"/>
            <a:r>
              <a:rPr lang="zh-CN" altLang="en-US" sz="3200" dirty="0">
                <a:latin typeface="宋体" panose="02010600030101010101" pitchFamily="2" charset="-122"/>
                <a:ea typeface="宋体" panose="02010600030101010101" pitchFamily="2" charset="-122"/>
              </a:rPr>
              <a:t>东方：计算机出现之前的历史</a:t>
            </a:r>
            <a:endParaRPr lang="zh-CN" altLang="en-US" sz="3200" dirty="0">
              <a:latin typeface="Arial" panose="020B0604020202020204" pitchFamily="34" charset="0"/>
              <a:ea typeface="宋体" panose="02010600030101010101" pitchFamily="2" charset="-122"/>
            </a:endParaRPr>
          </a:p>
        </p:txBody>
      </p:sp>
      <p:pic>
        <p:nvPicPr>
          <p:cNvPr id="11267" name="Picture 3"/>
          <p:cNvPicPr>
            <a:picLocks noChangeAspect="1"/>
          </p:cNvPicPr>
          <p:nvPr/>
        </p:nvPicPr>
        <p:blipFill>
          <a:blip r:embed="rId2"/>
          <a:stretch>
            <a:fillRect/>
          </a:stretch>
        </p:blipFill>
        <p:spPr>
          <a:xfrm>
            <a:off x="468313" y="1916113"/>
            <a:ext cx="7820025" cy="1371600"/>
          </a:xfrm>
          <a:prstGeom prst="rect">
            <a:avLst/>
          </a:prstGeom>
          <a:noFill/>
          <a:ln w="9525">
            <a:noFill/>
          </a:ln>
        </p:spPr>
      </p:pic>
      <p:pic>
        <p:nvPicPr>
          <p:cNvPr id="11268" name="Picture 4"/>
          <p:cNvPicPr>
            <a:picLocks noChangeAspect="1"/>
          </p:cNvPicPr>
          <p:nvPr/>
        </p:nvPicPr>
        <p:blipFill>
          <a:blip r:embed="rId3"/>
          <a:stretch>
            <a:fillRect/>
          </a:stretch>
        </p:blipFill>
        <p:spPr>
          <a:xfrm>
            <a:off x="395288" y="4005263"/>
            <a:ext cx="2808287" cy="1517650"/>
          </a:xfrm>
          <a:prstGeom prst="rect">
            <a:avLst/>
          </a:prstGeom>
          <a:noFill/>
          <a:ln w="9525">
            <a:noFill/>
          </a:ln>
        </p:spPr>
      </p:pic>
      <p:pic>
        <p:nvPicPr>
          <p:cNvPr id="11269" name="Picture 5"/>
          <p:cNvPicPr>
            <a:picLocks noChangeAspect="1"/>
          </p:cNvPicPr>
          <p:nvPr/>
        </p:nvPicPr>
        <p:blipFill>
          <a:blip r:embed="rId4"/>
          <a:stretch>
            <a:fillRect/>
          </a:stretch>
        </p:blipFill>
        <p:spPr>
          <a:xfrm>
            <a:off x="5795963" y="3860800"/>
            <a:ext cx="2303462" cy="1847850"/>
          </a:xfrm>
          <a:prstGeom prst="rect">
            <a:avLst/>
          </a:prstGeom>
          <a:noFill/>
          <a:ln w="9525">
            <a:noFill/>
          </a:ln>
        </p:spPr>
      </p:pic>
      <p:pic>
        <p:nvPicPr>
          <p:cNvPr id="11270" name="Picture 6"/>
          <p:cNvPicPr>
            <a:picLocks noChangeAspect="1"/>
          </p:cNvPicPr>
          <p:nvPr/>
        </p:nvPicPr>
        <p:blipFill>
          <a:blip r:embed="rId5"/>
          <a:stretch>
            <a:fillRect/>
          </a:stretch>
        </p:blipFill>
        <p:spPr>
          <a:xfrm>
            <a:off x="3492500" y="3500438"/>
            <a:ext cx="1908175" cy="2520950"/>
          </a:xfrm>
          <a:prstGeom prst="rect">
            <a:avLst/>
          </a:prstGeom>
          <a:noFill/>
          <a:ln w="9525">
            <a:noFill/>
          </a:ln>
        </p:spPr>
      </p:pic>
      <p:sp>
        <p:nvSpPr>
          <p:cNvPr id="8"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30</a:t>
            </a:fld>
            <a:endParaRPr lang="fr-FR" altLang="en-US" sz="1000" b="0" dirty="0">
              <a:latin typeface="Verdana" panose="020B0604030504040204" pitchFamily="34" charset="0"/>
              <a:ea typeface="宋体" panose="02010600030101010101" pitchFamily="2" charset="-122"/>
            </a:endParaRPr>
          </a:p>
        </p:txBody>
      </p:sp>
      <p:sp>
        <p:nvSpPr>
          <p:cNvPr id="38914" name="Rectangle 2"/>
          <p:cNvSpPr>
            <a:spLocks noGrp="1"/>
          </p:cNvSpPr>
          <p:nvPr>
            <p:ph idx="1"/>
          </p:nvPr>
        </p:nvSpPr>
        <p:spPr>
          <a:xfrm>
            <a:off x="357188" y="285750"/>
            <a:ext cx="8229600" cy="1079500"/>
          </a:xfrm>
        </p:spPr>
        <p:txBody>
          <a:bodyPr wrap="square" lIns="91440" tIns="45720" rIns="91440" bIns="45720" anchor="t"/>
          <a:lstStyle/>
          <a:p>
            <a:pPr algn="ctr" eaLnBrk="1" hangingPunct="1">
              <a:buFont typeface="Times" pitchFamily="2" charset="0"/>
              <a:buNone/>
            </a:pPr>
            <a:r>
              <a:rPr lang="zh-CN" altLang="en-US" sz="3700" dirty="0">
                <a:solidFill>
                  <a:schemeClr val="bg1"/>
                </a:solidFill>
                <a:ea typeface="宋体" panose="02010600030101010101" pitchFamily="2" charset="-122"/>
              </a:rPr>
              <a:t>计算机的发展日新月异</a:t>
            </a:r>
          </a:p>
          <a:p>
            <a:pPr algn="ctr" eaLnBrk="1" hangingPunct="1">
              <a:buFont typeface="Times" pitchFamily="2" charset="0"/>
              <a:buNone/>
            </a:pPr>
            <a:r>
              <a:rPr lang="zh-CN" altLang="en-US" sz="1800" dirty="0">
                <a:ea typeface="宋体" panose="02010600030101010101" pitchFamily="2" charset="-122"/>
              </a:rPr>
              <a:t>  </a:t>
            </a:r>
          </a:p>
        </p:txBody>
      </p:sp>
      <p:sp>
        <p:nvSpPr>
          <p:cNvPr id="37891" name="Rectangle 3"/>
          <p:cNvSpPr>
            <a:spLocks noChangeArrowheads="1"/>
          </p:cNvSpPr>
          <p:nvPr/>
        </p:nvSpPr>
        <p:spPr bwMode="auto">
          <a:xfrm>
            <a:off x="357188" y="3571875"/>
            <a:ext cx="7561263" cy="1519238"/>
          </a:xfrm>
          <a:prstGeom prst="rect">
            <a:avLst/>
          </a:prstGeom>
          <a:noFill/>
          <a:ln w="9525">
            <a:noFill/>
            <a:miter lim="800000"/>
          </a:ln>
          <a:effectLst/>
        </p:spPr>
        <p:txBody>
          <a:bodyPr>
            <a:spAutoFit/>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defRPr/>
            </a:pPr>
            <a:r>
              <a:rPr kumimoji="0" lang="zh-CN" altLang="en-US" sz="3200" b="1" i="0" u="none" strike="noStrike" kern="1200" cap="none" spc="0" normalizeH="0" baseline="0" noProof="0" dirty="0">
                <a:ln>
                  <a:noFill/>
                </a:ln>
                <a:solidFill>
                  <a:srgbClr val="FF3300"/>
                </a:solidFill>
                <a:effectLst>
                  <a:outerShdw blurRad="38100" dist="38100" dir="2700000" algn="tl">
                    <a:srgbClr val="C0C0C0"/>
                  </a:outerShdw>
                </a:effectLst>
                <a:uLnTx/>
                <a:uFillTx/>
                <a:latin typeface="黑体" panose="02010609060101010101" pitchFamily="49" charset="-122"/>
                <a:ea typeface="华文新魏" panose="02010800040101010101" pitchFamily="2" charset="-122"/>
                <a:cs typeface="+mn-cs"/>
              </a:rPr>
              <a:t>从计算机的规模上看</a:t>
            </a:r>
            <a:r>
              <a:rPr kumimoji="0" lang="zh-CN" alt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华文新魏" panose="02010800040101010101" pitchFamily="2" charset="-122"/>
                <a:cs typeface="+mn-cs"/>
              </a:rPr>
              <a:t>，</a:t>
            </a:r>
          </a:p>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华文新魏" panose="02010800040101010101" pitchFamily="2" charset="-122"/>
                <a:cs typeface="+mn-cs"/>
              </a:rPr>
              <a:t>巨型机、大型机、中型机、小型机、微型机、单片机</a:t>
            </a:r>
          </a:p>
        </p:txBody>
      </p:sp>
      <p:sp>
        <p:nvSpPr>
          <p:cNvPr id="37892" name="Rectangle 4"/>
          <p:cNvSpPr>
            <a:spLocks noChangeArrowheads="1"/>
          </p:cNvSpPr>
          <p:nvPr/>
        </p:nvSpPr>
        <p:spPr bwMode="auto">
          <a:xfrm>
            <a:off x="428625" y="1571625"/>
            <a:ext cx="7561263" cy="2074863"/>
          </a:xfrm>
          <a:prstGeom prst="rect">
            <a:avLst/>
          </a:prstGeom>
          <a:noFill/>
          <a:ln w="9525">
            <a:noFill/>
            <a:miter lim="800000"/>
          </a:ln>
          <a:effectLst/>
        </p:spPr>
        <p:txBody>
          <a:bodyPr>
            <a:spAutoFit/>
          </a:bodyPr>
          <a:lstStyle/>
          <a:p>
            <a:pPr marL="0" marR="0" lvl="0" indent="0" algn="l" defTabSz="914400" rtl="0" eaLnBrk="1" fontAlgn="base" latinLnBrk="0" hangingPunct="1">
              <a:spcBef>
                <a:spcPct val="50000"/>
              </a:spcBef>
              <a:spcAft>
                <a:spcPct val="0"/>
              </a:spcAft>
              <a:buClr>
                <a:schemeClr val="hlink"/>
              </a:buClr>
              <a:buSzTx/>
              <a:buFont typeface="Wingdings" panose="05000000000000000000" pitchFamily="2" charset="2"/>
              <a:buNone/>
              <a:defRPr/>
            </a:pPr>
            <a:r>
              <a:rPr kumimoji="0" lang="zh-CN" altLang="en-US" sz="3200" b="1" i="0" u="none" strike="noStrike" kern="1200" cap="none" spc="0" normalizeH="0" baseline="0" noProof="0" dirty="0">
                <a:ln>
                  <a:noFill/>
                </a:ln>
                <a:solidFill>
                  <a:srgbClr val="FF33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从</a:t>
            </a:r>
            <a:r>
              <a:rPr kumimoji="0" lang="en-US" sz="3200" b="1" i="0" u="none" strike="noStrike" kern="1200" cap="none" spc="0" normalizeH="0" baseline="0" noProof="0" dirty="0">
                <a:ln>
                  <a:noFill/>
                </a:ln>
                <a:solidFill>
                  <a:srgbClr val="FF33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CPU</a:t>
            </a:r>
            <a:r>
              <a:rPr kumimoji="0" lang="zh-CN" altLang="en-US" sz="3200" b="1" i="0" u="none" strike="noStrike" kern="1200" cap="none" spc="0" normalizeH="0" baseline="0" noProof="0" dirty="0">
                <a:ln>
                  <a:noFill/>
                </a:ln>
                <a:solidFill>
                  <a:srgbClr val="FF33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的发展来看</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 </a:t>
            </a:r>
          </a:p>
          <a:p>
            <a:pPr marL="0" marR="0" lvl="0" indent="0" algn="l" defTabSz="914400" rtl="0" eaLnBrk="1" fontAlgn="base" latinLnBrk="0" hangingPunct="1">
              <a:spcBef>
                <a:spcPct val="50000"/>
              </a:spcBef>
              <a:spcAft>
                <a:spcPct val="0"/>
              </a:spcAft>
              <a:buClr>
                <a:schemeClr val="hlink"/>
              </a:buClr>
              <a:buSzTx/>
              <a:buFont typeface="Wingdings" panose="05000000000000000000" pitchFamily="2" charset="2"/>
              <a:buNone/>
              <a:defRPr/>
            </a:pPr>
            <a:r>
              <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4004</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a:t>
            </a:r>
            <a:r>
              <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&gt;8008-&gt;8086-&gt;8088-&gt;80186-&gt;80286-&gt;80386-&gt;80486-586-&gt;</a:t>
            </a:r>
            <a:r>
              <a:rPr kumimoji="0" lang="en-US" sz="2800" b="1" i="0" u="none" strike="noStrike" kern="1200" cap="none" spc="0" normalizeH="0" baseline="0" noProof="0" dirty="0" err="1">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pentium</a:t>
            </a:r>
            <a:r>
              <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-&gt;PII-&gt;PIII-&gt;P4</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4"/>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31</a:t>
            </a:fld>
            <a:endParaRPr lang="fr-FR" altLang="en-US" sz="1000" b="0" dirty="0">
              <a:latin typeface="Verdana" panose="020B0604030504040204" pitchFamily="34" charset="0"/>
              <a:ea typeface="宋体" panose="02010600030101010101" pitchFamily="2" charset="-122"/>
            </a:endParaRPr>
          </a:p>
        </p:txBody>
      </p:sp>
      <p:sp>
        <p:nvSpPr>
          <p:cNvPr id="40962" name="Rectangle 2"/>
          <p:cNvSpPr>
            <a:spLocks noGrp="1"/>
          </p:cNvSpPr>
          <p:nvPr>
            <p:ph type="title"/>
          </p:nvPr>
        </p:nvSpPr>
        <p:spPr>
          <a:xfrm>
            <a:off x="500063" y="0"/>
            <a:ext cx="8229600" cy="1143000"/>
          </a:xfrm>
        </p:spPr>
        <p:txBody>
          <a:bodyPr wrap="square" lIns="91440" tIns="45720" rIns="91440" bIns="45720" anchor="ctr"/>
          <a:lstStyle/>
          <a:p>
            <a:pPr algn="ctr" eaLnBrk="1" hangingPunct="1"/>
            <a:r>
              <a:rPr lang="zh-CN" altLang="en-US" dirty="0">
                <a:ea typeface="宋体" panose="02010600030101010101" pitchFamily="2" charset="-122"/>
              </a:rPr>
              <a:t>我国计算机技术的发展</a:t>
            </a:r>
          </a:p>
        </p:txBody>
      </p:sp>
      <p:sp>
        <p:nvSpPr>
          <p:cNvPr id="40963" name="Rectangle 3"/>
          <p:cNvSpPr>
            <a:spLocks noGrp="1"/>
          </p:cNvSpPr>
          <p:nvPr>
            <p:ph idx="1"/>
          </p:nvPr>
        </p:nvSpPr>
        <p:spPr>
          <a:xfrm>
            <a:off x="214313" y="1285875"/>
            <a:ext cx="8642350" cy="4530725"/>
          </a:xfrm>
        </p:spPr>
        <p:txBody>
          <a:bodyPr wrap="square" lIns="91440" tIns="45720" rIns="91440" bIns="45720" anchor="t"/>
          <a:lstStyle/>
          <a:p>
            <a:pPr eaLnBrk="1" hangingPunct="1">
              <a:lnSpc>
                <a:spcPct val="120000"/>
              </a:lnSpc>
            </a:pPr>
            <a:r>
              <a:rPr lang="en-US" altLang="zh-CN" sz="2400" dirty="0">
                <a:latin typeface="宋体" panose="02010600030101010101" pitchFamily="2" charset="-122"/>
                <a:ea typeface="宋体" panose="02010600030101010101" pitchFamily="2" charset="-122"/>
              </a:rPr>
              <a:t>1953</a:t>
            </a:r>
            <a:r>
              <a:rPr lang="zh-CN" altLang="en-US" sz="2400" dirty="0">
                <a:latin typeface="宋体" panose="02010600030101010101" pitchFamily="2" charset="-122"/>
                <a:ea typeface="宋体" panose="02010600030101010101" pitchFamily="2" charset="-122"/>
              </a:rPr>
              <a:t>年开始研究，</a:t>
            </a:r>
            <a:r>
              <a:rPr lang="en-US" altLang="zh-CN" sz="2400" dirty="0">
                <a:latin typeface="宋体" panose="02010600030101010101" pitchFamily="2" charset="-122"/>
                <a:ea typeface="宋体" panose="02010600030101010101" pitchFamily="2" charset="-122"/>
              </a:rPr>
              <a:t>1958</a:t>
            </a:r>
            <a:r>
              <a:rPr lang="zh-CN" altLang="en-US" sz="2400" dirty="0">
                <a:latin typeface="宋体" panose="02010600030101010101" pitchFamily="2" charset="-122"/>
                <a:ea typeface="宋体" panose="02010600030101010101" pitchFamily="2" charset="-122"/>
              </a:rPr>
              <a:t>年研究出第一台计算机</a:t>
            </a:r>
            <a:r>
              <a:rPr lang="en-US" altLang="zh-CN" sz="2400" dirty="0">
                <a:latin typeface="宋体" panose="02010600030101010101" pitchFamily="2" charset="-122"/>
                <a:ea typeface="宋体" panose="02010600030101010101" pitchFamily="2" charset="-122"/>
              </a:rPr>
              <a:t>: 103</a:t>
            </a:r>
            <a:r>
              <a:rPr lang="zh-CN" altLang="en-US" sz="2400" dirty="0">
                <a:latin typeface="宋体" panose="02010600030101010101" pitchFamily="2" charset="-122"/>
                <a:ea typeface="宋体" panose="02010600030101010101" pitchFamily="2" charset="-122"/>
              </a:rPr>
              <a:t>型通用计算机</a:t>
            </a:r>
          </a:p>
          <a:p>
            <a:pPr eaLnBrk="1" hangingPunct="1">
              <a:lnSpc>
                <a:spcPct val="120000"/>
              </a:lnSpc>
            </a:pPr>
            <a:r>
              <a:rPr lang="en-US" altLang="zh-CN" sz="2400" dirty="0">
                <a:latin typeface="宋体" panose="02010600030101010101" pitchFamily="2" charset="-122"/>
                <a:ea typeface="宋体" panose="02010600030101010101" pitchFamily="2" charset="-122"/>
              </a:rPr>
              <a:t>50</a:t>
            </a:r>
            <a:r>
              <a:rPr lang="zh-CN" altLang="en-US" sz="2400" dirty="0">
                <a:latin typeface="宋体" panose="02010600030101010101" pitchFamily="2" charset="-122"/>
                <a:ea typeface="宋体" panose="02010600030101010101" pitchFamily="2" charset="-122"/>
              </a:rPr>
              <a:t>年来相继研究出了第二代，第三代计算机。</a:t>
            </a:r>
          </a:p>
          <a:p>
            <a:pPr eaLnBrk="1" hangingPunct="1">
              <a:lnSpc>
                <a:spcPct val="120000"/>
              </a:lnSpc>
            </a:pPr>
            <a:r>
              <a:rPr lang="en-US" altLang="zh-CN" sz="2400" dirty="0">
                <a:latin typeface="宋体" panose="02010600030101010101" pitchFamily="2" charset="-122"/>
                <a:ea typeface="宋体" panose="02010600030101010101" pitchFamily="2" charset="-122"/>
              </a:rPr>
              <a:t>80</a:t>
            </a:r>
            <a:r>
              <a:rPr lang="zh-CN" altLang="en-US" sz="2400" dirty="0">
                <a:latin typeface="宋体" panose="02010600030101010101" pitchFamily="2" charset="-122"/>
                <a:ea typeface="宋体" panose="02010600030101010101" pitchFamily="2" charset="-122"/>
              </a:rPr>
              <a:t>年代研究出了每秒１亿次的巨型机，银河</a:t>
            </a:r>
            <a:r>
              <a:rPr lang="en-US" altLang="zh-CN" sz="2400" dirty="0">
                <a:latin typeface="宋体" panose="02010600030101010101" pitchFamily="2" charset="-122"/>
                <a:ea typeface="宋体" panose="02010600030101010101" pitchFamily="2" charset="-122"/>
              </a:rPr>
              <a:t>I,II,</a:t>
            </a:r>
            <a:r>
              <a:rPr lang="zh-CN" altLang="en-US" sz="2400" dirty="0">
                <a:latin typeface="宋体" panose="02010600030101010101" pitchFamily="2" charset="-122"/>
                <a:ea typeface="宋体" panose="02010600030101010101" pitchFamily="2" charset="-122"/>
              </a:rPr>
              <a:t>其他如曙光天演</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清华</a:t>
            </a:r>
            <a:r>
              <a:rPr lang="en-US" altLang="zh-CN" sz="2400" dirty="0">
                <a:latin typeface="宋体" panose="02010600030101010101" pitchFamily="2" charset="-122"/>
                <a:ea typeface="宋体" panose="02010600030101010101" pitchFamily="2" charset="-122"/>
              </a:rPr>
              <a:t>BBS,</a:t>
            </a:r>
            <a:r>
              <a:rPr lang="zh-CN" altLang="en-US" sz="2400" dirty="0">
                <a:latin typeface="宋体" panose="02010600030101010101" pitchFamily="2" charset="-122"/>
                <a:ea typeface="宋体" panose="02010600030101010101" pitchFamily="2" charset="-122"/>
              </a:rPr>
              <a:t>学校高性能计算中心</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a:t>
            </a:r>
          </a:p>
          <a:p>
            <a:pPr eaLnBrk="1" hangingPunct="1">
              <a:lnSpc>
                <a:spcPct val="120000"/>
              </a:lnSpc>
            </a:pPr>
            <a:r>
              <a:rPr lang="en-US" altLang="zh-CN" sz="2400" dirty="0">
                <a:latin typeface="宋体" panose="02010600030101010101" pitchFamily="2" charset="-122"/>
                <a:ea typeface="宋体" panose="02010600030101010101" pitchFamily="2" charset="-122"/>
              </a:rPr>
              <a:t>1985</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月，中国第一台自行研制的微机长城</a:t>
            </a:r>
            <a:r>
              <a:rPr lang="en-US" altLang="zh-CN" sz="2400" dirty="0">
                <a:latin typeface="宋体" panose="02010600030101010101" pitchFamily="2" charset="-122"/>
                <a:ea typeface="宋体" panose="02010600030101010101" pitchFamily="2" charset="-122"/>
              </a:rPr>
              <a:t>0520</a:t>
            </a:r>
            <a:r>
              <a:rPr lang="zh-CN" altLang="en-US" sz="2400" dirty="0">
                <a:latin typeface="宋体" panose="02010600030101010101" pitchFamily="2" charset="-122"/>
                <a:ea typeface="宋体" panose="02010600030101010101" pitchFamily="2" charset="-122"/>
              </a:rPr>
              <a:t>研制成功其广告词是：“一台我们自己制造的能够处理中文的电脑” </a:t>
            </a:r>
          </a:p>
          <a:p>
            <a:pPr eaLnBrk="1" hangingPunct="1">
              <a:lnSpc>
                <a:spcPct val="120000"/>
              </a:lnSpc>
            </a:pPr>
            <a:r>
              <a:rPr lang="zh-CN" altLang="en-US" sz="2400" dirty="0">
                <a:latin typeface="宋体" panose="02010600030101010101" pitchFamily="2" charset="-122"/>
                <a:ea typeface="宋体" panose="02010600030101010101" pitchFamily="2" charset="-122"/>
              </a:rPr>
              <a:t>在高性能计算，并行计算上已紧跟国际先进水平，但计算机的核心部件</a:t>
            </a:r>
            <a:r>
              <a:rPr lang="en-US" altLang="zh-CN" sz="2400" dirty="0">
                <a:latin typeface="宋体" panose="02010600030101010101" pitchFamily="2" charset="-122"/>
                <a:ea typeface="宋体" panose="02010600030101010101" pitchFamily="2" charset="-122"/>
              </a:rPr>
              <a:t>CPU</a:t>
            </a:r>
            <a:r>
              <a:rPr lang="zh-CN" altLang="en-US" sz="2400" dirty="0">
                <a:latin typeface="宋体" panose="02010600030101010101" pitchFamily="2" charset="-122"/>
                <a:ea typeface="宋体" panose="02010600030101010101" pitchFamily="2" charset="-122"/>
              </a:rPr>
              <a:t>技术还远远落后。</a:t>
            </a:r>
          </a:p>
          <a:p>
            <a:pPr eaLnBrk="1" hangingPunct="1">
              <a:lnSpc>
                <a:spcPct val="120000"/>
              </a:lnSpc>
            </a:pPr>
            <a:r>
              <a:rPr lang="zh-CN" altLang="en-US" sz="2400" dirty="0">
                <a:latin typeface="宋体" panose="02010600030101010101" pitchFamily="2" charset="-122"/>
                <a:ea typeface="宋体" panose="02010600030101010101" pitchFamily="2" charset="-122"/>
              </a:rPr>
              <a:t>中科院研究开发的龙芯／</a:t>
            </a:r>
            <a:r>
              <a:rPr lang="en-US" altLang="zh-CN" sz="2400" dirty="0">
                <a:latin typeface="宋体" panose="02010600030101010101" pitchFamily="2" charset="-122"/>
                <a:ea typeface="宋体" panose="02010600030101010101" pitchFamily="2" charset="-122"/>
              </a:rPr>
              <a:t>GODSON</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1986" name="Rectangle 2"/>
          <p:cNvSpPr>
            <a:spLocks noGrp="1"/>
          </p:cNvSpPr>
          <p:nvPr>
            <p:ph type="title"/>
          </p:nvPr>
        </p:nvSpPr>
        <p:spPr/>
        <p:txBody>
          <a:bodyPr wrap="square" lIns="91440" tIns="45720" rIns="91440" bIns="45720" anchor="ctr"/>
          <a:lstStyle/>
          <a:p>
            <a:pPr eaLnBrk="1" hangingPunct="1"/>
            <a:r>
              <a:rPr lang="en-US" altLang="zh-CN" dirty="0"/>
              <a:t>1.2  </a:t>
            </a:r>
            <a:r>
              <a:rPr lang="zh-CN" altLang="en-US" dirty="0"/>
              <a:t>计算机的分类和性能指标</a:t>
            </a:r>
          </a:p>
        </p:txBody>
      </p:sp>
      <p:sp>
        <p:nvSpPr>
          <p:cNvPr id="89094" name="AutoShape 6"/>
          <p:cNvSpPr>
            <a:spLocks noChangeArrowheads="1"/>
          </p:cNvSpPr>
          <p:nvPr/>
        </p:nvSpPr>
        <p:spPr bwMode="gray">
          <a:xfrm>
            <a:off x="2124075" y="1268413"/>
            <a:ext cx="4343400" cy="457200"/>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095" name="AutoShape 7"/>
          <p:cNvSpPr>
            <a:spLocks noChangeArrowheads="1"/>
          </p:cNvSpPr>
          <p:nvPr/>
        </p:nvSpPr>
        <p:spPr bwMode="gray">
          <a:xfrm>
            <a:off x="1692275" y="1158875"/>
            <a:ext cx="685800" cy="685800"/>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099" name="AutoShape 11"/>
          <p:cNvSpPr>
            <a:spLocks noChangeArrowheads="1"/>
          </p:cNvSpPr>
          <p:nvPr/>
        </p:nvSpPr>
        <p:spPr bwMode="gray">
          <a:xfrm>
            <a:off x="2073275" y="2116138"/>
            <a:ext cx="4343400" cy="4572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00" name="AutoShape 12"/>
          <p:cNvSpPr>
            <a:spLocks noChangeArrowheads="1"/>
          </p:cNvSpPr>
          <p:nvPr/>
        </p:nvSpPr>
        <p:spPr bwMode="gray">
          <a:xfrm>
            <a:off x="1692275" y="1997075"/>
            <a:ext cx="685800" cy="685800"/>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04" name="AutoShape 16"/>
          <p:cNvSpPr>
            <a:spLocks noChangeArrowheads="1"/>
          </p:cNvSpPr>
          <p:nvPr/>
        </p:nvSpPr>
        <p:spPr bwMode="gray">
          <a:xfrm>
            <a:off x="2073275" y="2954338"/>
            <a:ext cx="4343400" cy="457200"/>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05" name="AutoShape 17"/>
          <p:cNvSpPr>
            <a:spLocks noChangeArrowheads="1"/>
          </p:cNvSpPr>
          <p:nvPr/>
        </p:nvSpPr>
        <p:spPr bwMode="gray">
          <a:xfrm>
            <a:off x="1692275" y="2835275"/>
            <a:ext cx="685800" cy="685800"/>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1993" name="Text Box 18"/>
          <p:cNvSpPr txBox="1"/>
          <p:nvPr/>
        </p:nvSpPr>
        <p:spPr>
          <a:xfrm>
            <a:off x="2301875" y="1268413"/>
            <a:ext cx="3565525" cy="457200"/>
          </a:xfrm>
          <a:prstGeom prst="rect">
            <a:avLst/>
          </a:prstGeom>
          <a:noFill/>
          <a:ln w="9525">
            <a:noFill/>
          </a:ln>
        </p:spPr>
        <p:txBody>
          <a:bodyPr anchor="t">
            <a:spAutoFit/>
          </a:bodyPr>
          <a:lstStyle/>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2" action="ppaction://hlinksldjump"/>
              </a:rPr>
              <a:t>按计算机系统结构分类</a:t>
            </a:r>
            <a:endParaRPr lang="zh-CN" altLang="en-US" dirty="0">
              <a:latin typeface="黑体" panose="02010609060101010101" pitchFamily="49" charset="-122"/>
              <a:ea typeface="黑体" panose="02010609060101010101" pitchFamily="49" charset="-122"/>
            </a:endParaRPr>
          </a:p>
        </p:txBody>
      </p:sp>
      <p:sp>
        <p:nvSpPr>
          <p:cNvPr id="41994" name="Text Box 19"/>
          <p:cNvSpPr txBox="1"/>
          <p:nvPr/>
        </p:nvSpPr>
        <p:spPr>
          <a:xfrm>
            <a:off x="1804988" y="1250950"/>
            <a:ext cx="488950" cy="457200"/>
          </a:xfrm>
          <a:prstGeom prst="rect">
            <a:avLst/>
          </a:prstGeom>
          <a:noFill/>
          <a:ln w="9525">
            <a:noFill/>
          </a:ln>
        </p:spPr>
        <p:txBody>
          <a:bodyPr wrap="none" anchor="t">
            <a:spAutoFit/>
          </a:bodyPr>
          <a:lstStyle/>
          <a:p>
            <a:pPr lvl="0" indent="0" eaLnBrk="0" hangingPunct="0"/>
            <a:r>
              <a:rPr lang="zh-CN" altLang="en-US" b="0" dirty="0">
                <a:solidFill>
                  <a:schemeClr val="bg1"/>
                </a:solidFill>
                <a:latin typeface="黑体" panose="02010609060101010101" pitchFamily="49" charset="-122"/>
                <a:ea typeface="黑体" panose="02010609060101010101" pitchFamily="49" charset="-122"/>
              </a:rPr>
              <a:t>一</a:t>
            </a:r>
          </a:p>
        </p:txBody>
      </p:sp>
      <p:sp>
        <p:nvSpPr>
          <p:cNvPr id="89124" name="AutoShape 36"/>
          <p:cNvSpPr>
            <a:spLocks noChangeArrowheads="1"/>
          </p:cNvSpPr>
          <p:nvPr/>
        </p:nvSpPr>
        <p:spPr bwMode="gray">
          <a:xfrm>
            <a:off x="2073275" y="3832225"/>
            <a:ext cx="4343400" cy="457200"/>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25" name="AutoShape 37"/>
          <p:cNvSpPr>
            <a:spLocks noChangeArrowheads="1"/>
          </p:cNvSpPr>
          <p:nvPr/>
        </p:nvSpPr>
        <p:spPr bwMode="gray">
          <a:xfrm>
            <a:off x="1692275" y="3713163"/>
            <a:ext cx="685800" cy="685800"/>
          </a:xfrm>
          <a:prstGeom prst="diamond">
            <a:avLst/>
          </a:prstGeom>
          <a:solidFill>
            <a:schemeClr val="fo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29" name="AutoShape 41"/>
          <p:cNvSpPr>
            <a:spLocks noChangeArrowheads="1"/>
          </p:cNvSpPr>
          <p:nvPr/>
        </p:nvSpPr>
        <p:spPr bwMode="gray">
          <a:xfrm>
            <a:off x="2073275" y="4662488"/>
            <a:ext cx="4343400" cy="457200"/>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30" name="AutoShape 42"/>
          <p:cNvSpPr>
            <a:spLocks noChangeArrowheads="1"/>
          </p:cNvSpPr>
          <p:nvPr/>
        </p:nvSpPr>
        <p:spPr bwMode="gray">
          <a:xfrm>
            <a:off x="1692275" y="4543425"/>
            <a:ext cx="685800" cy="685800"/>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1999" name="Text Box 43"/>
          <p:cNvSpPr txBox="1"/>
          <p:nvPr/>
        </p:nvSpPr>
        <p:spPr>
          <a:xfrm>
            <a:off x="2301875" y="2133600"/>
            <a:ext cx="3429000" cy="457200"/>
          </a:xfrm>
          <a:prstGeom prst="rect">
            <a:avLst/>
          </a:prstGeom>
          <a:noFill/>
          <a:ln w="9525">
            <a:noFill/>
          </a:ln>
        </p:spPr>
        <p:txBody>
          <a:bodyPr anchor="t">
            <a:spAutoFit/>
          </a:bodyPr>
          <a:lstStyle/>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3" action="ppaction://hlinksldjump"/>
              </a:rPr>
              <a:t>按计算机的用途分类</a:t>
            </a:r>
            <a:endParaRPr lang="zh-CN" altLang="en-US" dirty="0">
              <a:latin typeface="黑体" panose="02010609060101010101" pitchFamily="49" charset="-122"/>
              <a:ea typeface="黑体" panose="02010609060101010101" pitchFamily="49" charset="-122"/>
            </a:endParaRPr>
          </a:p>
        </p:txBody>
      </p:sp>
      <p:sp>
        <p:nvSpPr>
          <p:cNvPr id="42000" name="Text Box 44"/>
          <p:cNvSpPr txBox="1"/>
          <p:nvPr/>
        </p:nvSpPr>
        <p:spPr>
          <a:xfrm>
            <a:off x="1804988" y="2106613"/>
            <a:ext cx="488950" cy="457200"/>
          </a:xfrm>
          <a:prstGeom prst="rect">
            <a:avLst/>
          </a:prstGeom>
          <a:noFill/>
          <a:ln w="9525">
            <a:noFill/>
          </a:ln>
        </p:spPr>
        <p:txBody>
          <a:bodyPr wrap="none" anchor="t">
            <a:spAutoFit/>
          </a:bodyPr>
          <a:lstStyle/>
          <a:p>
            <a:pPr lvl="0" indent="0" eaLnBrk="0" hangingPunct="0"/>
            <a:r>
              <a:rPr lang="zh-CN" altLang="en-US" b="0" dirty="0">
                <a:solidFill>
                  <a:schemeClr val="bg1"/>
                </a:solidFill>
                <a:latin typeface="黑体" panose="02010609060101010101" pitchFamily="49" charset="-122"/>
                <a:ea typeface="黑体" panose="02010609060101010101" pitchFamily="49" charset="-122"/>
              </a:rPr>
              <a:t>二</a:t>
            </a:r>
          </a:p>
        </p:txBody>
      </p:sp>
      <p:sp>
        <p:nvSpPr>
          <p:cNvPr id="42001" name="Text Box 13"/>
          <p:cNvSpPr txBox="1"/>
          <p:nvPr/>
        </p:nvSpPr>
        <p:spPr>
          <a:xfrm>
            <a:off x="2301875" y="3860800"/>
            <a:ext cx="3998913" cy="457200"/>
          </a:xfrm>
          <a:prstGeom prst="rect">
            <a:avLst/>
          </a:prstGeom>
          <a:noFill/>
          <a:ln w="9525">
            <a:noFill/>
          </a:ln>
        </p:spPr>
        <p:txBody>
          <a:bodyPr anchor="t">
            <a:spAutoFit/>
          </a:bodyPr>
          <a:lstStyle/>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4" action="ppaction://hlinksldjump"/>
              </a:rPr>
              <a:t>按照计算机的规模分类</a:t>
            </a:r>
            <a:endParaRPr lang="zh-CN" altLang="en-US" dirty="0">
              <a:latin typeface="黑体" panose="02010609060101010101" pitchFamily="49" charset="-122"/>
              <a:ea typeface="黑体" panose="02010609060101010101" pitchFamily="49" charset="-122"/>
            </a:endParaRPr>
          </a:p>
        </p:txBody>
      </p:sp>
      <p:sp>
        <p:nvSpPr>
          <p:cNvPr id="42002" name="Text Box 14"/>
          <p:cNvSpPr txBox="1"/>
          <p:nvPr/>
        </p:nvSpPr>
        <p:spPr>
          <a:xfrm>
            <a:off x="1804988" y="3835400"/>
            <a:ext cx="488950" cy="457200"/>
          </a:xfrm>
          <a:prstGeom prst="rect">
            <a:avLst/>
          </a:prstGeom>
          <a:noFill/>
          <a:ln w="9525">
            <a:noFill/>
          </a:ln>
        </p:spPr>
        <p:txBody>
          <a:bodyPr wrap="none" anchor="t">
            <a:spAutoFit/>
          </a:bodyPr>
          <a:lstStyle/>
          <a:p>
            <a:pPr lvl="0" indent="0" eaLnBrk="0" hangingPunct="0"/>
            <a:r>
              <a:rPr lang="zh-CN" altLang="en-US" b="0" dirty="0">
                <a:solidFill>
                  <a:schemeClr val="bg1"/>
                </a:solidFill>
                <a:latin typeface="黑体" panose="02010609060101010101" pitchFamily="49" charset="-122"/>
                <a:ea typeface="黑体" panose="02010609060101010101" pitchFamily="49" charset="-122"/>
              </a:rPr>
              <a:t>四</a:t>
            </a:r>
          </a:p>
        </p:txBody>
      </p:sp>
      <p:sp>
        <p:nvSpPr>
          <p:cNvPr id="42003" name="Text Box 38"/>
          <p:cNvSpPr txBox="1"/>
          <p:nvPr/>
        </p:nvSpPr>
        <p:spPr>
          <a:xfrm>
            <a:off x="2268538" y="4652963"/>
            <a:ext cx="3959225" cy="457200"/>
          </a:xfrm>
          <a:prstGeom prst="rect">
            <a:avLst/>
          </a:prstGeom>
          <a:noFill/>
          <a:ln w="9525">
            <a:noFill/>
          </a:ln>
        </p:spPr>
        <p:txBody>
          <a:bodyPr anchor="t">
            <a:spAutoFit/>
          </a:bodyPr>
          <a:lstStyle/>
          <a:p>
            <a:pPr lvl="0" indent="0" eaLnBrk="0" hangingPunct="0"/>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hlinkClick r:id="rId5" action="ppaction://hlinksldjump"/>
              </a:rPr>
              <a:t>按计算机的性能指标分类</a:t>
            </a:r>
            <a:endParaRPr lang="zh-CN" altLang="en-US" dirty="0">
              <a:solidFill>
                <a:srgbClr val="000000"/>
              </a:solidFill>
              <a:latin typeface="黑体" panose="02010609060101010101" pitchFamily="49" charset="-122"/>
              <a:ea typeface="黑体" panose="02010609060101010101" pitchFamily="49" charset="-122"/>
            </a:endParaRPr>
          </a:p>
        </p:txBody>
      </p:sp>
      <p:sp>
        <p:nvSpPr>
          <p:cNvPr id="42004" name="Text Box 39"/>
          <p:cNvSpPr txBox="1"/>
          <p:nvPr/>
        </p:nvSpPr>
        <p:spPr>
          <a:xfrm>
            <a:off x="1763713" y="4649788"/>
            <a:ext cx="488950" cy="457200"/>
          </a:xfrm>
          <a:prstGeom prst="rect">
            <a:avLst/>
          </a:prstGeom>
          <a:noFill/>
          <a:ln w="9525">
            <a:noFill/>
          </a:ln>
        </p:spPr>
        <p:txBody>
          <a:bodyPr wrap="none" anchor="t">
            <a:spAutoFit/>
          </a:bodyPr>
          <a:lstStyle/>
          <a:p>
            <a:pPr lvl="0" indent="0" algn="ctr" eaLnBrk="0" hangingPunct="0"/>
            <a:r>
              <a:rPr lang="zh-CN" altLang="en-US" b="0" dirty="0">
                <a:solidFill>
                  <a:schemeClr val="bg1"/>
                </a:solidFill>
                <a:latin typeface="黑体" panose="02010609060101010101" pitchFamily="49" charset="-122"/>
                <a:ea typeface="黑体" panose="02010609060101010101" pitchFamily="49" charset="-122"/>
              </a:rPr>
              <a:t>五</a:t>
            </a:r>
          </a:p>
        </p:txBody>
      </p:sp>
      <p:sp>
        <p:nvSpPr>
          <p:cNvPr id="42005" name="Text Box 8"/>
          <p:cNvSpPr txBox="1"/>
          <p:nvPr/>
        </p:nvSpPr>
        <p:spPr>
          <a:xfrm>
            <a:off x="2301875" y="2971800"/>
            <a:ext cx="4070350" cy="457200"/>
          </a:xfrm>
          <a:prstGeom prst="rect">
            <a:avLst/>
          </a:prstGeom>
          <a:noFill/>
          <a:ln w="9525">
            <a:noFill/>
          </a:ln>
        </p:spPr>
        <p:txBody>
          <a:bodyPr anchor="t">
            <a:spAutoFit/>
          </a:bodyPr>
          <a:lstStyle/>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6" action="ppaction://hlinksldjump"/>
              </a:rPr>
              <a:t>按计算机的使用方式分类</a:t>
            </a:r>
            <a:endParaRPr lang="zh-CN" altLang="en-US" dirty="0">
              <a:latin typeface="黑体" panose="02010609060101010101" pitchFamily="49" charset="-122"/>
              <a:ea typeface="黑体" panose="02010609060101010101" pitchFamily="49" charset="-122"/>
            </a:endParaRPr>
          </a:p>
        </p:txBody>
      </p:sp>
      <p:sp>
        <p:nvSpPr>
          <p:cNvPr id="42006" name="Text Box 9"/>
          <p:cNvSpPr txBox="1"/>
          <p:nvPr/>
        </p:nvSpPr>
        <p:spPr>
          <a:xfrm>
            <a:off x="1804988" y="2898775"/>
            <a:ext cx="488950" cy="457200"/>
          </a:xfrm>
          <a:prstGeom prst="rect">
            <a:avLst/>
          </a:prstGeom>
          <a:noFill/>
          <a:ln w="9525">
            <a:noFill/>
          </a:ln>
        </p:spPr>
        <p:txBody>
          <a:bodyPr wrap="none" anchor="t">
            <a:spAutoFit/>
          </a:bodyPr>
          <a:lstStyle/>
          <a:p>
            <a:pPr lvl="0" indent="0" eaLnBrk="0" hangingPunct="0"/>
            <a:r>
              <a:rPr lang="zh-CN" altLang="en-US" b="0" dirty="0">
                <a:solidFill>
                  <a:schemeClr val="bg1"/>
                </a:solidFill>
                <a:latin typeface="黑体" panose="02010609060101010101" pitchFamily="49" charset="-122"/>
                <a:ea typeface="黑体" panose="02010609060101010101" pitchFamily="49" charset="-122"/>
              </a:rPr>
              <a:t>三</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3010" name="Rectangle 2"/>
          <p:cNvSpPr>
            <a:spLocks noGrp="1"/>
          </p:cNvSpPr>
          <p:nvPr>
            <p:ph type="title"/>
          </p:nvPr>
        </p:nvSpPr>
        <p:spPr/>
        <p:txBody>
          <a:bodyPr wrap="square" lIns="91440" tIns="45720" rIns="91440" bIns="45720" anchor="ctr"/>
          <a:lstStyle/>
          <a:p>
            <a:pPr eaLnBrk="1" hangingPunct="1"/>
            <a:r>
              <a:rPr lang="zh-CN" altLang="en-US" dirty="0"/>
              <a:t>一、按计算机的系统结构分类</a:t>
            </a:r>
          </a:p>
        </p:txBody>
      </p:sp>
      <p:sp>
        <p:nvSpPr>
          <p:cNvPr id="43011" name="Rectangle 3"/>
          <p:cNvSpPr>
            <a:spLocks noGrp="1"/>
          </p:cNvSpPr>
          <p:nvPr>
            <p:ph idx="1"/>
          </p:nvPr>
        </p:nvSpPr>
        <p:spPr>
          <a:xfrm>
            <a:off x="323850" y="1700213"/>
            <a:ext cx="7775575" cy="4032250"/>
          </a:xfrm>
        </p:spPr>
        <p:txBody>
          <a:bodyPr wrap="square" lIns="91440" tIns="45720" rIns="91440" bIns="45720" anchor="t"/>
          <a:lstStyle/>
          <a:p>
            <a:pPr eaLnBrk="1" hangingPunct="1">
              <a:lnSpc>
                <a:spcPct val="80000"/>
              </a:lnSpc>
            </a:pPr>
            <a:r>
              <a:rPr lang="en-US" altLang="zh-CN" sz="2400" dirty="0"/>
              <a:t>Michael Flynn</a:t>
            </a:r>
            <a:r>
              <a:rPr lang="zh-CN" altLang="en-US" sz="2400" dirty="0"/>
              <a:t>分类法：</a:t>
            </a:r>
          </a:p>
          <a:p>
            <a:pPr eaLnBrk="1" hangingPunct="1">
              <a:lnSpc>
                <a:spcPct val="80000"/>
              </a:lnSpc>
              <a:buNone/>
            </a:pPr>
            <a:r>
              <a:rPr lang="zh-CN" altLang="en-US" dirty="0"/>
              <a:t>      计算机在执行程序过程中，有</a:t>
            </a:r>
            <a:r>
              <a:rPr lang="en-US" altLang="zh-CN" dirty="0"/>
              <a:t>2</a:t>
            </a:r>
            <a:r>
              <a:rPr lang="zh-CN" altLang="en-US" dirty="0"/>
              <a:t>种信息在流动。一种是</a:t>
            </a:r>
            <a:r>
              <a:rPr lang="zh-CN" altLang="en-US" dirty="0">
                <a:solidFill>
                  <a:srgbClr val="FF0000"/>
                </a:solidFill>
              </a:rPr>
              <a:t>指令</a:t>
            </a:r>
            <a:r>
              <a:rPr lang="zh-CN" altLang="en-US" dirty="0"/>
              <a:t>，它从存储器流入控制器，并变成整个计算机系统的控制信号。另一种是</a:t>
            </a:r>
            <a:r>
              <a:rPr lang="zh-CN" altLang="en-US" dirty="0">
                <a:solidFill>
                  <a:srgbClr val="FF0000"/>
                </a:solidFill>
              </a:rPr>
              <a:t>数据</a:t>
            </a:r>
            <a:r>
              <a:rPr lang="zh-CN" altLang="en-US" dirty="0"/>
              <a:t>，从输入设备流入存储器，再流入执行部件如运算器，运算结果流入存储器或输出设备。</a:t>
            </a:r>
          </a:p>
          <a:p>
            <a:pPr eaLnBrk="1" hangingPunct="1">
              <a:lnSpc>
                <a:spcPct val="80000"/>
              </a:lnSpc>
              <a:buNone/>
            </a:pPr>
            <a:r>
              <a:rPr lang="zh-CN" altLang="en-US" dirty="0"/>
              <a:t>      </a:t>
            </a:r>
            <a:r>
              <a:rPr lang="en-US" altLang="zh-CN" dirty="0"/>
              <a:t>Flynn</a:t>
            </a:r>
            <a:r>
              <a:rPr lang="zh-CN" altLang="en-US" dirty="0"/>
              <a:t>称前一种信息为</a:t>
            </a:r>
            <a:r>
              <a:rPr lang="zh-CN" altLang="en-US" dirty="0">
                <a:latin typeface="Verdana" panose="020B0604030504040204" pitchFamily="34" charset="0"/>
              </a:rPr>
              <a:t>“</a:t>
            </a:r>
            <a:r>
              <a:rPr lang="zh-CN" altLang="en-US" dirty="0">
                <a:solidFill>
                  <a:srgbClr val="FF0000"/>
                </a:solidFill>
              </a:rPr>
              <a:t>指令流</a:t>
            </a:r>
            <a:r>
              <a:rPr lang="zh-CN" altLang="en-US" dirty="0">
                <a:latin typeface="Verdana" panose="020B0604030504040204" pitchFamily="34" charset="0"/>
              </a:rPr>
              <a:t>”</a:t>
            </a:r>
            <a:r>
              <a:rPr lang="zh-CN" altLang="en-US" dirty="0"/>
              <a:t>，后一种信息为</a:t>
            </a:r>
            <a:r>
              <a:rPr lang="zh-CN" altLang="en-US" dirty="0">
                <a:latin typeface="Verdana" panose="020B0604030504040204" pitchFamily="34" charset="0"/>
              </a:rPr>
              <a:t>“</a:t>
            </a:r>
            <a:r>
              <a:rPr lang="zh-CN" altLang="en-US" dirty="0">
                <a:solidFill>
                  <a:srgbClr val="FF0000"/>
                </a:solidFill>
              </a:rPr>
              <a:t>数据流</a:t>
            </a:r>
            <a:r>
              <a:rPr lang="zh-CN" altLang="en-US" dirty="0">
                <a:latin typeface="Verdana" panose="020B0604030504040204" pitchFamily="34" charset="0"/>
              </a:rPr>
              <a:t>”</a:t>
            </a:r>
            <a:r>
              <a:rPr lang="zh-CN" altLang="en-US" dirty="0"/>
              <a:t>。因此根据指令流与数据流的不同组合，计算机系统结构分为以下</a:t>
            </a:r>
            <a:r>
              <a:rPr lang="en-US" altLang="zh-CN" dirty="0"/>
              <a:t>4</a:t>
            </a:r>
            <a:r>
              <a:rPr lang="zh-CN" altLang="en-US" dirty="0"/>
              <a:t>类。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4034" name="Rectangle 2"/>
          <p:cNvSpPr>
            <a:spLocks noGrp="1"/>
          </p:cNvSpPr>
          <p:nvPr>
            <p:ph type="title"/>
          </p:nvPr>
        </p:nvSpPr>
        <p:spPr/>
        <p:txBody>
          <a:bodyPr wrap="square" lIns="91440" tIns="45720" rIns="91440" bIns="45720" anchor="ctr"/>
          <a:lstStyle/>
          <a:p>
            <a:pPr eaLnBrk="1" hangingPunct="1"/>
            <a:r>
              <a:rPr lang="zh-CN" altLang="en-US" dirty="0"/>
              <a:t>一、按计算机的系统结构分类</a:t>
            </a:r>
          </a:p>
        </p:txBody>
      </p:sp>
      <p:pic>
        <p:nvPicPr>
          <p:cNvPr id="95237" name="Picture 5"/>
          <p:cNvPicPr>
            <a:picLocks noChangeAspect="1"/>
          </p:cNvPicPr>
          <p:nvPr/>
        </p:nvPicPr>
        <p:blipFill>
          <a:blip r:embed="rId2">
            <a:clrChange>
              <a:clrFrom>
                <a:srgbClr val="FFFFFF"/>
              </a:clrFrom>
              <a:clrTo>
                <a:srgbClr val="FFFFFF">
                  <a:alpha val="0"/>
                </a:srgbClr>
              </a:clrTo>
            </a:clrChange>
          </a:blip>
          <a:srcRect l="2068" r="5159"/>
          <a:stretch>
            <a:fillRect/>
          </a:stretch>
        </p:blipFill>
        <p:spPr>
          <a:xfrm>
            <a:off x="285750" y="1071880"/>
            <a:ext cx="8545195" cy="5071110"/>
          </a:xfrm>
          <a:prstGeom prst="rect">
            <a:avLst/>
          </a:prstGeom>
          <a:noFill/>
          <a:ln w="9525">
            <a:noFill/>
          </a:ln>
        </p:spPr>
      </p:pic>
      <p:pic>
        <p:nvPicPr>
          <p:cNvPr id="2" name="图片 1"/>
          <p:cNvPicPr>
            <a:picLocks noChangeAspect="1"/>
          </p:cNvPicPr>
          <p:nvPr/>
        </p:nvPicPr>
        <p:blipFill>
          <a:blip r:embed="rId3"/>
          <a:stretch>
            <a:fillRect/>
          </a:stretch>
        </p:blipFill>
        <p:spPr>
          <a:xfrm>
            <a:off x="186055" y="6271895"/>
            <a:ext cx="8100695" cy="343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5237"/>
                                        </p:tgtEl>
                                        <p:attrNameLst>
                                          <p:attrName>style.visibility</p:attrName>
                                        </p:attrNameLst>
                                      </p:cBhvr>
                                      <p:to>
                                        <p:strVal val="visible"/>
                                      </p:to>
                                    </p:set>
                                    <p:animEffect transition="in" filter="diamond(in)">
                                      <p:cBhvr>
                                        <p:cTn id="7" dur="20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5058" name="Rectangle 2"/>
          <p:cNvSpPr>
            <a:spLocks noGrp="1"/>
          </p:cNvSpPr>
          <p:nvPr>
            <p:ph type="title"/>
          </p:nvPr>
        </p:nvSpPr>
        <p:spPr/>
        <p:txBody>
          <a:bodyPr wrap="square" lIns="91440" tIns="45720" rIns="91440" bIns="45720" anchor="ctr"/>
          <a:lstStyle/>
          <a:p>
            <a:pPr eaLnBrk="1" hangingPunct="1"/>
            <a:r>
              <a:rPr lang="zh-CN" altLang="en-US" sz="2800" dirty="0"/>
              <a:t>指令流和数据流：</a:t>
            </a:r>
          </a:p>
        </p:txBody>
      </p:sp>
      <p:pic>
        <p:nvPicPr>
          <p:cNvPr id="45059" name="Picture 4"/>
          <p:cNvPicPr>
            <a:picLocks noChangeAspect="1"/>
          </p:cNvPicPr>
          <p:nvPr/>
        </p:nvPicPr>
        <p:blipFill>
          <a:blip r:embed="rId2"/>
          <a:srcRect t="18011" r="7227" b="14943"/>
          <a:stretch>
            <a:fillRect/>
          </a:stretch>
        </p:blipFill>
        <p:spPr>
          <a:xfrm>
            <a:off x="900113" y="1268413"/>
            <a:ext cx="6172200" cy="3568700"/>
          </a:xfrm>
          <a:prstGeom prst="rect">
            <a:avLst/>
          </a:prstGeom>
          <a:noFill/>
          <a:ln w="9525">
            <a:noFill/>
          </a:ln>
        </p:spPr>
      </p:pic>
      <p:sp>
        <p:nvSpPr>
          <p:cNvPr id="45060" name="Rectangle 5"/>
          <p:cNvSpPr>
            <a:spLocks noGrp="1"/>
          </p:cNvSpPr>
          <p:nvPr>
            <p:ph idx="1"/>
          </p:nvPr>
        </p:nvSpPr>
        <p:spPr>
          <a:xfrm>
            <a:off x="762000" y="4508500"/>
            <a:ext cx="8382000" cy="1935163"/>
          </a:xfrm>
        </p:spPr>
        <p:txBody>
          <a:bodyPr wrap="square" lIns="91440" tIns="45720" rIns="91440" bIns="45720" anchor="t"/>
          <a:lstStyle/>
          <a:p>
            <a:pPr eaLnBrk="1" hangingPunct="1">
              <a:buNone/>
            </a:pPr>
            <a:endParaRPr lang="en-US" altLang="zh-CN" dirty="0"/>
          </a:p>
          <a:p>
            <a:pPr eaLnBrk="1" hangingPunct="1"/>
            <a:r>
              <a:rPr lang="zh-CN" altLang="en-US" dirty="0"/>
              <a:t>问题：</a:t>
            </a:r>
          </a:p>
          <a:p>
            <a:pPr eaLnBrk="1" hangingPunct="1">
              <a:buNone/>
            </a:pPr>
            <a:r>
              <a:rPr lang="zh-CN" altLang="en-US" dirty="0"/>
              <a:t>  </a:t>
            </a:r>
            <a:r>
              <a:rPr lang="en-US" altLang="zh-CN" dirty="0"/>
              <a:t>CPU</a:t>
            </a:r>
            <a:r>
              <a:rPr lang="zh-CN" altLang="en-US" dirty="0"/>
              <a:t>如何区分读出的程序代码是指令还是数据？</a:t>
            </a:r>
          </a:p>
          <a:p>
            <a:pPr eaLnBrk="1" hangingPunct="1">
              <a:buNone/>
            </a:pP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6082" name="Rectangle 2"/>
          <p:cNvSpPr>
            <a:spLocks noGrp="1"/>
          </p:cNvSpPr>
          <p:nvPr>
            <p:ph type="title"/>
          </p:nvPr>
        </p:nvSpPr>
        <p:spPr/>
        <p:txBody>
          <a:bodyPr wrap="square" lIns="91440" tIns="45720" rIns="91440" bIns="45720" anchor="ctr"/>
          <a:lstStyle/>
          <a:p>
            <a:pPr eaLnBrk="1" hangingPunct="1"/>
            <a:r>
              <a:rPr lang="zh-CN" altLang="en-US" dirty="0"/>
              <a:t>二、按计算机的用途分类</a:t>
            </a:r>
          </a:p>
        </p:txBody>
      </p:sp>
      <p:sp>
        <p:nvSpPr>
          <p:cNvPr id="46083" name="Rectangle 3"/>
          <p:cNvSpPr>
            <a:spLocks noGrp="1"/>
          </p:cNvSpPr>
          <p:nvPr>
            <p:ph idx="1"/>
          </p:nvPr>
        </p:nvSpPr>
        <p:spPr>
          <a:xfrm>
            <a:off x="250825" y="1700213"/>
            <a:ext cx="7797800" cy="4105275"/>
          </a:xfrm>
        </p:spPr>
        <p:txBody>
          <a:bodyPr wrap="square" lIns="91440" tIns="45720" rIns="91440" bIns="45720" anchor="t"/>
          <a:lstStyle/>
          <a:p>
            <a:pPr eaLnBrk="1" hangingPunct="1">
              <a:lnSpc>
                <a:spcPct val="90000"/>
              </a:lnSpc>
            </a:pPr>
            <a:r>
              <a:rPr lang="en-US" altLang="zh-CN" dirty="0"/>
              <a:t>1</a:t>
            </a:r>
            <a:r>
              <a:rPr lang="zh-CN" altLang="en-US" dirty="0"/>
              <a:t>、通用计算机</a:t>
            </a:r>
          </a:p>
          <a:p>
            <a:pPr lvl="1" eaLnBrk="1" hangingPunct="1">
              <a:lnSpc>
                <a:spcPct val="90000"/>
              </a:lnSpc>
            </a:pPr>
            <a:r>
              <a:rPr lang="zh-CN" altLang="en-US" dirty="0"/>
              <a:t>通用计算机是指为</a:t>
            </a:r>
            <a:r>
              <a:rPr lang="zh-CN" altLang="en-US" dirty="0">
                <a:solidFill>
                  <a:srgbClr val="FF0000"/>
                </a:solidFill>
              </a:rPr>
              <a:t>解决各种问题</a:t>
            </a:r>
            <a:r>
              <a:rPr lang="zh-CN" altLang="en-US" dirty="0"/>
              <a:t>，具有</a:t>
            </a:r>
            <a:r>
              <a:rPr lang="zh-CN" altLang="en-US" dirty="0">
                <a:solidFill>
                  <a:srgbClr val="FF0000"/>
                </a:solidFill>
              </a:rPr>
              <a:t>较强的通用性</a:t>
            </a:r>
            <a:r>
              <a:rPr lang="zh-CN" altLang="en-US" dirty="0"/>
              <a:t>而设计的计算机。该机适用于一般的科学计算、学术研究、工程设计和数据处理等</a:t>
            </a:r>
            <a:r>
              <a:rPr lang="zh-CN" altLang="en-US" dirty="0">
                <a:solidFill>
                  <a:srgbClr val="FF0000"/>
                </a:solidFill>
              </a:rPr>
              <a:t>广泛用途</a:t>
            </a:r>
            <a:r>
              <a:rPr lang="zh-CN" altLang="en-US" dirty="0"/>
              <a:t>，这类机器本身有较大的适用面。</a:t>
            </a:r>
          </a:p>
          <a:p>
            <a:pPr lvl="1" eaLnBrk="1" hangingPunct="1">
              <a:lnSpc>
                <a:spcPct val="90000"/>
              </a:lnSpc>
            </a:pPr>
            <a:endParaRPr lang="zh-CN" altLang="en-US" dirty="0"/>
          </a:p>
          <a:p>
            <a:pPr eaLnBrk="1" hangingPunct="1">
              <a:lnSpc>
                <a:spcPct val="90000"/>
              </a:lnSpc>
            </a:pPr>
            <a:r>
              <a:rPr lang="en-US" altLang="zh-CN" dirty="0"/>
              <a:t>2</a:t>
            </a:r>
            <a:r>
              <a:rPr lang="zh-CN" altLang="en-US" dirty="0"/>
              <a:t>、专用计算机</a:t>
            </a:r>
          </a:p>
          <a:p>
            <a:pPr lvl="1" eaLnBrk="1" hangingPunct="1">
              <a:lnSpc>
                <a:spcPct val="90000"/>
              </a:lnSpc>
            </a:pPr>
            <a:r>
              <a:rPr lang="zh-CN" altLang="en-US" dirty="0"/>
              <a:t>专用计算机是指为适应</a:t>
            </a:r>
            <a:r>
              <a:rPr lang="zh-CN" altLang="en-US" dirty="0">
                <a:solidFill>
                  <a:srgbClr val="FF0000"/>
                </a:solidFill>
              </a:rPr>
              <a:t>某种特殊应用</a:t>
            </a:r>
            <a:r>
              <a:rPr lang="zh-CN" altLang="en-US" dirty="0"/>
              <a:t>而设计的计算机，具有运行效率高、速度快、精度高等特点。一般用在过程控制中，如智能仪表、飞机的自动控制、导弹的导航系统等。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7106" name="Rectangle 2"/>
          <p:cNvSpPr>
            <a:spLocks noGrp="1"/>
          </p:cNvSpPr>
          <p:nvPr>
            <p:ph type="title"/>
          </p:nvPr>
        </p:nvSpPr>
        <p:spPr/>
        <p:txBody>
          <a:bodyPr wrap="square" lIns="91440" tIns="45720" rIns="91440" bIns="45720" anchor="ctr"/>
          <a:lstStyle/>
          <a:p>
            <a:pPr eaLnBrk="1" hangingPunct="1"/>
            <a:r>
              <a:rPr lang="zh-CN" altLang="en-US" dirty="0"/>
              <a:t>三、按计算机的使用方式分类</a:t>
            </a:r>
          </a:p>
        </p:txBody>
      </p:sp>
      <p:sp>
        <p:nvSpPr>
          <p:cNvPr id="47107" name="Rectangle 3"/>
          <p:cNvSpPr>
            <a:spLocks noGrp="1"/>
          </p:cNvSpPr>
          <p:nvPr>
            <p:ph idx="1"/>
          </p:nvPr>
        </p:nvSpPr>
        <p:spPr/>
        <p:txBody>
          <a:bodyPr wrap="square" lIns="91440" tIns="45720" rIns="91440" bIns="45720" anchor="t"/>
          <a:lstStyle/>
          <a:p>
            <a:pPr eaLnBrk="1" hangingPunct="1">
              <a:lnSpc>
                <a:spcPct val="90000"/>
              </a:lnSpc>
            </a:pPr>
            <a:r>
              <a:rPr lang="zh-CN" altLang="en-US" dirty="0"/>
              <a:t>桌上型计算机 </a:t>
            </a:r>
          </a:p>
          <a:p>
            <a:pPr lvl="1" eaLnBrk="1" hangingPunct="1">
              <a:lnSpc>
                <a:spcPct val="90000"/>
              </a:lnSpc>
            </a:pPr>
            <a:r>
              <a:rPr lang="zh-CN" altLang="en-US" dirty="0"/>
              <a:t>桌上型计算机包括</a:t>
            </a:r>
            <a:r>
              <a:rPr lang="en-US" altLang="zh-CN" dirty="0"/>
              <a:t>PC</a:t>
            </a:r>
            <a:r>
              <a:rPr lang="zh-CN" altLang="en-US" dirty="0"/>
              <a:t>机、工作站和笔记本型计算机，为用户提供良好的计算性能和较低成本的工作环境。桌上型计算机是成本低、应用广的计算机类型 </a:t>
            </a:r>
          </a:p>
          <a:p>
            <a:pPr eaLnBrk="1" hangingPunct="1">
              <a:lnSpc>
                <a:spcPct val="90000"/>
              </a:lnSpc>
            </a:pPr>
            <a:r>
              <a:rPr lang="zh-CN" altLang="en-US" dirty="0"/>
              <a:t>服务器型计算机</a:t>
            </a:r>
          </a:p>
          <a:p>
            <a:pPr lvl="1" eaLnBrk="1" hangingPunct="1">
              <a:lnSpc>
                <a:spcPct val="90000"/>
              </a:lnSpc>
            </a:pPr>
            <a:r>
              <a:rPr lang="zh-CN" altLang="en-US" dirty="0"/>
              <a:t>服务器型计算机是指在网络环境或具有客户</a:t>
            </a:r>
            <a:r>
              <a:rPr lang="en-US" altLang="zh-CN" dirty="0">
                <a:latin typeface="Arial" panose="020B0604020202020204" pitchFamily="34" charset="0"/>
              </a:rPr>
              <a:t>—</a:t>
            </a:r>
            <a:r>
              <a:rPr lang="zh-CN" altLang="en-US" dirty="0"/>
              <a:t>服务器结构的分布式计算环境中，为客户请求提供服务的节点计算机。  </a:t>
            </a:r>
          </a:p>
          <a:p>
            <a:pPr eaLnBrk="1" hangingPunct="1">
              <a:lnSpc>
                <a:spcPct val="90000"/>
              </a:lnSpc>
            </a:pPr>
            <a:r>
              <a:rPr lang="zh-CN" altLang="en-US" dirty="0"/>
              <a:t>嵌入式计算机 </a:t>
            </a:r>
          </a:p>
          <a:p>
            <a:pPr lvl="1" eaLnBrk="1" hangingPunct="1">
              <a:lnSpc>
                <a:spcPct val="90000"/>
              </a:lnSpc>
            </a:pPr>
            <a:r>
              <a:rPr lang="zh-CN" altLang="en-US" dirty="0"/>
              <a:t>嵌入式计算机是将计算机作为一个部件，成为某个设备的一部分，嵌入式计算机成本更低，用途更广。它的结构一般是面向特定应用。不同的嵌入式应用有不同的要求，需要根据不同的应用进行专门的开发设计。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8130" name="Rectangle 2"/>
          <p:cNvSpPr>
            <a:spLocks noGrp="1"/>
          </p:cNvSpPr>
          <p:nvPr>
            <p:ph type="title"/>
          </p:nvPr>
        </p:nvSpPr>
        <p:spPr/>
        <p:txBody>
          <a:bodyPr wrap="square" lIns="91440" tIns="45720" rIns="91440" bIns="45720" anchor="ctr"/>
          <a:lstStyle/>
          <a:p>
            <a:pPr eaLnBrk="1" hangingPunct="1"/>
            <a:r>
              <a:rPr lang="zh-CN" altLang="en-US" dirty="0"/>
              <a:t>四、按计算机的规模分类</a:t>
            </a:r>
          </a:p>
        </p:txBody>
      </p:sp>
      <p:pic>
        <p:nvPicPr>
          <p:cNvPr id="48131" name="Picture 5"/>
          <p:cNvPicPr>
            <a:picLocks noChangeAspect="1"/>
          </p:cNvPicPr>
          <p:nvPr/>
        </p:nvPicPr>
        <p:blipFill>
          <a:blip r:embed="rId2"/>
          <a:srcRect l="4141" t="11800" r="17018" b="23225"/>
          <a:stretch>
            <a:fillRect/>
          </a:stretch>
        </p:blipFill>
        <p:spPr>
          <a:xfrm>
            <a:off x="0" y="1125538"/>
            <a:ext cx="9144000" cy="593090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1"/>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39</a:t>
            </a:fld>
            <a:endParaRPr lang="en-US" altLang="zh-CN" sz="1000" b="0" dirty="0">
              <a:solidFill>
                <a:schemeClr val="bg1"/>
              </a:solidFill>
              <a:latin typeface="Verdana" panose="020B0604030504040204" pitchFamily="34" charset="0"/>
              <a:ea typeface="宋体" panose="02010600030101010101" pitchFamily="2" charset="-122"/>
            </a:endParaRPr>
          </a:p>
        </p:txBody>
      </p:sp>
      <p:grpSp>
        <p:nvGrpSpPr>
          <p:cNvPr id="49154" name="Group 86"/>
          <p:cNvGrpSpPr/>
          <p:nvPr/>
        </p:nvGrpSpPr>
        <p:grpSpPr>
          <a:xfrm>
            <a:off x="827088" y="1196975"/>
            <a:ext cx="6781800" cy="4114800"/>
            <a:chOff x="521" y="981"/>
            <a:chExt cx="4272" cy="2592"/>
          </a:xfrm>
        </p:grpSpPr>
        <p:sp>
          <p:nvSpPr>
            <p:cNvPr id="49155" name="AutoShape 48"/>
            <p:cNvSpPr/>
            <p:nvPr/>
          </p:nvSpPr>
          <p:spPr>
            <a:xfrm>
              <a:off x="2098" y="2133"/>
              <a:ext cx="1159" cy="1440"/>
            </a:xfrm>
            <a:prstGeom prst="roundRect">
              <a:avLst>
                <a:gd name="adj" fmla="val 13745"/>
              </a:avLst>
            </a:prstGeom>
            <a:noFill/>
            <a:ln w="38100" cap="flat" cmpd="sng">
              <a:solidFill>
                <a:schemeClr val="bg2"/>
              </a:solidFill>
              <a:prstDash val="solid"/>
              <a:round/>
              <a:headEnd type="none" w="med" len="med"/>
              <a:tailEnd type="none" w="med" len="med"/>
            </a:ln>
          </p:spPr>
          <p:txBody>
            <a:bodyPr anchor="ctr"/>
            <a:lstStyle/>
            <a:p>
              <a:pPr lvl="0" indent="0" eaLnBrk="0" hangingPunct="0"/>
              <a:r>
                <a:rPr lang="zh-CN" altLang="en-US" sz="1800" dirty="0">
                  <a:latin typeface="Arial" panose="020B0604020202020204" pitchFamily="34" charset="0"/>
                  <a:ea typeface="黑体" panose="02010609060101010101" pitchFamily="49" charset="-122"/>
                </a:rPr>
                <a:t>将运算器、控制器、存储器和输入</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输出接口集成在一块芯片中</a:t>
              </a:r>
            </a:p>
          </p:txBody>
        </p:sp>
        <p:sp>
          <p:nvSpPr>
            <p:cNvPr id="49156" name="AutoShape 49"/>
            <p:cNvSpPr/>
            <p:nvPr/>
          </p:nvSpPr>
          <p:spPr>
            <a:xfrm>
              <a:off x="521" y="2133"/>
              <a:ext cx="1152" cy="1440"/>
            </a:xfrm>
            <a:prstGeom prst="roundRect">
              <a:avLst>
                <a:gd name="adj" fmla="val 13745"/>
              </a:avLst>
            </a:prstGeom>
            <a:noFill/>
            <a:ln w="38100" cap="flat" cmpd="sng">
              <a:solidFill>
                <a:schemeClr val="bg2"/>
              </a:solidFill>
              <a:prstDash val="solid"/>
              <a:round/>
              <a:headEnd type="none" w="med" len="med"/>
              <a:tailEnd type="none" w="med" len="med"/>
            </a:ln>
          </p:spPr>
          <p:txBody>
            <a:bodyPr anchor="ctr"/>
            <a:lstStyle/>
            <a:p>
              <a:pPr lvl="0" indent="0" eaLnBrk="0" hangingPunct="0"/>
              <a:r>
                <a:rPr lang="zh-CN" altLang="en-US" sz="1800" dirty="0">
                  <a:latin typeface="Arial" panose="020B0604020202020204" pitchFamily="34" charset="0"/>
                  <a:ea typeface="黑体" panose="02010609060101010101" pitchFamily="49" charset="-122"/>
                </a:rPr>
                <a:t>所有器件制作在一块印刷线路板上</a:t>
              </a:r>
              <a:endParaRPr lang="zh-CN" altLang="en-US" sz="1800" b="0" dirty="0">
                <a:latin typeface="Verdana" panose="020B0604030504040204" pitchFamily="34" charset="0"/>
                <a:ea typeface="宋体" panose="02010600030101010101" pitchFamily="2" charset="-122"/>
              </a:endParaRPr>
            </a:p>
          </p:txBody>
        </p:sp>
        <p:sp>
          <p:nvSpPr>
            <p:cNvPr id="49157" name="AutoShape 50"/>
            <p:cNvSpPr/>
            <p:nvPr/>
          </p:nvSpPr>
          <p:spPr>
            <a:xfrm>
              <a:off x="3689" y="2133"/>
              <a:ext cx="1104" cy="1440"/>
            </a:xfrm>
            <a:prstGeom prst="roundRect">
              <a:avLst>
                <a:gd name="adj" fmla="val 13745"/>
              </a:avLst>
            </a:prstGeom>
            <a:noFill/>
            <a:ln w="38100" cap="flat" cmpd="sng">
              <a:solidFill>
                <a:schemeClr val="bg2"/>
              </a:solidFill>
              <a:prstDash val="solid"/>
              <a:round/>
              <a:headEnd type="none" w="med" len="med"/>
              <a:tailEnd type="none" w="med" len="med"/>
            </a:ln>
          </p:spPr>
          <p:txBody>
            <a:bodyPr anchor="ctr"/>
            <a:lstStyle/>
            <a:p>
              <a:pPr lvl="0" indent="0" eaLnBrk="0" hangingPunct="0"/>
              <a:r>
                <a:rPr lang="zh-CN" altLang="en-US" sz="1800" dirty="0">
                  <a:latin typeface="Arial" panose="020B0604020202020204" pitchFamily="34" charset="0"/>
                  <a:ea typeface="黑体" panose="02010609060101010101" pitchFamily="49" charset="-122"/>
                </a:rPr>
                <a:t>以微机为核心，再配以相应的外部设备、电源、辅助电路和控制微机工作的软件</a:t>
              </a:r>
            </a:p>
          </p:txBody>
        </p:sp>
        <p:sp>
          <p:nvSpPr>
            <p:cNvPr id="49158" name="AutoShape 51"/>
            <p:cNvSpPr/>
            <p:nvPr/>
          </p:nvSpPr>
          <p:spPr>
            <a:xfrm>
              <a:off x="1738" y="1374"/>
              <a:ext cx="252" cy="283"/>
            </a:xfrm>
            <a:prstGeom prst="chevron">
              <a:avLst>
                <a:gd name="adj" fmla="val 52504"/>
              </a:avLst>
            </a:prstGeom>
            <a:solidFill>
              <a:schemeClr val="accent1"/>
            </a:solidFill>
            <a:ln w="0">
              <a:noFill/>
            </a:ln>
          </p:spPr>
          <p:txBody>
            <a:bodyPr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59" name="AutoShape 52"/>
            <p:cNvSpPr/>
            <p:nvPr/>
          </p:nvSpPr>
          <p:spPr>
            <a:xfrm>
              <a:off x="3289" y="1374"/>
              <a:ext cx="251" cy="283"/>
            </a:xfrm>
            <a:prstGeom prst="chevron">
              <a:avLst>
                <a:gd name="adj" fmla="val 52504"/>
              </a:avLst>
            </a:prstGeom>
            <a:solidFill>
              <a:schemeClr val="hlink"/>
            </a:solidFill>
            <a:ln w="0">
              <a:noFill/>
            </a:ln>
          </p:spPr>
          <p:txBody>
            <a:bodyPr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93237" name="Oval 53"/>
            <p:cNvSpPr>
              <a:spLocks noChangeArrowheads="1"/>
            </p:cNvSpPr>
            <p:nvPr/>
          </p:nvSpPr>
          <p:spPr bwMode="gray">
            <a:xfrm>
              <a:off x="3672" y="984"/>
              <a:ext cx="1073" cy="106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38" name="Oval 54"/>
            <p:cNvSpPr>
              <a:spLocks noChangeArrowheads="1"/>
            </p:cNvSpPr>
            <p:nvPr/>
          </p:nvSpPr>
          <p:spPr bwMode="gray">
            <a:xfrm>
              <a:off x="3672" y="984"/>
              <a:ext cx="1073" cy="106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39" name="Oval 55"/>
            <p:cNvSpPr>
              <a:spLocks noChangeArrowheads="1"/>
            </p:cNvSpPr>
            <p:nvPr/>
          </p:nvSpPr>
          <p:spPr bwMode="gray">
            <a:xfrm>
              <a:off x="3742" y="1054"/>
              <a:ext cx="933" cy="92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40" name="Oval 56"/>
            <p:cNvSpPr>
              <a:spLocks noChangeArrowheads="1"/>
            </p:cNvSpPr>
            <p:nvPr/>
          </p:nvSpPr>
          <p:spPr bwMode="gray">
            <a:xfrm>
              <a:off x="3758" y="1059"/>
              <a:ext cx="933" cy="92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9164" name="Oval 57"/>
            <p:cNvSpPr/>
            <p:nvPr/>
          </p:nvSpPr>
          <p:spPr>
            <a:xfrm>
              <a:off x="3792" y="1099"/>
              <a:ext cx="841" cy="832"/>
            </a:xfrm>
            <a:prstGeom prst="ellipse">
              <a:avLst/>
            </a:prstGeom>
            <a:solidFill>
              <a:srgbClr val="333333"/>
            </a:solidFill>
            <a:ln w="38100">
              <a:noFill/>
            </a:ln>
          </p:spPr>
          <p:txBody>
            <a:bodyPr anchor="ctr">
              <a:spAutoFit/>
            </a:bodyP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93242" name="Oval 58"/>
            <p:cNvSpPr>
              <a:spLocks noChangeArrowheads="1"/>
            </p:cNvSpPr>
            <p:nvPr/>
          </p:nvSpPr>
          <p:spPr bwMode="gray">
            <a:xfrm>
              <a:off x="569" y="981"/>
              <a:ext cx="1073" cy="106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43" name="Oval 59"/>
            <p:cNvSpPr>
              <a:spLocks noChangeArrowheads="1"/>
            </p:cNvSpPr>
            <p:nvPr/>
          </p:nvSpPr>
          <p:spPr bwMode="gray">
            <a:xfrm>
              <a:off x="569" y="981"/>
              <a:ext cx="1073" cy="1063"/>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44" name="Oval 60"/>
            <p:cNvSpPr>
              <a:spLocks noChangeArrowheads="1"/>
            </p:cNvSpPr>
            <p:nvPr/>
          </p:nvSpPr>
          <p:spPr bwMode="gray">
            <a:xfrm>
              <a:off x="639" y="1050"/>
              <a:ext cx="933" cy="924"/>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45" name="Oval 61"/>
            <p:cNvSpPr>
              <a:spLocks noChangeArrowheads="1"/>
            </p:cNvSpPr>
            <p:nvPr/>
          </p:nvSpPr>
          <p:spPr bwMode="gray">
            <a:xfrm>
              <a:off x="640" y="1052"/>
              <a:ext cx="933" cy="924"/>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9169" name="Oval 62"/>
            <p:cNvSpPr/>
            <p:nvPr/>
          </p:nvSpPr>
          <p:spPr>
            <a:xfrm>
              <a:off x="686" y="1097"/>
              <a:ext cx="840" cy="832"/>
            </a:xfrm>
            <a:prstGeom prst="ellipse">
              <a:avLst/>
            </a:prstGeom>
            <a:solidFill>
              <a:srgbClr val="333333"/>
            </a:solidFill>
            <a:ln w="38100">
              <a:noFill/>
            </a:ln>
          </p:spPr>
          <p:txBody>
            <a:bodyPr anchor="ctr">
              <a:spAutoFit/>
            </a:bodyPr>
            <a:lstStyle/>
            <a:p>
              <a:pPr lvl="0" indent="0" eaLnBrk="0" hangingPunct="0"/>
              <a:endParaRPr lang="zh-CN" altLang="en-US" dirty="0">
                <a:latin typeface="黑体" panose="02010609060101010101" pitchFamily="49" charset="-122"/>
                <a:ea typeface="黑体" panose="02010609060101010101" pitchFamily="49" charset="-122"/>
              </a:endParaRPr>
            </a:p>
          </p:txBody>
        </p:sp>
        <p:grpSp>
          <p:nvGrpSpPr>
            <p:cNvPr id="49170" name="Group 63"/>
            <p:cNvGrpSpPr/>
            <p:nvPr/>
          </p:nvGrpSpPr>
          <p:grpSpPr>
            <a:xfrm>
              <a:off x="699" y="1109"/>
              <a:ext cx="813" cy="805"/>
              <a:chOff x="4166" y="1706"/>
              <a:chExt cx="1252" cy="1252"/>
            </a:xfrm>
          </p:grpSpPr>
          <p:sp>
            <p:nvSpPr>
              <p:cNvPr id="49171" name="Oval 64"/>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72" name="Oval 65"/>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73" name="Oval 66"/>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74" name="Oval 67"/>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grpSp>
        <p:sp>
          <p:nvSpPr>
            <p:cNvPr id="93252" name="Oval 68"/>
            <p:cNvSpPr>
              <a:spLocks noChangeArrowheads="1"/>
            </p:cNvSpPr>
            <p:nvPr/>
          </p:nvSpPr>
          <p:spPr bwMode="gray">
            <a:xfrm>
              <a:off x="2121" y="984"/>
              <a:ext cx="1073" cy="1063"/>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53" name="Oval 69"/>
            <p:cNvSpPr>
              <a:spLocks noChangeArrowheads="1"/>
            </p:cNvSpPr>
            <p:nvPr/>
          </p:nvSpPr>
          <p:spPr bwMode="gray">
            <a:xfrm>
              <a:off x="2121" y="984"/>
              <a:ext cx="1073" cy="1063"/>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54" name="Oval 70"/>
            <p:cNvSpPr>
              <a:spLocks noChangeArrowheads="1"/>
            </p:cNvSpPr>
            <p:nvPr/>
          </p:nvSpPr>
          <p:spPr bwMode="gray">
            <a:xfrm>
              <a:off x="2191" y="1054"/>
              <a:ext cx="933" cy="924"/>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55" name="Oval 71"/>
            <p:cNvSpPr>
              <a:spLocks noChangeArrowheads="1"/>
            </p:cNvSpPr>
            <p:nvPr/>
          </p:nvSpPr>
          <p:spPr bwMode="gray">
            <a:xfrm>
              <a:off x="2192" y="1055"/>
              <a:ext cx="933" cy="924"/>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9179" name="Oval 72"/>
            <p:cNvSpPr/>
            <p:nvPr/>
          </p:nvSpPr>
          <p:spPr>
            <a:xfrm>
              <a:off x="2237" y="1099"/>
              <a:ext cx="840" cy="832"/>
            </a:xfrm>
            <a:prstGeom prst="ellipse">
              <a:avLst/>
            </a:prstGeom>
            <a:solidFill>
              <a:srgbClr val="333333"/>
            </a:solidFill>
            <a:ln w="38100">
              <a:noFill/>
            </a:ln>
          </p:spPr>
          <p:txBody>
            <a:bodyPr anchor="ctr">
              <a:spAutoFit/>
            </a:bodyPr>
            <a:lstStyle/>
            <a:p>
              <a:pPr lvl="0" indent="0" eaLnBrk="0" hangingPunct="0"/>
              <a:endParaRPr lang="zh-CN" altLang="en-US" dirty="0">
                <a:latin typeface="黑体" panose="02010609060101010101" pitchFamily="49" charset="-122"/>
                <a:ea typeface="黑体" panose="02010609060101010101" pitchFamily="49" charset="-122"/>
              </a:endParaRPr>
            </a:p>
          </p:txBody>
        </p:sp>
        <p:grpSp>
          <p:nvGrpSpPr>
            <p:cNvPr id="49180" name="Group 73"/>
            <p:cNvGrpSpPr/>
            <p:nvPr/>
          </p:nvGrpSpPr>
          <p:grpSpPr>
            <a:xfrm>
              <a:off x="2251" y="1109"/>
              <a:ext cx="813" cy="805"/>
              <a:chOff x="4166" y="1706"/>
              <a:chExt cx="1252" cy="1252"/>
            </a:xfrm>
          </p:grpSpPr>
          <p:sp>
            <p:nvSpPr>
              <p:cNvPr id="49181" name="Oval 74"/>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2" name="Oval 75"/>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3" name="Oval 76"/>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4" name="Oval 77"/>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grpSp>
        <p:grpSp>
          <p:nvGrpSpPr>
            <p:cNvPr id="49185" name="Group 78"/>
            <p:cNvGrpSpPr/>
            <p:nvPr/>
          </p:nvGrpSpPr>
          <p:grpSpPr>
            <a:xfrm>
              <a:off x="3807" y="1109"/>
              <a:ext cx="814" cy="805"/>
              <a:chOff x="4166" y="1706"/>
              <a:chExt cx="1252" cy="1252"/>
            </a:xfrm>
          </p:grpSpPr>
          <p:sp>
            <p:nvSpPr>
              <p:cNvPr id="49186" name="Oval 79"/>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7" name="Oval 80"/>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8" name="Oval 81"/>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9" name="Oval 82"/>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grpSp>
        <p:sp>
          <p:nvSpPr>
            <p:cNvPr id="49190" name="Text Box 83"/>
            <p:cNvSpPr txBox="1"/>
            <p:nvPr/>
          </p:nvSpPr>
          <p:spPr>
            <a:xfrm>
              <a:off x="761" y="1333"/>
              <a:ext cx="695" cy="288"/>
            </a:xfrm>
            <a:prstGeom prst="rect">
              <a:avLst/>
            </a:prstGeom>
            <a:noFill/>
            <a:ln w="9525">
              <a:noFill/>
            </a:ln>
          </p:spPr>
          <p:txBody>
            <a:bodyPr wrap="none" anchor="t">
              <a:spAutoFit/>
            </a:bodyPr>
            <a:lstStyle/>
            <a:p>
              <a:pPr lvl="0" indent="0" algn="ctr" eaLnBrk="0" hangingPunct="0"/>
              <a:r>
                <a:rPr lang="zh-CN" altLang="en-US" dirty="0">
                  <a:latin typeface="Arial" panose="020B0604020202020204" pitchFamily="34" charset="0"/>
                  <a:ea typeface="黑体" panose="02010609060101010101" pitchFamily="49" charset="-122"/>
                </a:rPr>
                <a:t>单板机</a:t>
              </a:r>
            </a:p>
          </p:txBody>
        </p:sp>
        <p:sp>
          <p:nvSpPr>
            <p:cNvPr id="49191" name="Text Box 84"/>
            <p:cNvSpPr txBox="1"/>
            <p:nvPr/>
          </p:nvSpPr>
          <p:spPr>
            <a:xfrm>
              <a:off x="2316" y="1333"/>
              <a:ext cx="695" cy="288"/>
            </a:xfrm>
            <a:prstGeom prst="rect">
              <a:avLst/>
            </a:prstGeom>
            <a:noFill/>
            <a:ln w="9525">
              <a:noFill/>
            </a:ln>
          </p:spPr>
          <p:txBody>
            <a:bodyPr wrap="none" anchor="t">
              <a:spAutoFit/>
            </a:bodyPr>
            <a:lstStyle/>
            <a:p>
              <a:pPr lvl="0" indent="0" algn="ctr" eaLnBrk="0" hangingPunct="0"/>
              <a:r>
                <a:rPr lang="zh-CN" altLang="en-US" dirty="0">
                  <a:latin typeface="Arial" panose="020B0604020202020204" pitchFamily="34" charset="0"/>
                  <a:ea typeface="黑体" panose="02010609060101010101" pitchFamily="49" charset="-122"/>
                </a:rPr>
                <a:t>单片机</a:t>
              </a:r>
            </a:p>
          </p:txBody>
        </p:sp>
        <p:sp>
          <p:nvSpPr>
            <p:cNvPr id="49192" name="Text Box 85"/>
            <p:cNvSpPr txBox="1"/>
            <p:nvPr/>
          </p:nvSpPr>
          <p:spPr>
            <a:xfrm>
              <a:off x="3773" y="1311"/>
              <a:ext cx="888" cy="518"/>
            </a:xfrm>
            <a:prstGeom prst="rect">
              <a:avLst/>
            </a:prstGeom>
            <a:noFill/>
            <a:ln w="9525">
              <a:noFill/>
            </a:ln>
          </p:spPr>
          <p:txBody>
            <a:bodyPr wrap="none" anchor="t">
              <a:spAutoFit/>
            </a:bodyPr>
            <a:lstStyle/>
            <a:p>
              <a:pPr lvl="0" indent="0" algn="ctr" eaLnBrk="0" hangingPunct="0"/>
              <a:r>
                <a:rPr lang="zh-CN" altLang="en-US" dirty="0">
                  <a:latin typeface="Arial" panose="020B0604020202020204" pitchFamily="34" charset="0"/>
                  <a:ea typeface="黑体" panose="02010609060101010101" pitchFamily="49" charset="-122"/>
                </a:rPr>
                <a:t>微型计算</a:t>
              </a:r>
            </a:p>
            <a:p>
              <a:pPr lvl="0" indent="0" algn="ctr" eaLnBrk="0" hangingPunct="0"/>
              <a:r>
                <a:rPr lang="zh-CN" altLang="en-US" dirty="0">
                  <a:latin typeface="Arial" panose="020B0604020202020204" pitchFamily="34" charset="0"/>
                  <a:ea typeface="黑体" panose="02010609060101010101" pitchFamily="49" charset="-122"/>
                </a:rPr>
                <a:t>机系统</a:t>
              </a:r>
            </a:p>
          </p:txBody>
        </p:sp>
      </p:grpSp>
      <p:sp>
        <p:nvSpPr>
          <p:cNvPr id="49193" name="Rectangle 87"/>
          <p:cNvSpPr/>
          <p:nvPr/>
        </p:nvSpPr>
        <p:spPr>
          <a:xfrm>
            <a:off x="1143000" y="381000"/>
            <a:ext cx="6705600" cy="563563"/>
          </a:xfrm>
          <a:prstGeom prst="rect">
            <a:avLst/>
          </a:prstGeom>
          <a:noFill/>
          <a:ln w="9525">
            <a:noFill/>
          </a:ln>
        </p:spPr>
        <p:txBody>
          <a:bodyPr anchor="ctr"/>
          <a:lstStyle/>
          <a:p>
            <a:pPr lvl="0" indent="0"/>
            <a:r>
              <a:rPr lang="zh-CN" altLang="en-US" sz="3200" dirty="0">
                <a:solidFill>
                  <a:schemeClr val="bg1"/>
                </a:solidFill>
                <a:latin typeface="黑体" panose="02010609060101010101" pitchFamily="49" charset="-122"/>
                <a:ea typeface="黑体" panose="02010609060101010101" pitchFamily="49" charset="-122"/>
              </a:rPr>
              <a:t>四、按计算机的规模分类</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4</a:t>
            </a:fld>
            <a:endParaRPr lang="fr-FR" altLang="en-US" sz="1000" b="0" dirty="0">
              <a:latin typeface="Verdana" panose="020B0604030504040204" pitchFamily="34" charset="0"/>
              <a:ea typeface="宋体" panose="02010600030101010101" pitchFamily="2" charset="-122"/>
            </a:endParaRPr>
          </a:p>
        </p:txBody>
      </p:sp>
      <p:sp>
        <p:nvSpPr>
          <p:cNvPr id="12290" name="Rectangle 4"/>
          <p:cNvSpPr/>
          <p:nvPr/>
        </p:nvSpPr>
        <p:spPr>
          <a:xfrm>
            <a:off x="381000" y="1143000"/>
            <a:ext cx="8763000" cy="579438"/>
          </a:xfrm>
          <a:prstGeom prst="rect">
            <a:avLst/>
          </a:prstGeom>
          <a:noFill/>
          <a:ln w="9525">
            <a:noFill/>
          </a:ln>
        </p:spPr>
        <p:txBody>
          <a:bodyPr anchor="t">
            <a:spAutoFit/>
          </a:bodyPr>
          <a:lstStyle/>
          <a:p>
            <a:pPr lvl="0" indent="0"/>
            <a:r>
              <a:rPr lang="zh-CN" altLang="en-US" sz="3200" dirty="0">
                <a:latin typeface="宋体" panose="02010600030101010101" pitchFamily="2" charset="-122"/>
                <a:ea typeface="宋体" panose="02010600030101010101" pitchFamily="2" charset="-122"/>
              </a:rPr>
              <a:t>西方：计算器的出现</a:t>
            </a:r>
            <a:r>
              <a:rPr lang="zh-CN" altLang="en-US" sz="3200" dirty="0">
                <a:latin typeface="Arial" panose="020B0604020202020204" pitchFamily="34" charset="0"/>
                <a:ea typeface="宋体" panose="02010600030101010101" pitchFamily="2" charset="-122"/>
              </a:rPr>
              <a:t> </a:t>
            </a:r>
          </a:p>
        </p:txBody>
      </p:sp>
      <p:pic>
        <p:nvPicPr>
          <p:cNvPr id="12291" name="Picture 3"/>
          <p:cNvPicPr>
            <a:picLocks noChangeAspect="1"/>
          </p:cNvPicPr>
          <p:nvPr/>
        </p:nvPicPr>
        <p:blipFill>
          <a:blip r:embed="rId2"/>
          <a:stretch>
            <a:fillRect/>
          </a:stretch>
        </p:blipFill>
        <p:spPr>
          <a:xfrm>
            <a:off x="395288" y="1916113"/>
            <a:ext cx="8296275" cy="4486275"/>
          </a:xfrm>
          <a:prstGeom prst="rect">
            <a:avLst/>
          </a:prstGeom>
          <a:noFill/>
          <a:ln w="9525">
            <a:noFill/>
          </a:ln>
        </p:spPr>
      </p:pic>
      <p:sp>
        <p:nvSpPr>
          <p:cNvPr id="5"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0178" name="Rectangle 2"/>
          <p:cNvSpPr>
            <a:spLocks noGrp="1"/>
          </p:cNvSpPr>
          <p:nvPr>
            <p:ph type="title"/>
          </p:nvPr>
        </p:nvSpPr>
        <p:spPr>
          <a:xfrm>
            <a:off x="1173163" y="400050"/>
            <a:ext cx="6646862" cy="533400"/>
          </a:xfrm>
        </p:spPr>
        <p:txBody>
          <a:bodyPr wrap="square" lIns="91440" tIns="45720" rIns="91440" bIns="45720" anchor="ctr"/>
          <a:lstStyle/>
          <a:p>
            <a:pPr eaLnBrk="1" hangingPunct="1"/>
            <a:r>
              <a:rPr lang="zh-CN" altLang="en-US" dirty="0"/>
              <a:t>五、计算机的性能指标分类</a:t>
            </a:r>
          </a:p>
        </p:txBody>
      </p:sp>
      <p:sp>
        <p:nvSpPr>
          <p:cNvPr id="50179" name="Rectangle 3"/>
          <p:cNvSpPr>
            <a:spLocks noGrp="1"/>
          </p:cNvSpPr>
          <p:nvPr>
            <p:ph idx="1"/>
          </p:nvPr>
        </p:nvSpPr>
        <p:spPr>
          <a:xfrm>
            <a:off x="374650" y="1052830"/>
            <a:ext cx="8300720" cy="5248275"/>
          </a:xfrm>
        </p:spPr>
        <p:txBody>
          <a:bodyPr wrap="square" lIns="91440" tIns="45720" rIns="91440" bIns="45720" anchor="t"/>
          <a:lstStyle/>
          <a:p>
            <a:pPr marL="457200" indent="-457200" eaLnBrk="1" hangingPunct="1">
              <a:lnSpc>
                <a:spcPct val="90000"/>
              </a:lnSpc>
            </a:pPr>
            <a:r>
              <a:rPr lang="en-US" altLang="zh-CN" sz="2400" dirty="0">
                <a:solidFill>
                  <a:schemeClr val="hlink"/>
                </a:solidFill>
              </a:rPr>
              <a:t>1</a:t>
            </a:r>
            <a:r>
              <a:rPr lang="zh-CN" altLang="en-US" sz="2400" dirty="0">
                <a:solidFill>
                  <a:schemeClr val="hlink"/>
                </a:solidFill>
              </a:rPr>
              <a:t>、机器字长</a:t>
            </a:r>
          </a:p>
          <a:p>
            <a:pPr marL="914400" lvl="1" indent="-457200" eaLnBrk="1" hangingPunct="1">
              <a:lnSpc>
                <a:spcPct val="90000"/>
              </a:lnSpc>
            </a:pPr>
            <a:r>
              <a:rPr lang="en-US" altLang="zh-CN" dirty="0"/>
              <a:t>CPU</a:t>
            </a:r>
            <a:r>
              <a:rPr lang="zh-CN" altLang="en-US" dirty="0"/>
              <a:t>一次能处理的数据位数</a:t>
            </a:r>
          </a:p>
          <a:p>
            <a:pPr marL="457200" indent="-457200" eaLnBrk="1" hangingPunct="1">
              <a:lnSpc>
                <a:spcPct val="90000"/>
              </a:lnSpc>
            </a:pPr>
            <a:r>
              <a:rPr lang="en-US" altLang="zh-CN" sz="2400" dirty="0">
                <a:solidFill>
                  <a:schemeClr val="hlink"/>
                </a:solidFill>
              </a:rPr>
              <a:t>2</a:t>
            </a:r>
            <a:r>
              <a:rPr lang="zh-CN" altLang="en-US" sz="2400" dirty="0">
                <a:solidFill>
                  <a:schemeClr val="hlink"/>
                </a:solidFill>
              </a:rPr>
              <a:t>、存储容量</a:t>
            </a:r>
          </a:p>
          <a:p>
            <a:pPr marL="914400" lvl="1" indent="-457200" eaLnBrk="1" hangingPunct="1">
              <a:lnSpc>
                <a:spcPct val="90000"/>
              </a:lnSpc>
            </a:pPr>
            <a:r>
              <a:rPr lang="zh-CN" altLang="en-US" dirty="0"/>
              <a:t>存储容量</a:t>
            </a:r>
            <a:r>
              <a:rPr lang="en-US" altLang="zh-CN" dirty="0"/>
              <a:t>=</a:t>
            </a:r>
            <a:r>
              <a:rPr lang="zh-CN" altLang="en-US" dirty="0"/>
              <a:t>存储单元个数</a:t>
            </a:r>
            <a:r>
              <a:rPr lang="en-US" altLang="zh-CN" dirty="0"/>
              <a:t>×</a:t>
            </a:r>
            <a:r>
              <a:rPr lang="zh-CN" altLang="en-US" dirty="0"/>
              <a:t>存储字长</a:t>
            </a:r>
          </a:p>
          <a:p>
            <a:pPr marL="914400" lvl="1" indent="-457200" eaLnBrk="1" hangingPunct="1">
              <a:lnSpc>
                <a:spcPct val="90000"/>
              </a:lnSpc>
            </a:pPr>
            <a:r>
              <a:rPr lang="zh-CN" altLang="en-US" dirty="0"/>
              <a:t>单位：字节		</a:t>
            </a:r>
            <a:r>
              <a:rPr lang="en-US" altLang="zh-CN" dirty="0"/>
              <a:t>1</a:t>
            </a:r>
            <a:r>
              <a:rPr lang="zh-CN" altLang="en-US" dirty="0"/>
              <a:t>字节（</a:t>
            </a:r>
            <a:r>
              <a:rPr lang="en-US" altLang="zh-CN" dirty="0"/>
              <a:t>B</a:t>
            </a:r>
            <a:r>
              <a:rPr lang="zh-CN" altLang="en-US" dirty="0"/>
              <a:t>）</a:t>
            </a:r>
            <a:r>
              <a:rPr lang="en-US" altLang="zh-CN" dirty="0"/>
              <a:t>=8</a:t>
            </a:r>
            <a:r>
              <a:rPr lang="zh-CN" altLang="en-US" dirty="0"/>
              <a:t>位	 </a:t>
            </a:r>
          </a:p>
          <a:p>
            <a:pPr marL="914400" lvl="1" indent="-457200" eaLnBrk="1" hangingPunct="1">
              <a:lnSpc>
                <a:spcPct val="90000"/>
              </a:lnSpc>
            </a:pPr>
            <a:r>
              <a:rPr lang="zh-CN" altLang="en-US" dirty="0"/>
              <a:t>度量：</a:t>
            </a:r>
            <a:r>
              <a:rPr lang="en-US" altLang="zh-CN" dirty="0"/>
              <a:t>1K=2</a:t>
            </a:r>
            <a:r>
              <a:rPr lang="en-US" altLang="zh-CN" baseline="30000" dirty="0"/>
              <a:t>10</a:t>
            </a:r>
            <a:r>
              <a:rPr lang="en-US" altLang="zh-CN" dirty="0"/>
              <a:t> 	1M=2</a:t>
            </a:r>
            <a:r>
              <a:rPr lang="en-US" altLang="zh-CN" baseline="30000" dirty="0"/>
              <a:t>20	</a:t>
            </a:r>
            <a:r>
              <a:rPr lang="en-US" altLang="zh-CN" dirty="0"/>
              <a:t>1G=2</a:t>
            </a:r>
            <a:r>
              <a:rPr lang="en-US" altLang="zh-CN" baseline="30000" dirty="0"/>
              <a:t>30	</a:t>
            </a:r>
            <a:endParaRPr lang="en-US" altLang="zh-CN" dirty="0"/>
          </a:p>
          <a:p>
            <a:pPr marL="457200" indent="-457200" eaLnBrk="1" hangingPunct="1">
              <a:lnSpc>
                <a:spcPct val="90000"/>
              </a:lnSpc>
            </a:pPr>
            <a:r>
              <a:rPr lang="en-US" altLang="zh-CN" sz="2400" dirty="0">
                <a:solidFill>
                  <a:schemeClr val="hlink"/>
                </a:solidFill>
              </a:rPr>
              <a:t>3</a:t>
            </a:r>
            <a:r>
              <a:rPr lang="zh-CN" altLang="en-US" sz="2400" dirty="0">
                <a:solidFill>
                  <a:schemeClr val="hlink"/>
                </a:solidFill>
              </a:rPr>
              <a:t>、运算速度（</a:t>
            </a:r>
            <a:r>
              <a:rPr lang="en-US" altLang="zh-CN" sz="2400" dirty="0">
                <a:solidFill>
                  <a:schemeClr val="hlink"/>
                </a:solidFill>
              </a:rPr>
              <a:t>MIPS</a:t>
            </a:r>
            <a:r>
              <a:rPr lang="zh-CN" altLang="en-US" sz="2400" dirty="0">
                <a:solidFill>
                  <a:schemeClr val="hlink"/>
                </a:solidFill>
              </a:rPr>
              <a:t>、</a:t>
            </a:r>
            <a:r>
              <a:rPr lang="en-US" altLang="zh-CN" sz="2400" dirty="0">
                <a:solidFill>
                  <a:schemeClr val="hlink"/>
                </a:solidFill>
              </a:rPr>
              <a:t>CPI</a:t>
            </a:r>
            <a:r>
              <a:rPr lang="zh-CN" altLang="en-US" sz="2400" dirty="0">
                <a:solidFill>
                  <a:schemeClr val="hlink"/>
                </a:solidFill>
              </a:rPr>
              <a:t>、</a:t>
            </a:r>
            <a:r>
              <a:rPr lang="en-US" altLang="zh-CN" sz="2400" dirty="0">
                <a:solidFill>
                  <a:schemeClr val="hlink"/>
                </a:solidFill>
              </a:rPr>
              <a:t>MFLOPS</a:t>
            </a:r>
            <a:r>
              <a:rPr lang="zh-CN" altLang="en-US" sz="2400" dirty="0">
                <a:solidFill>
                  <a:schemeClr val="hlink"/>
                </a:solidFill>
              </a:rPr>
              <a:t>）</a:t>
            </a:r>
          </a:p>
          <a:p>
            <a:pPr marL="457200" indent="-457200" eaLnBrk="1" hangingPunct="1">
              <a:lnSpc>
                <a:spcPct val="90000"/>
              </a:lnSpc>
            </a:pPr>
            <a:r>
              <a:rPr lang="en-US" altLang="zh-CN" sz="2400" dirty="0">
                <a:solidFill>
                  <a:schemeClr val="hlink"/>
                </a:solidFill>
              </a:rPr>
              <a:t>4</a:t>
            </a:r>
            <a:r>
              <a:rPr lang="zh-CN" altLang="en-US" sz="2400" dirty="0">
                <a:solidFill>
                  <a:schemeClr val="hlink"/>
                </a:solidFill>
              </a:rPr>
              <a:t>、可配置的外设</a:t>
            </a:r>
          </a:p>
          <a:p>
            <a:pPr marL="457200" indent="-457200" eaLnBrk="1" hangingPunct="1">
              <a:lnSpc>
                <a:spcPct val="90000"/>
              </a:lnSpc>
            </a:pPr>
            <a:r>
              <a:rPr lang="en-US" altLang="zh-CN" sz="2400" dirty="0">
                <a:solidFill>
                  <a:schemeClr val="hlink"/>
                </a:solidFill>
              </a:rPr>
              <a:t>5</a:t>
            </a:r>
            <a:r>
              <a:rPr lang="zh-CN" altLang="en-US" sz="2400" dirty="0">
                <a:solidFill>
                  <a:schemeClr val="hlink"/>
                </a:solidFill>
              </a:rPr>
              <a:t>、性能价格比</a:t>
            </a:r>
          </a:p>
          <a:p>
            <a:pPr marL="457200" indent="-457200" eaLnBrk="1" hangingPunct="1">
              <a:lnSpc>
                <a:spcPct val="90000"/>
              </a:lnSpc>
            </a:pPr>
            <a:r>
              <a:rPr lang="en-US" altLang="zh-CN" sz="2400" dirty="0">
                <a:solidFill>
                  <a:schemeClr val="hlink"/>
                </a:solidFill>
              </a:rPr>
              <a:t>6</a:t>
            </a:r>
            <a:r>
              <a:rPr lang="zh-CN" altLang="en-US" sz="2400" dirty="0">
                <a:solidFill>
                  <a:schemeClr val="hlink"/>
                </a:solidFill>
              </a:rPr>
              <a:t>、可靠性、可维修性和可用性</a:t>
            </a:r>
          </a:p>
          <a:p>
            <a:pPr marL="457200" indent="-457200" eaLnBrk="1" hangingPunct="1">
              <a:lnSpc>
                <a:spcPct val="90000"/>
              </a:lnSpc>
            </a:pPr>
            <a:r>
              <a:rPr lang="zh-CN" altLang="en-US" sz="2400" dirty="0">
                <a:solidFill>
                  <a:schemeClr val="hlink"/>
                </a:solidFill>
              </a:rPr>
              <a:t>除此之外，评价计算机时还会看它的兼容性，系统的可扩展性，系统对环境的要求，耗电量的大小等</a:t>
            </a:r>
            <a:r>
              <a:rPr lang="zh-CN" altLang="en-US" sz="2400" dirty="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1202" name="Rectangle 2"/>
          <p:cNvSpPr>
            <a:spLocks noGrp="1"/>
          </p:cNvSpPr>
          <p:nvPr>
            <p:ph type="title"/>
          </p:nvPr>
        </p:nvSpPr>
        <p:spPr/>
        <p:txBody>
          <a:bodyPr wrap="square" lIns="91440" tIns="45720" rIns="91440" bIns="45720" anchor="ctr"/>
          <a:lstStyle/>
          <a:p>
            <a:pPr eaLnBrk="1" hangingPunct="1"/>
            <a:r>
              <a:rPr lang="en-US" altLang="zh-CN" dirty="0"/>
              <a:t>1.3  </a:t>
            </a:r>
            <a:r>
              <a:rPr lang="zh-CN" altLang="en-US" dirty="0"/>
              <a:t>计算机的基本组成</a:t>
            </a:r>
          </a:p>
        </p:txBody>
      </p:sp>
      <p:sp>
        <p:nvSpPr>
          <p:cNvPr id="96294" name="AutoShape 38"/>
          <p:cNvSpPr>
            <a:spLocks noChangeArrowheads="1"/>
          </p:cNvSpPr>
          <p:nvPr/>
        </p:nvSpPr>
        <p:spPr bwMode="gray">
          <a:xfrm>
            <a:off x="2000250" y="4375150"/>
            <a:ext cx="4343400" cy="457200"/>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6295" name="AutoShape 39"/>
          <p:cNvSpPr>
            <a:spLocks noChangeArrowheads="1"/>
          </p:cNvSpPr>
          <p:nvPr/>
        </p:nvSpPr>
        <p:spPr bwMode="gray">
          <a:xfrm>
            <a:off x="1619250" y="4256088"/>
            <a:ext cx="685800" cy="685800"/>
          </a:xfrm>
          <a:prstGeom prst="diamond">
            <a:avLst/>
          </a:prstGeom>
          <a:solidFill>
            <a:schemeClr val="fo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1205" name="Text Box 40"/>
          <p:cNvSpPr txBox="1"/>
          <p:nvPr/>
        </p:nvSpPr>
        <p:spPr>
          <a:xfrm>
            <a:off x="2228850" y="4430713"/>
            <a:ext cx="3429000" cy="457200"/>
          </a:xfrm>
          <a:prstGeom prst="rect">
            <a:avLst/>
          </a:prstGeom>
          <a:noFill/>
          <a:ln w="9525">
            <a:noFill/>
          </a:ln>
        </p:spPr>
        <p:txBody>
          <a:bodyPr anchor="t">
            <a:spAutoFit/>
          </a:bodyPr>
          <a:lstStyle/>
          <a:p>
            <a:pPr lvl="0" indent="0" eaLnBrk="0" hangingPunct="0"/>
            <a:r>
              <a:rPr lang="en-US" altLang="zh-CN" dirty="0">
                <a:solidFill>
                  <a:srgbClr val="000000"/>
                </a:solidFill>
                <a:latin typeface="Arial" panose="020B0604020202020204" pitchFamily="34" charset="0"/>
                <a:ea typeface="黑体" panose="02010609060101010101" pitchFamily="49" charset="-122"/>
              </a:rPr>
              <a:t>  </a:t>
            </a:r>
            <a:r>
              <a:rPr lang="zh-CN" altLang="en-US" dirty="0">
                <a:solidFill>
                  <a:srgbClr val="000000"/>
                </a:solidFill>
                <a:latin typeface="Arial" panose="020B0604020202020204" pitchFamily="34" charset="0"/>
                <a:ea typeface="黑体" panose="02010609060101010101" pitchFamily="49" charset="-122"/>
                <a:hlinkClick r:id="rId2" action="ppaction://hlinksldjump"/>
              </a:rPr>
              <a:t>计算机系统的层次结构</a:t>
            </a:r>
            <a:endParaRPr lang="zh-CN" altLang="en-US" dirty="0">
              <a:solidFill>
                <a:srgbClr val="000000"/>
              </a:solidFill>
              <a:latin typeface="Arial" panose="020B0604020202020204" pitchFamily="34" charset="0"/>
              <a:ea typeface="黑体" panose="02010609060101010101" pitchFamily="49" charset="-122"/>
            </a:endParaRPr>
          </a:p>
        </p:txBody>
      </p:sp>
      <p:sp>
        <p:nvSpPr>
          <p:cNvPr id="51206" name="Text Box 41"/>
          <p:cNvSpPr txBox="1"/>
          <p:nvPr/>
        </p:nvSpPr>
        <p:spPr>
          <a:xfrm>
            <a:off x="1731963" y="4335463"/>
            <a:ext cx="490537" cy="457200"/>
          </a:xfrm>
          <a:prstGeom prst="rect">
            <a:avLst/>
          </a:prstGeom>
          <a:noFill/>
          <a:ln w="9525">
            <a:noFill/>
          </a:ln>
        </p:spPr>
        <p:txBody>
          <a:bodyPr wrap="none" anchor="t">
            <a:spAutoFit/>
          </a:bodyPr>
          <a:lstStyle/>
          <a:p>
            <a:pPr lvl="0" indent="0" eaLnBrk="0" hangingPunct="0"/>
            <a:r>
              <a:rPr lang="zh-CN" altLang="en-US" dirty="0">
                <a:solidFill>
                  <a:schemeClr val="bg1"/>
                </a:solidFill>
                <a:latin typeface="Arial" panose="020B0604020202020204" pitchFamily="34" charset="0"/>
                <a:ea typeface="黑体" panose="02010609060101010101" pitchFamily="49" charset="-122"/>
              </a:rPr>
              <a:t>四</a:t>
            </a:r>
          </a:p>
        </p:txBody>
      </p:sp>
      <p:grpSp>
        <p:nvGrpSpPr>
          <p:cNvPr id="51207" name="Group 42"/>
          <p:cNvGrpSpPr/>
          <p:nvPr/>
        </p:nvGrpSpPr>
        <p:grpSpPr>
          <a:xfrm>
            <a:off x="1647825" y="1412875"/>
            <a:ext cx="4724400" cy="685800"/>
            <a:chOff x="1296" y="1824"/>
            <a:chExt cx="2976" cy="432"/>
          </a:xfrm>
        </p:grpSpPr>
        <p:sp>
          <p:nvSpPr>
            <p:cNvPr id="96299" name="AutoShape 43"/>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6300" name="AutoShape 44"/>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1210" name="Text Box 45"/>
            <p:cNvSpPr txBox="1"/>
            <p:nvPr/>
          </p:nvSpPr>
          <p:spPr>
            <a:xfrm>
              <a:off x="1680" y="1934"/>
              <a:ext cx="2160" cy="288"/>
            </a:xfrm>
            <a:prstGeom prst="rect">
              <a:avLst/>
            </a:prstGeom>
            <a:noFill/>
            <a:ln w="9525">
              <a:noFill/>
            </a:ln>
          </p:spPr>
          <p:txBody>
            <a:bodyPr anchor="t">
              <a:spAutoFit/>
            </a:bodyPr>
            <a:lstStyle/>
            <a:p>
              <a:pPr lvl="0" indent="0" eaLnBrk="0" hangingPunct="0"/>
              <a:r>
                <a:rPr lang="en-US" altLang="zh-CN" dirty="0">
                  <a:latin typeface="Arial" panose="020B0604020202020204" pitchFamily="34" charset="0"/>
                  <a:ea typeface="黑体" panose="02010609060101010101" pitchFamily="49" charset="-122"/>
                </a:rPr>
                <a:t>  </a:t>
              </a:r>
              <a:r>
                <a:rPr lang="zh-CN" altLang="en-US" dirty="0">
                  <a:latin typeface="Arial" panose="020B0604020202020204" pitchFamily="34" charset="0"/>
                  <a:ea typeface="黑体" panose="02010609060101010101" pitchFamily="49" charset="-122"/>
                  <a:hlinkClick r:id="rId3" action="ppaction://hlinksldjump"/>
                </a:rPr>
                <a:t>计算机系统组成</a:t>
              </a:r>
              <a:endParaRPr lang="zh-CN" altLang="en-US" dirty="0">
                <a:latin typeface="Arial" panose="020B0604020202020204" pitchFamily="34" charset="0"/>
                <a:ea typeface="黑体" panose="02010609060101010101" pitchFamily="49" charset="-122"/>
              </a:endParaRPr>
            </a:p>
          </p:txBody>
        </p:sp>
        <p:sp>
          <p:nvSpPr>
            <p:cNvPr id="51211" name="Text Box 46"/>
            <p:cNvSpPr txBox="1"/>
            <p:nvPr/>
          </p:nvSpPr>
          <p:spPr>
            <a:xfrm>
              <a:off x="1367" y="1874"/>
              <a:ext cx="308" cy="288"/>
            </a:xfrm>
            <a:prstGeom prst="rect">
              <a:avLst/>
            </a:prstGeom>
            <a:noFill/>
            <a:ln w="9525">
              <a:noFill/>
            </a:ln>
          </p:spPr>
          <p:txBody>
            <a:bodyPr wrap="none" anchor="t">
              <a:spAutoFit/>
            </a:bodyPr>
            <a:lstStyle/>
            <a:p>
              <a:pPr lvl="0" indent="0" eaLnBrk="0" hangingPunct="0"/>
              <a:r>
                <a:rPr lang="zh-CN" altLang="en-US" b="0" dirty="0">
                  <a:solidFill>
                    <a:schemeClr val="bg1"/>
                  </a:solidFill>
                  <a:latin typeface="Arial" panose="020B0604020202020204" pitchFamily="34" charset="0"/>
                  <a:ea typeface="黑体" panose="02010609060101010101" pitchFamily="49" charset="-122"/>
                </a:rPr>
                <a:t>一</a:t>
              </a:r>
            </a:p>
          </p:txBody>
        </p:sp>
      </p:grpSp>
      <p:grpSp>
        <p:nvGrpSpPr>
          <p:cNvPr id="51212" name="Group 47"/>
          <p:cNvGrpSpPr/>
          <p:nvPr/>
        </p:nvGrpSpPr>
        <p:grpSpPr>
          <a:xfrm>
            <a:off x="1647825" y="3319463"/>
            <a:ext cx="4724400" cy="685800"/>
            <a:chOff x="1296" y="1824"/>
            <a:chExt cx="2976" cy="432"/>
          </a:xfrm>
        </p:grpSpPr>
        <p:sp>
          <p:nvSpPr>
            <p:cNvPr id="96304" name="AutoShape 48"/>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6305" name="AutoShape 49"/>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1215" name="Text Box 50"/>
            <p:cNvSpPr txBox="1"/>
            <p:nvPr/>
          </p:nvSpPr>
          <p:spPr>
            <a:xfrm>
              <a:off x="1680" y="1934"/>
              <a:ext cx="2160" cy="288"/>
            </a:xfrm>
            <a:prstGeom prst="rect">
              <a:avLst/>
            </a:prstGeom>
            <a:noFill/>
            <a:ln w="9525">
              <a:noFill/>
            </a:ln>
          </p:spPr>
          <p:txBody>
            <a:bodyPr anchor="t">
              <a:spAutoFit/>
            </a:bodyPr>
            <a:lstStyle/>
            <a:p>
              <a:pPr lvl="0" indent="0" eaLnBrk="0" hangingPunct="0"/>
              <a:r>
                <a:rPr lang="en-US" altLang="zh-CN" dirty="0">
                  <a:latin typeface="Arial" panose="020B0604020202020204" pitchFamily="34" charset="0"/>
                  <a:ea typeface="黑体" panose="02010609060101010101" pitchFamily="49" charset="-122"/>
                </a:rPr>
                <a:t>  </a:t>
              </a:r>
              <a:r>
                <a:rPr lang="zh-CN" altLang="en-US" dirty="0">
                  <a:latin typeface="Arial" panose="020B0604020202020204" pitchFamily="34" charset="0"/>
                  <a:ea typeface="黑体" panose="02010609060101010101" pitchFamily="49" charset="-122"/>
                  <a:hlinkClick r:id="rId4" action="ppaction://hlinksldjump"/>
                </a:rPr>
                <a:t>计算机软件系统</a:t>
              </a:r>
              <a:endParaRPr lang="zh-CN" altLang="en-US" dirty="0">
                <a:latin typeface="Arial" panose="020B0604020202020204" pitchFamily="34" charset="0"/>
                <a:ea typeface="黑体" panose="02010609060101010101" pitchFamily="49" charset="-122"/>
              </a:endParaRPr>
            </a:p>
          </p:txBody>
        </p:sp>
        <p:sp>
          <p:nvSpPr>
            <p:cNvPr id="51216" name="Text Box 51"/>
            <p:cNvSpPr txBox="1"/>
            <p:nvPr/>
          </p:nvSpPr>
          <p:spPr>
            <a:xfrm>
              <a:off x="1367" y="1874"/>
              <a:ext cx="308" cy="288"/>
            </a:xfrm>
            <a:prstGeom prst="rect">
              <a:avLst/>
            </a:prstGeom>
            <a:noFill/>
            <a:ln w="9525">
              <a:noFill/>
            </a:ln>
          </p:spPr>
          <p:txBody>
            <a:bodyPr wrap="none" anchor="t">
              <a:spAutoFit/>
            </a:bodyPr>
            <a:lstStyle/>
            <a:p>
              <a:pPr lvl="0" indent="0" eaLnBrk="0" hangingPunct="0"/>
              <a:r>
                <a:rPr lang="zh-CN" altLang="en-US" b="0" dirty="0">
                  <a:solidFill>
                    <a:schemeClr val="bg1"/>
                  </a:solidFill>
                  <a:latin typeface="Arial" panose="020B0604020202020204" pitchFamily="34" charset="0"/>
                  <a:ea typeface="黑体" panose="02010609060101010101" pitchFamily="49" charset="-122"/>
                </a:rPr>
                <a:t>三</a:t>
              </a:r>
            </a:p>
          </p:txBody>
        </p:sp>
      </p:grpSp>
      <p:grpSp>
        <p:nvGrpSpPr>
          <p:cNvPr id="51217" name="Group 52"/>
          <p:cNvGrpSpPr/>
          <p:nvPr/>
        </p:nvGrpSpPr>
        <p:grpSpPr>
          <a:xfrm>
            <a:off x="1647825" y="2336800"/>
            <a:ext cx="4724400" cy="685800"/>
            <a:chOff x="1296" y="1824"/>
            <a:chExt cx="2976" cy="432"/>
          </a:xfrm>
        </p:grpSpPr>
        <p:sp>
          <p:nvSpPr>
            <p:cNvPr id="96309" name="AutoShape 53"/>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6310" name="AutoShape 54"/>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1220" name="Text Box 55"/>
            <p:cNvSpPr txBox="1"/>
            <p:nvPr/>
          </p:nvSpPr>
          <p:spPr>
            <a:xfrm>
              <a:off x="1680" y="1934"/>
              <a:ext cx="2160" cy="288"/>
            </a:xfrm>
            <a:prstGeom prst="rect">
              <a:avLst/>
            </a:prstGeom>
            <a:noFill/>
            <a:ln w="9525">
              <a:noFill/>
            </a:ln>
          </p:spPr>
          <p:txBody>
            <a:bodyPr anchor="t">
              <a:spAutoFit/>
            </a:bodyPr>
            <a:lstStyle/>
            <a:p>
              <a:pPr lvl="0" indent="0" eaLnBrk="0" hangingPunct="0"/>
              <a:r>
                <a:rPr lang="en-US" altLang="zh-CN" dirty="0">
                  <a:latin typeface="Arial" panose="020B0604020202020204" pitchFamily="34" charset="0"/>
                  <a:ea typeface="黑体" panose="02010609060101010101" pitchFamily="49" charset="-122"/>
                </a:rPr>
                <a:t>  </a:t>
              </a:r>
              <a:r>
                <a:rPr lang="zh-CN" altLang="en-US" dirty="0">
                  <a:latin typeface="Arial" panose="020B0604020202020204" pitchFamily="34" charset="0"/>
                  <a:ea typeface="黑体" panose="02010609060101010101" pitchFamily="49" charset="-122"/>
                  <a:hlinkClick r:id="rId5" action="ppaction://hlinksldjump"/>
                </a:rPr>
                <a:t>计算机硬件系统</a:t>
              </a:r>
              <a:endParaRPr lang="zh-CN" altLang="en-US" dirty="0">
                <a:latin typeface="Arial" panose="020B0604020202020204" pitchFamily="34" charset="0"/>
                <a:ea typeface="黑体" panose="02010609060101010101" pitchFamily="49" charset="-122"/>
              </a:endParaRPr>
            </a:p>
          </p:txBody>
        </p:sp>
        <p:sp>
          <p:nvSpPr>
            <p:cNvPr id="51221" name="Text Box 56"/>
            <p:cNvSpPr txBox="1"/>
            <p:nvPr/>
          </p:nvSpPr>
          <p:spPr>
            <a:xfrm>
              <a:off x="1367" y="1874"/>
              <a:ext cx="308" cy="288"/>
            </a:xfrm>
            <a:prstGeom prst="rect">
              <a:avLst/>
            </a:prstGeom>
            <a:noFill/>
            <a:ln w="9525">
              <a:noFill/>
            </a:ln>
          </p:spPr>
          <p:txBody>
            <a:bodyPr wrap="none" anchor="t">
              <a:spAutoFit/>
            </a:bodyPr>
            <a:lstStyle/>
            <a:p>
              <a:pPr lvl="0" indent="0" eaLnBrk="0" hangingPunct="0"/>
              <a:r>
                <a:rPr lang="zh-CN" altLang="en-US" b="0" dirty="0">
                  <a:solidFill>
                    <a:schemeClr val="bg1"/>
                  </a:solidFill>
                  <a:latin typeface="Arial" panose="020B0604020202020204" pitchFamily="34" charset="0"/>
                  <a:ea typeface="黑体" panose="02010609060101010101" pitchFamily="49" charset="-122"/>
                </a:rPr>
                <a:t>二</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2226" name="AutoShape 20"/>
          <p:cNvSpPr/>
          <p:nvPr/>
        </p:nvSpPr>
        <p:spPr>
          <a:xfrm>
            <a:off x="5580063" y="3248025"/>
            <a:ext cx="2960687" cy="3276600"/>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lstStyle/>
          <a:p>
            <a:pPr lvl="0" indent="0" algn="ctr" eaLnBrk="0" hangingPunct="0"/>
            <a:endParaRPr lang="zh-CN" altLang="zh-CN" sz="1800" b="0" dirty="0">
              <a:latin typeface="Verdana" panose="020B0604030504040204" pitchFamily="34" charset="0"/>
              <a:ea typeface="宋体" panose="02010600030101010101" pitchFamily="2" charset="-122"/>
            </a:endParaRPr>
          </a:p>
        </p:txBody>
      </p:sp>
      <p:sp>
        <p:nvSpPr>
          <p:cNvPr id="52227" name="Rectangle 2"/>
          <p:cNvSpPr>
            <a:spLocks noGrp="1"/>
          </p:cNvSpPr>
          <p:nvPr>
            <p:ph type="title"/>
          </p:nvPr>
        </p:nvSpPr>
        <p:spPr/>
        <p:txBody>
          <a:bodyPr wrap="square" lIns="91440" tIns="45720" rIns="91440" bIns="45720" anchor="ctr"/>
          <a:lstStyle/>
          <a:p>
            <a:pPr eaLnBrk="1" hangingPunct="1"/>
            <a:r>
              <a:rPr lang="zh-CN" altLang="en-US" dirty="0"/>
              <a:t>一、计算机系统组成</a:t>
            </a:r>
          </a:p>
        </p:txBody>
      </p:sp>
      <p:sp>
        <p:nvSpPr>
          <p:cNvPr id="52228" name="Rectangle 3"/>
          <p:cNvSpPr>
            <a:spLocks noGrp="1"/>
          </p:cNvSpPr>
          <p:nvPr>
            <p:ph idx="1"/>
          </p:nvPr>
        </p:nvSpPr>
        <p:spPr/>
        <p:txBody>
          <a:bodyPr wrap="square" lIns="91440" tIns="45720" rIns="91440" bIns="45720" anchor="t"/>
          <a:lstStyle/>
          <a:p>
            <a:pPr eaLnBrk="1" hangingPunct="1">
              <a:lnSpc>
                <a:spcPct val="90000"/>
              </a:lnSpc>
            </a:pPr>
            <a:r>
              <a:rPr lang="zh-CN" altLang="en-US" sz="2400" dirty="0"/>
              <a:t>一个完整的计算机系统，包括两大部分，即</a:t>
            </a:r>
            <a:r>
              <a:rPr lang="zh-CN" altLang="en-US" sz="2400" dirty="0">
                <a:solidFill>
                  <a:srgbClr val="FF0000"/>
                </a:solidFill>
              </a:rPr>
              <a:t>硬件系统和软件系统</a:t>
            </a:r>
            <a:r>
              <a:rPr lang="zh-CN" altLang="en-US" sz="2400" dirty="0"/>
              <a:t>。</a:t>
            </a:r>
          </a:p>
          <a:p>
            <a:pPr lvl="1" eaLnBrk="1" hangingPunct="1">
              <a:lnSpc>
                <a:spcPct val="90000"/>
              </a:lnSpc>
            </a:pPr>
            <a:endParaRPr lang="zh-CN" altLang="en-US" sz="1800" dirty="0"/>
          </a:p>
          <a:p>
            <a:pPr lvl="1" eaLnBrk="1" hangingPunct="1">
              <a:lnSpc>
                <a:spcPct val="90000"/>
              </a:lnSpc>
            </a:pPr>
            <a:endParaRPr lang="en-US" altLang="zh-CN" sz="1800" dirty="0"/>
          </a:p>
        </p:txBody>
      </p:sp>
      <p:sp>
        <p:nvSpPr>
          <p:cNvPr id="52229" name="AutoShape 5"/>
          <p:cNvSpPr/>
          <p:nvPr/>
        </p:nvSpPr>
        <p:spPr>
          <a:xfrm>
            <a:off x="468313" y="3248025"/>
            <a:ext cx="2960687" cy="3276600"/>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lstStyle/>
          <a:p>
            <a:pPr lvl="0" indent="0" algn="ctr" eaLnBrk="0" hangingPunct="0"/>
            <a:endParaRPr lang="zh-CN" altLang="zh-CN" sz="1800" b="0" dirty="0">
              <a:latin typeface="Verdana" panose="020B0604030504040204" pitchFamily="34" charset="0"/>
              <a:ea typeface="宋体" panose="02010600030101010101" pitchFamily="2" charset="-122"/>
            </a:endParaRPr>
          </a:p>
        </p:txBody>
      </p:sp>
      <p:sp>
        <p:nvSpPr>
          <p:cNvPr id="52230" name="Text Box 6"/>
          <p:cNvSpPr txBox="1"/>
          <p:nvPr/>
        </p:nvSpPr>
        <p:spPr>
          <a:xfrm>
            <a:off x="611188" y="3284538"/>
            <a:ext cx="2665412" cy="3086100"/>
          </a:xfrm>
          <a:prstGeom prst="rect">
            <a:avLst/>
          </a:prstGeom>
          <a:noFill/>
          <a:ln w="9525">
            <a:noFill/>
          </a:ln>
        </p:spPr>
        <p:txBody>
          <a:bodyPr anchor="t">
            <a:spAutoFit/>
          </a:bodyPr>
          <a:lstStyle/>
          <a:p>
            <a:pPr lvl="0" indent="0" eaLnBrk="0" hangingPunct="0"/>
            <a:r>
              <a:rPr lang="zh-CN" altLang="en-US" sz="2000" dirty="0">
                <a:solidFill>
                  <a:srgbClr val="FF0000"/>
                </a:solidFill>
                <a:latin typeface="Arial" panose="020B0604020202020204" pitchFamily="34" charset="0"/>
                <a:ea typeface="黑体" panose="02010609060101010101" pitchFamily="49" charset="-122"/>
              </a:rPr>
              <a:t>硬件系统</a:t>
            </a:r>
          </a:p>
          <a:p>
            <a:pPr lvl="0" indent="0" eaLnBrk="0" hangingPunct="0"/>
            <a:r>
              <a:rPr lang="zh-CN" altLang="en-US" sz="1600" dirty="0">
                <a:latin typeface="Arial" panose="020B0604020202020204" pitchFamily="34" charset="0"/>
                <a:ea typeface="黑体" panose="02010609060101010101" pitchFamily="49" charset="-122"/>
              </a:rPr>
              <a:t>是指构成计算机的物理设备，即由机械、光、电、磁等器件构成的具有计算、控制、存储、输入和输出功能的实体部件。如</a:t>
            </a:r>
            <a:r>
              <a:rPr lang="en-US" altLang="zh-CN" sz="1600" dirty="0">
                <a:latin typeface="Arial" panose="020B0604020202020204" pitchFamily="34" charset="0"/>
                <a:ea typeface="黑体" panose="02010609060101010101" pitchFamily="49" charset="-122"/>
              </a:rPr>
              <a:t>CPU</a:t>
            </a:r>
            <a:r>
              <a:rPr lang="zh-CN" altLang="en-US" sz="1600" dirty="0">
                <a:latin typeface="Arial" panose="020B0604020202020204" pitchFamily="34" charset="0"/>
                <a:ea typeface="黑体" panose="02010609060101010101" pitchFamily="49" charset="-122"/>
              </a:rPr>
              <a:t>、存储器、软盘驱动器、硬盘驱动器、光盘驱动器、主机板、各种卡及整机中的主机、显示器、打印机、绘图仪、调制解调器等等，整机硬件也称“硬设备”。</a:t>
            </a:r>
            <a:endParaRPr lang="zh-CN" altLang="en-US" sz="1600" b="0" dirty="0">
              <a:solidFill>
                <a:srgbClr val="000000"/>
              </a:solidFill>
              <a:latin typeface="Arial" panose="020B0604020202020204" pitchFamily="34" charset="0"/>
              <a:ea typeface="宋体" panose="02010600030101010101" pitchFamily="2" charset="-122"/>
            </a:endParaRPr>
          </a:p>
        </p:txBody>
      </p:sp>
      <p:sp>
        <p:nvSpPr>
          <p:cNvPr id="98311" name="Freeform 7"/>
          <p:cNvSpPr/>
          <p:nvPr/>
        </p:nvSpPr>
        <p:spPr bwMode="gray">
          <a:xfrm>
            <a:off x="3222625" y="31511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2232" name="AutoShape 8"/>
          <p:cNvSpPr>
            <a:spLocks noChangeAspect="1" noTextEdit="1"/>
          </p:cNvSpPr>
          <p:nvPr/>
        </p:nvSpPr>
        <p:spPr>
          <a:xfrm flipH="1">
            <a:off x="4868863" y="3148013"/>
            <a:ext cx="909637" cy="1244600"/>
          </a:xfrm>
          <a:prstGeom prst="rect">
            <a:avLst/>
          </a:prstGeom>
          <a:noFill/>
          <a:ln w="9525">
            <a:noFill/>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98313" name="Freeform 9"/>
          <p:cNvSpPr/>
          <p:nvPr/>
        </p:nvSpPr>
        <p:spPr bwMode="gray">
          <a:xfrm flipH="1">
            <a:off x="4875213" y="31511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tx2"/>
              </a:gs>
              <a:gs pos="100000">
                <a:schemeClr val="tx2">
                  <a:gamma/>
                  <a:tint val="31765"/>
                  <a:invGamma/>
                </a:schemeClr>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52234" name="Group 10"/>
          <p:cNvGrpSpPr/>
          <p:nvPr/>
        </p:nvGrpSpPr>
        <p:grpSpPr>
          <a:xfrm>
            <a:off x="3048000" y="1524000"/>
            <a:ext cx="2998788" cy="1601788"/>
            <a:chOff x="1997" y="1314"/>
            <a:chExt cx="1889" cy="1009"/>
          </a:xfrm>
        </p:grpSpPr>
        <p:grpSp>
          <p:nvGrpSpPr>
            <p:cNvPr id="52235" name="Group 11"/>
            <p:cNvGrpSpPr/>
            <p:nvPr/>
          </p:nvGrpSpPr>
          <p:grpSpPr>
            <a:xfrm>
              <a:off x="1997" y="1404"/>
              <a:ext cx="1889" cy="919"/>
              <a:chOff x="1973" y="1027"/>
              <a:chExt cx="1926" cy="937"/>
            </a:xfrm>
          </p:grpSpPr>
          <p:sp>
            <p:nvSpPr>
              <p:cNvPr id="98316" name="Oval 12"/>
              <p:cNvSpPr>
                <a:spLocks noChangeArrowheads="1"/>
              </p:cNvSpPr>
              <p:nvPr/>
            </p:nvSpPr>
            <p:spPr bwMode="gray">
              <a:xfrm>
                <a:off x="1994" y="1057"/>
                <a:ext cx="1905" cy="907"/>
              </a:xfrm>
              <a:prstGeom prst="ellipse">
                <a:avLst/>
              </a:prstGeom>
              <a:gradFill rotWithShape="1">
                <a:gsLst>
                  <a:gs pos="0">
                    <a:schemeClr val="tx2"/>
                  </a:gs>
                  <a:gs pos="100000">
                    <a:schemeClr val="tx2">
                      <a:gamma/>
                      <a:shade val="48627"/>
                      <a:invGamma/>
                    </a:schemeClr>
                  </a:gs>
                </a:gsLst>
                <a:lin ang="27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8317" name="Oval 13"/>
              <p:cNvSpPr>
                <a:spLocks noChangeArrowheads="1"/>
              </p:cNvSpPr>
              <p:nvPr/>
            </p:nvSpPr>
            <p:spPr bwMode="gray">
              <a:xfrm>
                <a:off x="1973" y="1027"/>
                <a:ext cx="1905" cy="907"/>
              </a:xfrm>
              <a:prstGeom prst="ellipse">
                <a:avLst/>
              </a:prstGeom>
              <a:gradFill rotWithShape="1">
                <a:gsLst>
                  <a:gs pos="0">
                    <a:schemeClr val="tx2">
                      <a:gamma/>
                      <a:tint val="44314"/>
                      <a:invGamma/>
                    </a:schemeClr>
                  </a:gs>
                  <a:gs pos="100000">
                    <a:schemeClr val="tx2"/>
                  </a:gs>
                </a:gsLst>
                <a:lin ang="27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98318"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8319"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8320"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8321"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52242" name="Text Box 18"/>
          <p:cNvSpPr txBox="1"/>
          <p:nvPr/>
        </p:nvSpPr>
        <p:spPr>
          <a:xfrm>
            <a:off x="3703638" y="1863725"/>
            <a:ext cx="1716087" cy="420688"/>
          </a:xfrm>
          <a:prstGeom prst="rect">
            <a:avLst/>
          </a:prstGeom>
          <a:noFill/>
          <a:ln w="9525">
            <a:noFill/>
          </a:ln>
        </p:spPr>
        <p:txBody>
          <a:bodyPr wrap="none" anchor="t">
            <a:spAutoFit/>
          </a:bodyPr>
          <a:lstStyle/>
          <a:p>
            <a:pPr lvl="0" indent="0" algn="ctr">
              <a:lnSpc>
                <a:spcPct val="90000"/>
              </a:lnSpc>
            </a:pPr>
            <a:r>
              <a:rPr lang="zh-CN" altLang="en-US" dirty="0">
                <a:latin typeface="Arial" panose="020B0604020202020204" pitchFamily="34" charset="0"/>
                <a:ea typeface="黑体" panose="02010609060101010101" pitchFamily="49" charset="-122"/>
              </a:rPr>
              <a:t>计算机系统</a:t>
            </a:r>
          </a:p>
        </p:txBody>
      </p:sp>
      <p:sp>
        <p:nvSpPr>
          <p:cNvPr id="52243" name="Text Box 19"/>
          <p:cNvSpPr txBox="1"/>
          <p:nvPr/>
        </p:nvSpPr>
        <p:spPr>
          <a:xfrm>
            <a:off x="5810250" y="3284538"/>
            <a:ext cx="2362200" cy="1863725"/>
          </a:xfrm>
          <a:prstGeom prst="rect">
            <a:avLst/>
          </a:prstGeom>
          <a:noFill/>
          <a:ln w="9525">
            <a:noFill/>
          </a:ln>
        </p:spPr>
        <p:txBody>
          <a:bodyPr anchor="t">
            <a:spAutoFit/>
          </a:bodyPr>
          <a:lstStyle/>
          <a:p>
            <a:pPr lvl="0" indent="0" eaLnBrk="0" hangingPunct="0"/>
            <a:r>
              <a:rPr lang="zh-CN" altLang="en-US" sz="2000" dirty="0">
                <a:solidFill>
                  <a:srgbClr val="FF0000"/>
                </a:solidFill>
                <a:latin typeface="Arial" panose="020B0604020202020204" pitchFamily="34" charset="0"/>
                <a:ea typeface="黑体" panose="02010609060101010101" pitchFamily="49" charset="-122"/>
              </a:rPr>
              <a:t>软件系统</a:t>
            </a:r>
          </a:p>
          <a:p>
            <a:pPr lvl="0" indent="0" eaLnBrk="0" hangingPunct="0"/>
            <a:r>
              <a:rPr lang="zh-CN" altLang="en-US" sz="1600" dirty="0">
                <a:latin typeface="Arial" panose="020B0604020202020204" pitchFamily="34" charset="0"/>
                <a:ea typeface="黑体" panose="02010609060101010101" pitchFamily="49" charset="-122"/>
              </a:rPr>
              <a:t>是指管理计算机软件和硬件资源、控制计算机运行的程序、命令、指令、数据等，软件系统就是程序系统，也称为“软设备”。</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1"/>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43</a:t>
            </a:fld>
            <a:endParaRPr lang="en-US" altLang="zh-CN" sz="1000" b="0" dirty="0">
              <a:solidFill>
                <a:schemeClr val="bg1"/>
              </a:solidFill>
              <a:latin typeface="Verdana" panose="020B0604030504040204" pitchFamily="34" charset="0"/>
              <a:ea typeface="宋体" panose="02010600030101010101" pitchFamily="2" charset="-122"/>
            </a:endParaRPr>
          </a:p>
        </p:txBody>
      </p:sp>
      <p:graphicFrame>
        <p:nvGraphicFramePr>
          <p:cNvPr id="53250" name="Object 6"/>
          <p:cNvGraphicFramePr/>
          <p:nvPr/>
        </p:nvGraphicFramePr>
        <p:xfrm>
          <a:off x="0" y="1214438"/>
          <a:ext cx="7856538" cy="4954587"/>
        </p:xfrm>
        <a:graphic>
          <a:graphicData uri="http://schemas.openxmlformats.org/presentationml/2006/ole">
            <mc:AlternateContent xmlns:mc="http://schemas.openxmlformats.org/markup-compatibility/2006">
              <mc:Choice xmlns:v="urn:schemas-microsoft-com:vml" Requires="v">
                <p:oleObj r:id="rId2" imgW="5880100" imgH="3708400" progId="Photoshop.Image.7">
                  <p:embed/>
                </p:oleObj>
              </mc:Choice>
              <mc:Fallback>
                <p:oleObj r:id="rId2" imgW="5880100" imgH="3708400" progId="Photoshop.Image.7">
                  <p:embed/>
                  <p:pic>
                    <p:nvPicPr>
                      <p:cNvPr id="0" name="图片 3075"/>
                      <p:cNvPicPr/>
                      <p:nvPr/>
                    </p:nvPicPr>
                    <p:blipFill>
                      <a:blip r:embed="rId3">
                        <a:clrChange>
                          <a:clrFrom>
                            <a:srgbClr val="FFFFFF"/>
                          </a:clrFrom>
                          <a:clrTo>
                            <a:srgbClr val="FFFFFF">
                              <a:alpha val="0"/>
                            </a:srgbClr>
                          </a:clrTo>
                        </a:clrChange>
                      </a:blip>
                      <a:stretch>
                        <a:fillRect/>
                      </a:stretch>
                    </p:blipFill>
                    <p:spPr>
                      <a:xfrm>
                        <a:off x="0" y="1214438"/>
                        <a:ext cx="7856538" cy="4954587"/>
                      </a:xfrm>
                      <a:prstGeom prst="rect">
                        <a:avLst/>
                      </a:prstGeom>
                      <a:solidFill>
                        <a:srgbClr val="FFFF00"/>
                      </a:solidFill>
                      <a:ln w="38100">
                        <a:noFill/>
                        <a:miter/>
                      </a:ln>
                    </p:spPr>
                  </p:pic>
                </p:oleObj>
              </mc:Fallback>
            </mc:AlternateContent>
          </a:graphicData>
        </a:graphic>
      </p:graphicFrame>
      <p:sp>
        <p:nvSpPr>
          <p:cNvPr id="53251" name="Rectangle 7"/>
          <p:cNvSpPr/>
          <p:nvPr/>
        </p:nvSpPr>
        <p:spPr>
          <a:xfrm>
            <a:off x="1143000" y="381000"/>
            <a:ext cx="6705600" cy="563563"/>
          </a:xfrm>
          <a:prstGeom prst="rect">
            <a:avLst/>
          </a:prstGeom>
          <a:noFill/>
          <a:ln w="9525">
            <a:noFill/>
          </a:ln>
        </p:spPr>
        <p:txBody>
          <a:bodyPr anchor="ctr"/>
          <a:lstStyle/>
          <a:p>
            <a:pPr lvl="0" indent="0"/>
            <a:r>
              <a:rPr lang="zh-CN" altLang="en-US" sz="3200" dirty="0">
                <a:solidFill>
                  <a:schemeClr val="bg1"/>
                </a:solidFill>
                <a:latin typeface="黑体" panose="02010609060101010101" pitchFamily="49" charset="-122"/>
                <a:ea typeface="黑体" panose="02010609060101010101" pitchFamily="49" charset="-122"/>
              </a:rPr>
              <a:t>计算机系统组成</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4274" name="Rectangle 2"/>
          <p:cNvSpPr>
            <a:spLocks noGrp="1"/>
          </p:cNvSpPr>
          <p:nvPr>
            <p:ph type="title"/>
          </p:nvPr>
        </p:nvSpPr>
        <p:spPr/>
        <p:txBody>
          <a:bodyPr wrap="square" lIns="91440" tIns="45720" rIns="91440" bIns="45720" anchor="ctr"/>
          <a:lstStyle/>
          <a:p>
            <a:pPr eaLnBrk="1" hangingPunct="1"/>
            <a:r>
              <a:rPr lang="zh-CN" altLang="en-US" dirty="0">
                <a:solidFill>
                  <a:schemeClr val="tx1"/>
                </a:solidFill>
              </a:rPr>
              <a:t>三个常用术语的物理概念</a:t>
            </a:r>
          </a:p>
        </p:txBody>
      </p:sp>
      <p:sp>
        <p:nvSpPr>
          <p:cNvPr id="54275" name="Rectangle 5"/>
          <p:cNvSpPr>
            <a:spLocks noGrp="1"/>
          </p:cNvSpPr>
          <p:nvPr>
            <p:ph idx="1"/>
          </p:nvPr>
        </p:nvSpPr>
        <p:spPr>
          <a:xfrm>
            <a:off x="374650" y="1052513"/>
            <a:ext cx="7797800" cy="2736850"/>
          </a:xfrm>
        </p:spPr>
        <p:txBody>
          <a:bodyPr wrap="square" lIns="91440" tIns="45720" rIns="91440" bIns="45720" anchor="t"/>
          <a:lstStyle/>
          <a:p>
            <a:pPr eaLnBrk="1" hangingPunct="1"/>
            <a:r>
              <a:rPr lang="zh-CN" altLang="en-US" dirty="0">
                <a:solidFill>
                  <a:srgbClr val="FF0000"/>
                </a:solidFill>
              </a:rPr>
              <a:t>计算机体系结构</a:t>
            </a:r>
          </a:p>
          <a:p>
            <a:pPr eaLnBrk="1" hangingPunct="1">
              <a:lnSpc>
                <a:spcPct val="130000"/>
              </a:lnSpc>
              <a:spcBef>
                <a:spcPct val="0"/>
              </a:spcBef>
              <a:buClrTx/>
              <a:buNone/>
            </a:pPr>
            <a:r>
              <a:rPr lang="zh-CN" altLang="en-US" dirty="0"/>
              <a:t>     </a:t>
            </a:r>
            <a:r>
              <a:rPr lang="zh-CN" altLang="en-US" sz="2400" b="0" dirty="0"/>
              <a:t>计算机体系结构</a:t>
            </a:r>
            <a:r>
              <a:rPr lang="en-US" altLang="zh-CN" sz="2400" b="0" dirty="0"/>
              <a:t>(computer architecture)</a:t>
            </a:r>
            <a:r>
              <a:rPr lang="zh-CN" altLang="en-US" sz="2400" b="0" dirty="0"/>
              <a:t>这个专门术语已被广泛使用，</a:t>
            </a:r>
            <a:r>
              <a:rPr lang="zh-CN" altLang="en-US" sz="2400" b="0" dirty="0">
                <a:solidFill>
                  <a:srgbClr val="FF0000"/>
                </a:solidFill>
              </a:rPr>
              <a:t>它定义为机器程序员所看到的传统机器级别所具有的属性，其实质是确定计算机系统中软</a:t>
            </a:r>
            <a:r>
              <a:rPr lang="en-US" altLang="zh-CN" sz="2400" b="0" dirty="0">
                <a:solidFill>
                  <a:srgbClr val="FF0000"/>
                </a:solidFill>
              </a:rPr>
              <a:t>/</a:t>
            </a:r>
            <a:r>
              <a:rPr lang="zh-CN" altLang="en-US" sz="2400" b="0" dirty="0">
                <a:solidFill>
                  <a:srgbClr val="FF0000"/>
                </a:solidFill>
              </a:rPr>
              <a:t>硬件的界面。</a:t>
            </a:r>
            <a:r>
              <a:rPr lang="zh-CN" altLang="en-US" b="0" dirty="0"/>
              <a:t> </a:t>
            </a:r>
          </a:p>
          <a:p>
            <a:pPr eaLnBrk="1" hangingPunct="1">
              <a:buNone/>
            </a:pPr>
            <a:endParaRPr lang="en-US" altLang="zh-CN" b="0" dirty="0">
              <a:solidFill>
                <a:srgbClr val="FF0000"/>
              </a:solidFill>
            </a:endParaRPr>
          </a:p>
        </p:txBody>
      </p:sp>
      <p:sp>
        <p:nvSpPr>
          <p:cNvPr id="54276" name="Rectangle 6"/>
          <p:cNvSpPr/>
          <p:nvPr/>
        </p:nvSpPr>
        <p:spPr>
          <a:xfrm>
            <a:off x="297815" y="3938905"/>
            <a:ext cx="7797800" cy="2447925"/>
          </a:xfrm>
          <a:prstGeom prst="rect">
            <a:avLst/>
          </a:prstGeom>
          <a:noFill/>
          <a:ln w="9525">
            <a:noFill/>
          </a:ln>
        </p:spPr>
        <p:txBody>
          <a:bodyPr anchor="t"/>
          <a:lstStyle/>
          <a:p>
            <a:pPr marL="342900" lvl="0" indent="-342900">
              <a:spcBef>
                <a:spcPct val="20000"/>
              </a:spcBef>
              <a:buClr>
                <a:schemeClr val="hlink"/>
              </a:buClr>
              <a:buFont typeface="Wingdings" panose="05000000000000000000" pitchFamily="2" charset="2"/>
              <a:buChar char="v"/>
            </a:pPr>
            <a:r>
              <a:rPr lang="zh-CN" altLang="en-US" sz="2800" dirty="0">
                <a:solidFill>
                  <a:srgbClr val="FF0000"/>
                </a:solidFill>
                <a:latin typeface="黑体" panose="02010609060101010101" pitchFamily="49" charset="-122"/>
                <a:ea typeface="黑体" panose="02010609060101010101" pitchFamily="49" charset="-122"/>
              </a:rPr>
              <a:t>计算机组成</a:t>
            </a:r>
          </a:p>
          <a:p>
            <a:pPr marL="342900" lvl="0" indent="-342900">
              <a:spcBef>
                <a:spcPct val="20000"/>
              </a:spcBef>
              <a:buClr>
                <a:schemeClr val="hlink"/>
              </a:buClr>
              <a:buFont typeface="Wingdings" panose="05000000000000000000" pitchFamily="2" charset="2"/>
              <a:buNone/>
            </a:pPr>
            <a:r>
              <a:rPr lang="zh-CN" altLang="en-US" b="0" dirty="0">
                <a:solidFill>
                  <a:schemeClr val="tx2"/>
                </a:solidFill>
                <a:latin typeface="黑体" panose="02010609060101010101" pitchFamily="49" charset="-122"/>
                <a:ea typeface="黑体" panose="02010609060101010101" pitchFamily="49" charset="-122"/>
              </a:rPr>
              <a:t>      计算机组成（</a:t>
            </a:r>
            <a:r>
              <a:rPr lang="en-US" altLang="zh-CN" b="0" dirty="0">
                <a:solidFill>
                  <a:schemeClr val="tx2"/>
                </a:solidFill>
                <a:latin typeface="黑体" panose="02010609060101010101" pitchFamily="49" charset="-122"/>
                <a:ea typeface="黑体" panose="02010609060101010101" pitchFamily="49" charset="-122"/>
              </a:rPr>
              <a:t>computer organization</a:t>
            </a:r>
            <a:r>
              <a:rPr lang="zh-CN" altLang="en-US" b="0" dirty="0">
                <a:solidFill>
                  <a:schemeClr val="tx2"/>
                </a:solidFill>
                <a:latin typeface="黑体" panose="02010609060101010101" pitchFamily="49" charset="-122"/>
                <a:ea typeface="黑体" panose="02010609060101010101" pitchFamily="49" charset="-122"/>
              </a:rPr>
              <a:t>）也译成计算机组织，</a:t>
            </a:r>
            <a:r>
              <a:rPr lang="zh-CN" altLang="en-US" b="0" dirty="0">
                <a:solidFill>
                  <a:srgbClr val="FF0000"/>
                </a:solidFill>
                <a:latin typeface="黑体" panose="02010609060101010101" pitchFamily="49" charset="-122"/>
                <a:ea typeface="黑体" panose="02010609060101010101" pitchFamily="49" charset="-122"/>
              </a:rPr>
              <a:t>指的是计算机体系结构的逻辑实现，包括物理机器级内的数据流和控制流的组成以及逻辑设计等。</a:t>
            </a:r>
            <a:r>
              <a:rPr lang="zh-CN" altLang="en-US" b="0" dirty="0">
                <a:solidFill>
                  <a:schemeClr val="tx2"/>
                </a:solidFill>
                <a:latin typeface="黑体" panose="02010609060101010101" pitchFamily="49" charset="-122"/>
                <a:ea typeface="黑体" panose="02010609060101010101" pitchFamily="49" charset="-122"/>
              </a:rPr>
              <a:t>它着眼于物理机器级内各事件的排序方式与控制方式，各部件的功能以及各部件的联系。</a:t>
            </a:r>
          </a:p>
          <a:p>
            <a:pPr marL="342900" lvl="0" indent="-342900">
              <a:spcBef>
                <a:spcPct val="20000"/>
              </a:spcBef>
              <a:buClr>
                <a:schemeClr val="hlink"/>
              </a:buClr>
              <a:buFont typeface="Wingdings" panose="05000000000000000000" pitchFamily="2" charset="2"/>
              <a:buNone/>
            </a:pPr>
            <a:endParaRPr lang="en-US" altLang="zh-CN"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5298" name="Rectangle 2"/>
          <p:cNvSpPr>
            <a:spLocks noGrp="1"/>
          </p:cNvSpPr>
          <p:nvPr>
            <p:ph type="title"/>
          </p:nvPr>
        </p:nvSpPr>
        <p:spPr/>
        <p:txBody>
          <a:bodyPr wrap="square" lIns="91440" tIns="45720" rIns="91440" bIns="45720" anchor="ctr"/>
          <a:lstStyle/>
          <a:p>
            <a:pPr eaLnBrk="1" hangingPunct="1"/>
            <a:r>
              <a:rPr lang="zh-CN" altLang="en-US" dirty="0">
                <a:solidFill>
                  <a:schemeClr val="tx1"/>
                </a:solidFill>
              </a:rPr>
              <a:t>三个常用术语的物理概念</a:t>
            </a:r>
          </a:p>
        </p:txBody>
      </p:sp>
      <p:sp>
        <p:nvSpPr>
          <p:cNvPr id="55299" name="Rectangle 5"/>
          <p:cNvSpPr>
            <a:spLocks noGrp="1"/>
          </p:cNvSpPr>
          <p:nvPr>
            <p:ph idx="1"/>
          </p:nvPr>
        </p:nvSpPr>
        <p:spPr>
          <a:xfrm>
            <a:off x="374650" y="1052830"/>
            <a:ext cx="7797800" cy="2712085"/>
          </a:xfrm>
        </p:spPr>
        <p:txBody>
          <a:bodyPr wrap="square" lIns="91440" tIns="45720" rIns="91440" bIns="45720" anchor="t"/>
          <a:lstStyle/>
          <a:p>
            <a:pPr eaLnBrk="1" hangingPunct="1"/>
            <a:r>
              <a:rPr lang="zh-CN" altLang="en-US" dirty="0">
                <a:solidFill>
                  <a:srgbClr val="FF0000"/>
                </a:solidFill>
              </a:rPr>
              <a:t>计算机实现</a:t>
            </a:r>
          </a:p>
          <a:p>
            <a:pPr eaLnBrk="1" hangingPunct="1">
              <a:buNone/>
            </a:pPr>
            <a:r>
              <a:rPr lang="zh-CN" altLang="en-US" dirty="0">
                <a:solidFill>
                  <a:schemeClr val="tx2"/>
                </a:solidFill>
              </a:rPr>
              <a:t>      </a:t>
            </a:r>
            <a:r>
              <a:rPr lang="zh-CN" altLang="en-US" sz="2400" b="0" dirty="0">
                <a:solidFill>
                  <a:schemeClr val="tx2"/>
                </a:solidFill>
              </a:rPr>
              <a:t>计算机实现（</a:t>
            </a:r>
            <a:r>
              <a:rPr lang="en-US" altLang="zh-CN" sz="2400" b="0" dirty="0">
                <a:solidFill>
                  <a:schemeClr val="tx2"/>
                </a:solidFill>
              </a:rPr>
              <a:t>computer implementation</a:t>
            </a:r>
            <a:r>
              <a:rPr lang="zh-CN" altLang="en-US" sz="2400" b="0" dirty="0">
                <a:solidFill>
                  <a:schemeClr val="tx2"/>
                </a:solidFill>
              </a:rPr>
              <a:t>）</a:t>
            </a:r>
            <a:r>
              <a:rPr lang="zh-CN" altLang="en-US" sz="2400" b="0" dirty="0">
                <a:solidFill>
                  <a:srgbClr val="FF0000"/>
                </a:solidFill>
              </a:rPr>
              <a:t>指的是计算机组织的物理实现，它着眼于器件技术和微组装技术。</a:t>
            </a:r>
            <a:r>
              <a:rPr lang="zh-CN" altLang="en-US" sz="2400" b="0" dirty="0">
                <a:solidFill>
                  <a:schemeClr val="tx2"/>
                </a:solidFill>
              </a:rPr>
              <a:t>包括处理机、主存等部件的物理结构，器件的集成度和速度，模块、插件、底板的划分与连接，信号传输，电源、冷却及整机装配技术等。</a:t>
            </a:r>
          </a:p>
          <a:p>
            <a:pPr eaLnBrk="1" hangingPunct="1">
              <a:buNone/>
            </a:pPr>
            <a:endParaRPr lang="en-US" altLang="zh-CN" sz="2400" b="0" dirty="0">
              <a:solidFill>
                <a:srgbClr val="FF0000"/>
              </a:solidFill>
            </a:endParaRPr>
          </a:p>
        </p:txBody>
      </p:sp>
      <p:sp>
        <p:nvSpPr>
          <p:cNvPr id="54276" name="Rectangle 6"/>
          <p:cNvSpPr/>
          <p:nvPr/>
        </p:nvSpPr>
        <p:spPr>
          <a:xfrm>
            <a:off x="374650" y="4773295"/>
            <a:ext cx="7571105" cy="1109345"/>
          </a:xfrm>
          <a:prstGeom prst="rect">
            <a:avLst/>
          </a:prstGeom>
          <a:noFill/>
          <a:ln w="9525">
            <a:noFill/>
          </a:ln>
        </p:spPr>
        <p:txBody>
          <a:bodyPr anchor="t"/>
          <a:lstStyle/>
          <a:p>
            <a:pPr marL="342900" lvl="0" indent="-342900">
              <a:spcBef>
                <a:spcPct val="20000"/>
              </a:spcBef>
              <a:buClr>
                <a:schemeClr val="hlink"/>
              </a:buClr>
              <a:buFont typeface="Wingdings" panose="05000000000000000000" pitchFamily="2" charset="2"/>
              <a:buChar char="v"/>
            </a:pPr>
            <a:r>
              <a:rPr lang="zh-CN" altLang="en-US" sz="2800" dirty="0">
                <a:solidFill>
                  <a:schemeClr val="accent4"/>
                </a:solidFill>
                <a:effectLst/>
                <a:sym typeface="+mn-ea"/>
              </a:rPr>
              <a:t>计算机体系结构</a:t>
            </a:r>
            <a:r>
              <a:rPr lang="en-US" altLang="zh-CN" sz="2800" dirty="0">
                <a:solidFill>
                  <a:schemeClr val="accent4"/>
                </a:solidFill>
                <a:effectLst/>
                <a:sym typeface="+mn-ea"/>
              </a:rPr>
              <a:t>--</a:t>
            </a:r>
            <a:r>
              <a:rPr lang="zh-CN" altLang="en-US" sz="2800" dirty="0">
                <a:solidFill>
                  <a:schemeClr val="accent4"/>
                </a:solidFill>
                <a:effectLst/>
                <a:latin typeface="黑体" panose="02010609060101010101" pitchFamily="49" charset="-122"/>
                <a:ea typeface="黑体" panose="02010609060101010101" pitchFamily="49" charset="-122"/>
              </a:rPr>
              <a:t>计算机组成</a:t>
            </a:r>
            <a:r>
              <a:rPr lang="en-US" altLang="zh-CN" sz="2800" dirty="0">
                <a:solidFill>
                  <a:schemeClr val="accent4"/>
                </a:solidFill>
                <a:effectLst/>
                <a:latin typeface="黑体" panose="02010609060101010101" pitchFamily="49" charset="-122"/>
                <a:ea typeface="黑体" panose="02010609060101010101" pitchFamily="49" charset="-122"/>
              </a:rPr>
              <a:t>--</a:t>
            </a:r>
            <a:r>
              <a:rPr lang="zh-CN" altLang="en-US" sz="2800" dirty="0">
                <a:solidFill>
                  <a:schemeClr val="accent4"/>
                </a:solidFill>
                <a:effectLst/>
                <a:sym typeface="+mn-ea"/>
              </a:rPr>
              <a:t>计算机实现</a:t>
            </a:r>
          </a:p>
          <a:p>
            <a:pPr marL="342900" lvl="0" indent="-342900">
              <a:spcBef>
                <a:spcPct val="20000"/>
              </a:spcBef>
              <a:buClr>
                <a:schemeClr val="hlink"/>
              </a:buClr>
              <a:buFont typeface="Wingdings" panose="05000000000000000000" pitchFamily="2" charset="2"/>
              <a:buChar char="v"/>
            </a:pPr>
            <a:r>
              <a:rPr lang="zh-CN" altLang="zh-CN" sz="2800" dirty="0">
                <a:solidFill>
                  <a:schemeClr val="accent4"/>
                </a:solidFill>
                <a:sym typeface="+mn-ea"/>
              </a:rPr>
              <a:t>      </a:t>
            </a:r>
            <a:r>
              <a:rPr lang="zh-CN" altLang="zh-CN" sz="2800" dirty="0">
                <a:solidFill>
                  <a:schemeClr val="accent1"/>
                </a:solidFill>
                <a:effectLst>
                  <a:outerShdw blurRad="38100" dist="25400" dir="5400000" algn="ctr" rotWithShape="0">
                    <a:srgbClr val="6E747A">
                      <a:alpha val="43000"/>
                    </a:srgbClr>
                  </a:outerShdw>
                </a:effectLst>
                <a:sym typeface="+mn-ea"/>
              </a:rPr>
              <a:t>表现    </a:t>
            </a:r>
            <a:r>
              <a:rPr lang="en-US" altLang="zh-CN" sz="2800" dirty="0">
                <a:solidFill>
                  <a:schemeClr val="accent1"/>
                </a:solidFill>
                <a:effectLst>
                  <a:outerShdw blurRad="38100" dist="25400" dir="5400000" algn="ctr" rotWithShape="0">
                    <a:srgbClr val="6E747A">
                      <a:alpha val="43000"/>
                    </a:srgbClr>
                  </a:outerShdw>
                </a:effectLst>
                <a:sym typeface="+mn-ea"/>
              </a:rPr>
              <a:t>--   </a:t>
            </a:r>
            <a:r>
              <a:rPr lang="zh-CN" altLang="en-US" sz="2800" dirty="0">
                <a:solidFill>
                  <a:schemeClr val="accent1"/>
                </a:solidFill>
                <a:effectLst>
                  <a:outerShdw blurRad="38100" dist="25400" dir="5400000" algn="ctr" rotWithShape="0">
                    <a:srgbClr val="6E747A">
                      <a:alpha val="43000"/>
                    </a:srgbClr>
                  </a:outerShdw>
                </a:effectLst>
                <a:sym typeface="+mn-ea"/>
              </a:rPr>
              <a:t>构成   </a:t>
            </a:r>
            <a:r>
              <a:rPr lang="en-US" altLang="zh-CN" sz="2800" dirty="0">
                <a:solidFill>
                  <a:schemeClr val="accent1"/>
                </a:solidFill>
                <a:effectLst>
                  <a:outerShdw blurRad="38100" dist="25400" dir="5400000" algn="ctr" rotWithShape="0">
                    <a:srgbClr val="6E747A">
                      <a:alpha val="43000"/>
                    </a:srgbClr>
                  </a:outerShdw>
                </a:effectLst>
                <a:sym typeface="+mn-ea"/>
              </a:rPr>
              <a:t>--  </a:t>
            </a:r>
            <a:r>
              <a:rPr lang="zh-CN" altLang="en-US" sz="2800" dirty="0">
                <a:solidFill>
                  <a:schemeClr val="accent1"/>
                </a:solidFill>
                <a:effectLst>
                  <a:outerShdw blurRad="38100" dist="25400" dir="5400000" algn="ctr" rotWithShape="0">
                    <a:srgbClr val="6E747A">
                      <a:alpha val="43000"/>
                    </a:srgbClr>
                  </a:outerShdw>
                </a:effectLst>
                <a:sym typeface="+mn-ea"/>
              </a:rPr>
              <a:t>实现</a:t>
            </a:r>
            <a:endParaRPr lang="zh-CN" altLang="en-US" sz="28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a:p>
            <a:pPr marL="342900" lvl="0" indent="-342900">
              <a:spcBef>
                <a:spcPct val="20000"/>
              </a:spcBef>
              <a:buClr>
                <a:schemeClr val="hlink"/>
              </a:buClr>
              <a:buFont typeface="Wingdings" panose="05000000000000000000" pitchFamily="2" charset="2"/>
              <a:buNone/>
            </a:pPr>
            <a:r>
              <a:rPr lang="zh-CN" altLang="en-US" b="0" dirty="0">
                <a:solidFill>
                  <a:schemeClr val="accent4"/>
                </a:solidFill>
                <a:latin typeface="黑体" panose="02010609060101010101" pitchFamily="49" charset="-122"/>
                <a:ea typeface="黑体" panose="02010609060101010101" pitchFamily="49" charset="-122"/>
              </a:rPr>
              <a:t>      </a:t>
            </a:r>
          </a:p>
          <a:p>
            <a:pPr marL="342900" lvl="0" indent="-342900">
              <a:spcBef>
                <a:spcPct val="20000"/>
              </a:spcBef>
              <a:buClr>
                <a:schemeClr val="hlink"/>
              </a:buClr>
              <a:buFont typeface="Wingdings" panose="05000000000000000000" pitchFamily="2" charset="2"/>
              <a:buNone/>
            </a:pPr>
            <a:endParaRPr lang="zh-CN" altLang="en-US" b="0" dirty="0">
              <a:solidFill>
                <a:schemeClr val="accent4"/>
              </a:solidFill>
              <a:latin typeface="黑体" panose="02010609060101010101" pitchFamily="49" charset="-122"/>
              <a:ea typeface="黑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3"/>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46</a:t>
            </a:fld>
            <a:endParaRPr lang="fr-FR" altLang="en-US" sz="1000" b="0" dirty="0">
              <a:latin typeface="Verdana" panose="020B0604030504040204" pitchFamily="34" charset="0"/>
              <a:ea typeface="宋体" panose="02010600030101010101" pitchFamily="2" charset="-122"/>
            </a:endParaRPr>
          </a:p>
        </p:txBody>
      </p:sp>
      <p:sp>
        <p:nvSpPr>
          <p:cNvPr id="56322" name="TextBox 5"/>
          <p:cNvSpPr txBox="1"/>
          <p:nvPr/>
        </p:nvSpPr>
        <p:spPr>
          <a:xfrm>
            <a:off x="285750" y="1143000"/>
            <a:ext cx="7500938" cy="769938"/>
          </a:xfrm>
          <a:prstGeom prst="rect">
            <a:avLst/>
          </a:prstGeom>
          <a:noFill/>
          <a:ln w="9525">
            <a:noFill/>
          </a:ln>
        </p:spPr>
        <p:txBody>
          <a:bodyPr anchor="t">
            <a:spAutoFit/>
          </a:bodyPr>
          <a:lstStyle/>
          <a:p>
            <a:pPr lvl="0" indent="0" eaLnBrk="0" hangingPunct="0"/>
            <a:r>
              <a:rPr lang="zh-CN" altLang="en-US" sz="2200" dirty="0">
                <a:latin typeface="黑体" panose="02010609060101010101" pitchFamily="49" charset="-122"/>
                <a:ea typeface="宋体" panose="02010600030101010101" pitchFamily="2" charset="-122"/>
              </a:rPr>
              <a:t>假设给一个算盘、一张带有横格的纸和一支笔，要求计算：</a:t>
            </a:r>
            <a:r>
              <a:rPr lang="en-US" altLang="zh-CN" sz="2200" dirty="0">
                <a:latin typeface="黑体" panose="02010609060101010101" pitchFamily="49" charset="-122"/>
                <a:ea typeface="宋体" panose="02010600030101010101" pitchFamily="2" charset="-122"/>
              </a:rPr>
              <a:t>y=ax+b-c</a:t>
            </a:r>
            <a:endParaRPr lang="zh-CN" altLang="en-US" dirty="0">
              <a:latin typeface="黑体" panose="02010609060101010101" pitchFamily="49" charset="-122"/>
              <a:ea typeface="宋体" panose="02010600030101010101" pitchFamily="2" charset="-122"/>
            </a:endParaRPr>
          </a:p>
        </p:txBody>
      </p:sp>
      <p:pic>
        <p:nvPicPr>
          <p:cNvPr id="56323" name="Picture 1" descr="C:\Documents and Settings\Administrator\Application Data\Tencent\Users\68046508\QQ\WinTemp\RichOle\]PA7D$A6$P)W[]2{ZDJLMWT.jpg"/>
          <p:cNvPicPr>
            <a:picLocks noChangeAspect="1"/>
          </p:cNvPicPr>
          <p:nvPr/>
        </p:nvPicPr>
        <p:blipFill>
          <a:blip r:embed="rId2"/>
          <a:stretch>
            <a:fillRect/>
          </a:stretch>
        </p:blipFill>
        <p:spPr>
          <a:xfrm>
            <a:off x="1143000" y="2116138"/>
            <a:ext cx="5857875" cy="4741862"/>
          </a:xfrm>
          <a:prstGeom prst="rect">
            <a:avLst/>
          </a:prstGeom>
          <a:noFill/>
          <a:ln w="9525">
            <a:noFill/>
          </a:ln>
        </p:spPr>
      </p:pic>
      <p:sp>
        <p:nvSpPr>
          <p:cNvPr id="56324" name="Rectangle 2"/>
          <p:cNvSpPr>
            <a:spLocks noGrp="1"/>
          </p:cNvSpPr>
          <p:nvPr>
            <p:ph type="title"/>
          </p:nvPr>
        </p:nvSpPr>
        <p:spPr/>
        <p:txBody>
          <a:bodyPr wrap="square" lIns="91440" tIns="45720" rIns="91440" bIns="45720" anchor="ctr"/>
          <a:lstStyle/>
          <a:p>
            <a:pPr eaLnBrk="1" hangingPunct="1"/>
            <a:r>
              <a:rPr lang="zh-CN" altLang="en-US" sz="2800" dirty="0"/>
              <a:t>二、计算机硬件系统</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47</a:t>
            </a:fld>
            <a:endParaRPr lang="fr-FR" altLang="en-US" sz="1000" b="0" dirty="0">
              <a:latin typeface="Verdana" panose="020B0604030504040204" pitchFamily="34" charset="0"/>
              <a:ea typeface="宋体" panose="02010600030101010101" pitchFamily="2" charset="-122"/>
            </a:endParaRPr>
          </a:p>
        </p:txBody>
      </p:sp>
      <p:sp>
        <p:nvSpPr>
          <p:cNvPr id="57346" name="Rectangle 8"/>
          <p:cNvSpPr/>
          <p:nvPr/>
        </p:nvSpPr>
        <p:spPr>
          <a:xfrm>
            <a:off x="1779270" y="4684395"/>
            <a:ext cx="4232275" cy="457200"/>
          </a:xfrm>
          <a:prstGeom prst="rect">
            <a:avLst/>
          </a:prstGeom>
          <a:noFill/>
          <a:ln w="9525">
            <a:noFill/>
          </a:ln>
        </p:spPr>
        <p:txBody>
          <a:bodyPr wrap="square" anchor="t">
            <a:spAutoFit/>
          </a:bodyPr>
          <a:lstStyle/>
          <a:p>
            <a:pPr lvl="0" indent="0" eaLnBrk="0" hangingPunct="0"/>
            <a:r>
              <a:rPr lang="zh-CN" altLang="en-US" dirty="0">
                <a:latin typeface="Arial" panose="020B0604020202020204" pitchFamily="34" charset="0"/>
                <a:ea typeface="宋体" panose="02010600030101010101" pitchFamily="2" charset="-122"/>
              </a:rPr>
              <a:t>人的大脑的操作控制功能；</a:t>
            </a:r>
          </a:p>
        </p:txBody>
      </p:sp>
      <p:sp>
        <p:nvSpPr>
          <p:cNvPr id="57347" name="Rectangle 10"/>
          <p:cNvSpPr/>
          <p:nvPr/>
        </p:nvSpPr>
        <p:spPr>
          <a:xfrm>
            <a:off x="1785938" y="5141278"/>
            <a:ext cx="2954337" cy="461962"/>
          </a:xfrm>
          <a:prstGeom prst="rect">
            <a:avLst/>
          </a:prstGeom>
          <a:noFill/>
          <a:ln w="9525">
            <a:noFill/>
          </a:ln>
        </p:spPr>
        <p:txBody>
          <a:bodyPr wrap="none" anchor="t">
            <a:spAutoFit/>
          </a:bodyPr>
          <a:lstStyle/>
          <a:p>
            <a:pPr lvl="0" indent="0" eaLnBrk="0" hangingPunct="0"/>
            <a:r>
              <a:rPr lang="zh-CN" altLang="en-US" dirty="0">
                <a:latin typeface="Arial" panose="020B0604020202020204" pitchFamily="34" charset="0"/>
                <a:ea typeface="宋体" panose="02010600030101010101" pitchFamily="2" charset="-122"/>
              </a:rPr>
              <a:t>人的大脑记忆功能；</a:t>
            </a:r>
          </a:p>
        </p:txBody>
      </p:sp>
      <p:sp>
        <p:nvSpPr>
          <p:cNvPr id="57348" name="Text Box 15"/>
          <p:cNvSpPr txBox="1"/>
          <p:nvPr/>
        </p:nvSpPr>
        <p:spPr>
          <a:xfrm>
            <a:off x="500063" y="5141278"/>
            <a:ext cx="1422400" cy="461962"/>
          </a:xfrm>
          <a:prstGeom prst="rect">
            <a:avLst/>
          </a:prstGeom>
          <a:noFill/>
          <a:ln w="9525">
            <a:noFill/>
          </a:ln>
        </p:spPr>
        <p:txBody>
          <a:bodyPr wrap="none" anchor="t">
            <a:spAutoFit/>
          </a:bodyPr>
          <a:lstStyle/>
          <a:p>
            <a:pPr lvl="0" indent="0"/>
            <a:r>
              <a:rPr lang="zh-CN" altLang="en-US" dirty="0">
                <a:solidFill>
                  <a:srgbClr val="E41048"/>
                </a:solidFill>
                <a:latin typeface="Arial" panose="020B0604020202020204" pitchFamily="34" charset="0"/>
                <a:ea typeface="宋体" panose="02010600030101010101" pitchFamily="2" charset="-122"/>
              </a:rPr>
              <a:t>存储器</a:t>
            </a:r>
            <a:r>
              <a:rPr lang="zh-CN" altLang="en-US" dirty="0">
                <a:latin typeface="Arial" panose="020B0604020202020204" pitchFamily="34" charset="0"/>
                <a:ea typeface="宋体" panose="02010600030101010101" pitchFamily="2" charset="-122"/>
              </a:rPr>
              <a:t>：</a:t>
            </a:r>
          </a:p>
        </p:txBody>
      </p:sp>
      <p:sp>
        <p:nvSpPr>
          <p:cNvPr id="57349" name="Rectangle 9"/>
          <p:cNvSpPr/>
          <p:nvPr/>
        </p:nvSpPr>
        <p:spPr>
          <a:xfrm>
            <a:off x="1785938" y="4251008"/>
            <a:ext cx="3263900" cy="461962"/>
          </a:xfrm>
          <a:prstGeom prst="rect">
            <a:avLst/>
          </a:prstGeom>
          <a:noFill/>
          <a:ln w="9525">
            <a:noFill/>
          </a:ln>
        </p:spPr>
        <p:txBody>
          <a:bodyPr wrap="none" anchor="t">
            <a:spAutoFit/>
          </a:bodyPr>
          <a:lstStyle/>
          <a:p>
            <a:pPr lvl="0" indent="0" eaLnBrk="0" hangingPunct="0"/>
            <a:r>
              <a:rPr lang="zh-CN" altLang="en-US" dirty="0">
                <a:latin typeface="Arial" panose="020B0604020202020204" pitchFamily="34" charset="0"/>
                <a:ea typeface="宋体" panose="02010600030101010101" pitchFamily="2" charset="-122"/>
              </a:rPr>
              <a:t>人的大脑的计算功能；</a:t>
            </a:r>
          </a:p>
        </p:txBody>
      </p:sp>
      <p:sp>
        <p:nvSpPr>
          <p:cNvPr id="57350" name="Text Box 16"/>
          <p:cNvSpPr txBox="1"/>
          <p:nvPr/>
        </p:nvSpPr>
        <p:spPr>
          <a:xfrm>
            <a:off x="500063" y="4712653"/>
            <a:ext cx="1873250" cy="457200"/>
          </a:xfrm>
          <a:prstGeom prst="rect">
            <a:avLst/>
          </a:prstGeom>
          <a:noFill/>
          <a:ln w="9525">
            <a:noFill/>
          </a:ln>
        </p:spPr>
        <p:txBody>
          <a:bodyPr anchor="t">
            <a:spAutoFit/>
          </a:bodyPr>
          <a:lstStyle/>
          <a:p>
            <a:pPr lvl="0" indent="0"/>
            <a:r>
              <a:rPr lang="zh-CN" altLang="en-US" dirty="0">
                <a:solidFill>
                  <a:srgbClr val="E41048"/>
                </a:solidFill>
                <a:latin typeface="Arial" panose="020B0604020202020204" pitchFamily="34" charset="0"/>
                <a:ea typeface="宋体" panose="02010600030101010101" pitchFamily="2" charset="-122"/>
              </a:rPr>
              <a:t>控制器</a:t>
            </a:r>
            <a:r>
              <a:rPr lang="zh-CN" altLang="en-US" dirty="0">
                <a:latin typeface="Arial" panose="020B0604020202020204" pitchFamily="34" charset="0"/>
                <a:ea typeface="宋体" panose="02010600030101010101" pitchFamily="2" charset="-122"/>
              </a:rPr>
              <a:t>：</a:t>
            </a:r>
          </a:p>
        </p:txBody>
      </p:sp>
      <p:pic>
        <p:nvPicPr>
          <p:cNvPr id="57351" name="Picture 9"/>
          <p:cNvPicPr>
            <a:picLocks noChangeAspect="1"/>
          </p:cNvPicPr>
          <p:nvPr/>
        </p:nvPicPr>
        <p:blipFill>
          <a:blip r:embed="rId2"/>
          <a:stretch>
            <a:fillRect/>
          </a:stretch>
        </p:blipFill>
        <p:spPr>
          <a:xfrm>
            <a:off x="249238" y="950595"/>
            <a:ext cx="7183437" cy="3024188"/>
          </a:xfrm>
          <a:prstGeom prst="rect">
            <a:avLst/>
          </a:prstGeom>
          <a:noFill/>
          <a:ln w="9525">
            <a:noFill/>
          </a:ln>
        </p:spPr>
      </p:pic>
      <p:sp>
        <p:nvSpPr>
          <p:cNvPr id="57352" name="Text Box 16"/>
          <p:cNvSpPr txBox="1"/>
          <p:nvPr/>
        </p:nvSpPr>
        <p:spPr>
          <a:xfrm>
            <a:off x="500063" y="4212590"/>
            <a:ext cx="1657350" cy="457200"/>
          </a:xfrm>
          <a:prstGeom prst="rect">
            <a:avLst/>
          </a:prstGeom>
          <a:noFill/>
          <a:ln w="9525">
            <a:noFill/>
          </a:ln>
        </p:spPr>
        <p:txBody>
          <a:bodyPr anchor="t">
            <a:spAutoFit/>
          </a:bodyPr>
          <a:lstStyle/>
          <a:p>
            <a:pPr lvl="0" indent="0"/>
            <a:r>
              <a:rPr lang="zh-CN" altLang="en-US" dirty="0">
                <a:solidFill>
                  <a:srgbClr val="E41048"/>
                </a:solidFill>
                <a:latin typeface="Arial" panose="020B0604020202020204" pitchFamily="34" charset="0"/>
                <a:ea typeface="宋体" panose="02010600030101010101" pitchFamily="2" charset="-122"/>
              </a:rPr>
              <a:t>运算器：</a:t>
            </a:r>
          </a:p>
        </p:txBody>
      </p:sp>
      <p:sp>
        <p:nvSpPr>
          <p:cNvPr id="57353" name="Text Box 15"/>
          <p:cNvSpPr txBox="1"/>
          <p:nvPr/>
        </p:nvSpPr>
        <p:spPr>
          <a:xfrm>
            <a:off x="571500" y="6143625"/>
            <a:ext cx="2714625" cy="461963"/>
          </a:xfrm>
          <a:prstGeom prst="rect">
            <a:avLst/>
          </a:prstGeom>
          <a:noFill/>
          <a:ln w="9525">
            <a:noFill/>
          </a:ln>
        </p:spPr>
        <p:txBody>
          <a:bodyPr anchor="t">
            <a:spAutoFit/>
          </a:bodyPr>
          <a:lstStyle/>
          <a:p>
            <a:pPr lvl="0" indent="0"/>
            <a:r>
              <a:rPr lang="zh-CN" altLang="en-US" dirty="0">
                <a:solidFill>
                  <a:srgbClr val="E41048"/>
                </a:solidFill>
                <a:latin typeface="Arial" panose="020B0604020202020204" pitchFamily="34" charset="0"/>
                <a:ea typeface="宋体" panose="02010600030101010101" pitchFamily="2" charset="-122"/>
              </a:rPr>
              <a:t>输入设备</a:t>
            </a:r>
            <a:r>
              <a:rPr lang="zh-CN" altLang="en-US" dirty="0">
                <a:latin typeface="Arial" panose="020B0604020202020204" pitchFamily="34" charset="0"/>
                <a:ea typeface="宋体" panose="02010600030101010101" pitchFamily="2" charset="-122"/>
              </a:rPr>
              <a:t>：笔</a:t>
            </a:r>
          </a:p>
        </p:txBody>
      </p:sp>
      <p:sp>
        <p:nvSpPr>
          <p:cNvPr id="57354" name="Text Box 15"/>
          <p:cNvSpPr txBox="1"/>
          <p:nvPr/>
        </p:nvSpPr>
        <p:spPr>
          <a:xfrm>
            <a:off x="3857625" y="6143625"/>
            <a:ext cx="2428875" cy="461963"/>
          </a:xfrm>
          <a:prstGeom prst="rect">
            <a:avLst/>
          </a:prstGeom>
          <a:noFill/>
          <a:ln w="9525">
            <a:noFill/>
          </a:ln>
        </p:spPr>
        <p:txBody>
          <a:bodyPr anchor="t">
            <a:spAutoFit/>
          </a:bodyPr>
          <a:lstStyle/>
          <a:p>
            <a:pPr lvl="0" indent="0"/>
            <a:r>
              <a:rPr lang="zh-CN" altLang="en-US" dirty="0">
                <a:solidFill>
                  <a:srgbClr val="E41048"/>
                </a:solidFill>
                <a:latin typeface="Arial" panose="020B0604020202020204" pitchFamily="34" charset="0"/>
                <a:ea typeface="宋体" panose="02010600030101010101" pitchFamily="2" charset="-122"/>
              </a:rPr>
              <a:t>输出设备</a:t>
            </a:r>
            <a:r>
              <a:rPr lang="zh-CN" altLang="en-US" dirty="0">
                <a:latin typeface="Arial" panose="020B0604020202020204" pitchFamily="34" charset="0"/>
                <a:ea typeface="宋体" panose="02010600030101010101" pitchFamily="2" charset="-122"/>
              </a:rPr>
              <a:t>：纸</a:t>
            </a:r>
          </a:p>
        </p:txBody>
      </p:sp>
      <p:sp>
        <p:nvSpPr>
          <p:cNvPr id="13"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28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28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angle 10"/>
          <p:cNvSpPr/>
          <p:nvPr/>
        </p:nvSpPr>
        <p:spPr>
          <a:xfrm>
            <a:off x="1841183" y="5627053"/>
            <a:ext cx="2325370" cy="460375"/>
          </a:xfrm>
          <a:prstGeom prst="rect">
            <a:avLst/>
          </a:prstGeom>
          <a:noFill/>
          <a:ln w="9525">
            <a:noFill/>
          </a:ln>
        </p:spPr>
        <p:txBody>
          <a:bodyPr wrap="none" anchor="t">
            <a:spAutoFit/>
          </a:bodyPr>
          <a:lstStyle/>
          <a:p>
            <a:pPr lvl="0" indent="0" eaLnBrk="0" hangingPunct="0"/>
            <a:r>
              <a:rPr lang="zh-CN" altLang="en-US" dirty="0">
                <a:latin typeface="Arial" panose="020B0604020202020204" pitchFamily="34" charset="0"/>
                <a:ea typeface="宋体" panose="02010600030101010101" pitchFamily="2" charset="-122"/>
              </a:rPr>
              <a:t>输入输出接口；</a:t>
            </a:r>
          </a:p>
        </p:txBody>
      </p:sp>
      <p:sp>
        <p:nvSpPr>
          <p:cNvPr id="3" name="Text Box 15"/>
          <p:cNvSpPr txBox="1"/>
          <p:nvPr/>
        </p:nvSpPr>
        <p:spPr>
          <a:xfrm>
            <a:off x="555308" y="5627053"/>
            <a:ext cx="1407160" cy="460375"/>
          </a:xfrm>
          <a:prstGeom prst="rect">
            <a:avLst/>
          </a:prstGeom>
          <a:noFill/>
          <a:ln w="9525">
            <a:noFill/>
          </a:ln>
        </p:spPr>
        <p:txBody>
          <a:bodyPr wrap="none" anchor="t">
            <a:spAutoFit/>
          </a:bodyPr>
          <a:lstStyle/>
          <a:p>
            <a:pPr lvl="0" indent="0"/>
            <a:r>
              <a:rPr lang="zh-CN" altLang="en-US" dirty="0">
                <a:solidFill>
                  <a:srgbClr val="E41048"/>
                </a:solidFill>
                <a:latin typeface="Arial" panose="020B0604020202020204" pitchFamily="34" charset="0"/>
                <a:ea typeface="宋体" panose="02010600030101010101" pitchFamily="2" charset="-122"/>
              </a:rPr>
              <a:t>适配器</a:t>
            </a:r>
            <a:r>
              <a:rPr lang="zh-CN" altLang="en-US" dirty="0">
                <a:latin typeface="Arial" panose="020B0604020202020204" pitchFamily="34" charset="0"/>
                <a:ea typeface="宋体" panose="02010600030101010101" pitchFamily="2" charset="-122"/>
              </a:rPr>
              <a:t>：</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8370" name="Rectangle 2"/>
          <p:cNvSpPr>
            <a:spLocks noGrp="1"/>
          </p:cNvSpPr>
          <p:nvPr>
            <p:ph type="title"/>
          </p:nvPr>
        </p:nvSpPr>
        <p:spPr/>
        <p:txBody>
          <a:bodyPr wrap="square" lIns="91440" tIns="45720" rIns="91440" bIns="45720" anchor="ctr"/>
          <a:lstStyle/>
          <a:p>
            <a:pPr eaLnBrk="1" hangingPunct="1"/>
            <a:r>
              <a:rPr lang="zh-CN" altLang="en-US" sz="2800" dirty="0"/>
              <a:t>二、计算机硬件系统（ </a:t>
            </a:r>
            <a:r>
              <a:rPr lang="en-GB" altLang="en-US" sz="2800" dirty="0"/>
              <a:t>Top Level</a:t>
            </a:r>
            <a:r>
              <a:rPr lang="en-US" altLang="zh-CN" sz="2800" dirty="0"/>
              <a:t> </a:t>
            </a:r>
            <a:r>
              <a:rPr lang="zh-CN" altLang="en-US" sz="2800" dirty="0"/>
              <a:t>）</a:t>
            </a:r>
          </a:p>
        </p:txBody>
      </p:sp>
      <p:grpSp>
        <p:nvGrpSpPr>
          <p:cNvPr id="58371" name="Group 4"/>
          <p:cNvGrpSpPr/>
          <p:nvPr/>
        </p:nvGrpSpPr>
        <p:grpSpPr>
          <a:xfrm>
            <a:off x="0" y="1557338"/>
            <a:ext cx="8472488" cy="4648200"/>
            <a:chOff x="423" y="1392"/>
            <a:chExt cx="5337" cy="2928"/>
          </a:xfrm>
        </p:grpSpPr>
        <p:sp>
          <p:nvSpPr>
            <p:cNvPr id="58372" name="Oval 5" descr="50%"/>
            <p:cNvSpPr/>
            <p:nvPr/>
          </p:nvSpPr>
          <p:spPr>
            <a:xfrm>
              <a:off x="2784" y="1392"/>
              <a:ext cx="2976" cy="2928"/>
            </a:xfrm>
            <a:prstGeom prst="ellipse">
              <a:avLst/>
            </a:prstGeom>
            <a:blipFill rotWithShape="0">
              <a:blip r:embed="rId3"/>
            </a:blipFill>
            <a:ln w="9525" cap="flat" cmpd="sng">
              <a:solidFill>
                <a:schemeClr val="tx1"/>
              </a:solidFill>
              <a:prstDash val="solid"/>
              <a:round/>
              <a:headEnd type="none" w="med" len="med"/>
              <a:tailEnd type="none" w="med" len="med"/>
            </a:ln>
          </p:spPr>
          <p:txBody>
            <a:bodyPr wrap="none" lIns="90000" tIns="46800" rIns="90000" bIns="46800" anchor="ctr"/>
            <a:lstStyle/>
            <a:p>
              <a:pPr lvl="0" indent="0" algn="ctr" eaLnBrk="0" hangingPunct="0"/>
              <a:endParaRPr lang="en-GB" altLang="en-US" dirty="0">
                <a:latin typeface="Arial" panose="020B0604020202020204" pitchFamily="34" charset="0"/>
                <a:ea typeface="宋体" panose="02010600030101010101" pitchFamily="2" charset="-122"/>
              </a:endParaRPr>
            </a:p>
          </p:txBody>
        </p:sp>
        <p:sp>
          <p:nvSpPr>
            <p:cNvPr id="58373" name="Oval 6"/>
            <p:cNvSpPr/>
            <p:nvPr/>
          </p:nvSpPr>
          <p:spPr>
            <a:xfrm>
              <a:off x="3744" y="2352"/>
              <a:ext cx="960" cy="96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4" name="Oval 7"/>
            <p:cNvSpPr/>
            <p:nvPr/>
          </p:nvSpPr>
          <p:spPr>
            <a:xfrm>
              <a:off x="3264" y="1824"/>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5" name="Oval 8"/>
            <p:cNvSpPr/>
            <p:nvPr/>
          </p:nvSpPr>
          <p:spPr>
            <a:xfrm>
              <a:off x="672" y="2400"/>
              <a:ext cx="672" cy="672"/>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6" name="Oval 9"/>
            <p:cNvSpPr/>
            <p:nvPr/>
          </p:nvSpPr>
          <p:spPr>
            <a:xfrm>
              <a:off x="4368" y="1824"/>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7" name="Oval 10"/>
            <p:cNvSpPr/>
            <p:nvPr/>
          </p:nvSpPr>
          <p:spPr>
            <a:xfrm>
              <a:off x="3792" y="3120"/>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8" name="Text Box 11"/>
            <p:cNvSpPr txBox="1"/>
            <p:nvPr/>
          </p:nvSpPr>
          <p:spPr>
            <a:xfrm>
              <a:off x="663" y="2582"/>
              <a:ext cx="1021" cy="28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Computer</a:t>
              </a:r>
              <a:endParaRPr lang="en-GB" altLang="en-US" dirty="0">
                <a:latin typeface="Times New Roman" panose="02020603050405020304" pitchFamily="18" charset="0"/>
                <a:ea typeface="宋体" panose="02010600030101010101" pitchFamily="2" charset="-122"/>
              </a:endParaRPr>
            </a:p>
          </p:txBody>
        </p:sp>
        <p:sp>
          <p:nvSpPr>
            <p:cNvPr id="58379" name="Text Box 12"/>
            <p:cNvSpPr txBox="1"/>
            <p:nvPr/>
          </p:nvSpPr>
          <p:spPr>
            <a:xfrm>
              <a:off x="4512" y="2016"/>
              <a:ext cx="851" cy="51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Main </a:t>
              </a:r>
            </a:p>
            <a:p>
              <a:pPr lvl="0" indent="0" eaLnBrk="0" hangingPunct="0"/>
              <a:r>
                <a:rPr lang="en-GB" altLang="en-US" dirty="0">
                  <a:latin typeface="Arial" panose="020B0604020202020204" pitchFamily="34" charset="0"/>
                  <a:ea typeface="宋体" panose="02010600030101010101" pitchFamily="2" charset="-122"/>
                </a:rPr>
                <a:t>Memory</a:t>
              </a:r>
            </a:p>
          </p:txBody>
        </p:sp>
        <p:sp>
          <p:nvSpPr>
            <p:cNvPr id="58380" name="Text Box 13"/>
            <p:cNvSpPr txBox="1"/>
            <p:nvPr/>
          </p:nvSpPr>
          <p:spPr>
            <a:xfrm>
              <a:off x="3849" y="3330"/>
              <a:ext cx="742" cy="51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Input</a:t>
              </a:r>
            </a:p>
            <a:p>
              <a:pPr lvl="0" indent="0" eaLnBrk="0" hangingPunct="0"/>
              <a:r>
                <a:rPr lang="en-GB" altLang="en-US" dirty="0">
                  <a:latin typeface="Arial" panose="020B0604020202020204" pitchFamily="34" charset="0"/>
                  <a:ea typeface="宋体" panose="02010600030101010101" pitchFamily="2" charset="-122"/>
                </a:rPr>
                <a:t>Output</a:t>
              </a:r>
            </a:p>
          </p:txBody>
        </p:sp>
        <p:sp>
          <p:nvSpPr>
            <p:cNvPr id="58381" name="Text Box 14"/>
            <p:cNvSpPr txBox="1"/>
            <p:nvPr/>
          </p:nvSpPr>
          <p:spPr>
            <a:xfrm>
              <a:off x="3744" y="2658"/>
              <a:ext cx="1553" cy="51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Systems</a:t>
              </a:r>
            </a:p>
            <a:p>
              <a:pPr lvl="0" indent="0" eaLnBrk="0" hangingPunct="0"/>
              <a:r>
                <a:rPr lang="en-GB" altLang="en-US" dirty="0">
                  <a:latin typeface="Arial" panose="020B0604020202020204" pitchFamily="34" charset="0"/>
                  <a:ea typeface="宋体" panose="02010600030101010101" pitchFamily="2" charset="-122"/>
                </a:rPr>
                <a:t>Interconnection</a:t>
              </a:r>
            </a:p>
          </p:txBody>
        </p:sp>
        <p:sp>
          <p:nvSpPr>
            <p:cNvPr id="58382" name="Line 15"/>
            <p:cNvSpPr/>
            <p:nvPr/>
          </p:nvSpPr>
          <p:spPr>
            <a:xfrm flipV="1">
              <a:off x="1008" y="1488"/>
              <a:ext cx="2736" cy="912"/>
            </a:xfrm>
            <a:prstGeom prst="line">
              <a:avLst/>
            </a:prstGeom>
            <a:ln w="9525" cap="flat" cmpd="sng">
              <a:solidFill>
                <a:schemeClr val="tx1"/>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8383" name="Line 16"/>
            <p:cNvSpPr/>
            <p:nvPr/>
          </p:nvSpPr>
          <p:spPr>
            <a:xfrm>
              <a:off x="1008" y="3072"/>
              <a:ext cx="2640" cy="1104"/>
            </a:xfrm>
            <a:prstGeom prst="line">
              <a:avLst/>
            </a:prstGeom>
            <a:ln w="9525" cap="flat" cmpd="sng">
              <a:solidFill>
                <a:schemeClr val="tx1"/>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8384" name="Text Box 17"/>
            <p:cNvSpPr txBox="1"/>
            <p:nvPr/>
          </p:nvSpPr>
          <p:spPr>
            <a:xfrm>
              <a:off x="519" y="1574"/>
              <a:ext cx="1160" cy="28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Peripherals</a:t>
              </a:r>
            </a:p>
          </p:txBody>
        </p:sp>
        <p:sp>
          <p:nvSpPr>
            <p:cNvPr id="58385" name="Text Box 18"/>
            <p:cNvSpPr txBox="1"/>
            <p:nvPr/>
          </p:nvSpPr>
          <p:spPr>
            <a:xfrm>
              <a:off x="423" y="3638"/>
              <a:ext cx="1564" cy="51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Communication</a:t>
              </a:r>
            </a:p>
            <a:p>
              <a:pPr lvl="0" indent="0" eaLnBrk="0" hangingPunct="0"/>
              <a:r>
                <a:rPr lang="en-GB" altLang="en-US" dirty="0">
                  <a:latin typeface="Arial" panose="020B0604020202020204" pitchFamily="34" charset="0"/>
                  <a:ea typeface="宋体" panose="02010600030101010101" pitchFamily="2" charset="-122"/>
                </a:rPr>
                <a:t>lines</a:t>
              </a:r>
            </a:p>
          </p:txBody>
        </p:sp>
        <p:sp>
          <p:nvSpPr>
            <p:cNvPr id="58386" name="Text Box 19"/>
            <p:cNvSpPr txBox="1"/>
            <p:nvPr/>
          </p:nvSpPr>
          <p:spPr>
            <a:xfrm>
              <a:off x="3360" y="1968"/>
              <a:ext cx="1202" cy="74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Central</a:t>
              </a:r>
            </a:p>
            <a:p>
              <a:pPr lvl="0" indent="0" eaLnBrk="0" hangingPunct="0"/>
              <a:r>
                <a:rPr lang="en-GB" altLang="en-US" dirty="0">
                  <a:latin typeface="Arial" panose="020B0604020202020204" pitchFamily="34" charset="0"/>
                  <a:ea typeface="宋体" panose="02010600030101010101" pitchFamily="2" charset="-122"/>
                </a:rPr>
                <a:t>Processing </a:t>
              </a:r>
            </a:p>
            <a:p>
              <a:pPr lvl="0" indent="0" eaLnBrk="0" hangingPunct="0"/>
              <a:r>
                <a:rPr lang="en-GB" altLang="en-US" dirty="0">
                  <a:latin typeface="Arial" panose="020B0604020202020204" pitchFamily="34" charset="0"/>
                  <a:ea typeface="宋体" panose="02010600030101010101" pitchFamily="2" charset="-122"/>
                </a:rPr>
                <a:t>Unit</a:t>
              </a:r>
            </a:p>
          </p:txBody>
        </p:sp>
        <p:sp>
          <p:nvSpPr>
            <p:cNvPr id="58387" name="Line 20"/>
            <p:cNvSpPr/>
            <p:nvPr/>
          </p:nvSpPr>
          <p:spPr>
            <a:xfrm>
              <a:off x="912" y="1824"/>
              <a:ext cx="0" cy="576"/>
            </a:xfrm>
            <a:prstGeom prst="line">
              <a:avLst/>
            </a:prstGeom>
            <a:ln w="9525" cap="flat" cmpd="sng">
              <a:solidFill>
                <a:schemeClr val="tx1"/>
              </a:solidFill>
              <a:prstDash val="solid"/>
              <a:round/>
              <a:headEnd type="triangle" w="med" len="med"/>
              <a:tailEnd type="triangl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8388" name="Line 21"/>
            <p:cNvSpPr/>
            <p:nvPr/>
          </p:nvSpPr>
          <p:spPr>
            <a:xfrm>
              <a:off x="912" y="3072"/>
              <a:ext cx="0" cy="576"/>
            </a:xfrm>
            <a:prstGeom prst="line">
              <a:avLst/>
            </a:prstGeom>
            <a:ln w="9525" cap="flat" cmpd="sng">
              <a:solidFill>
                <a:schemeClr val="tx1"/>
              </a:solidFill>
              <a:prstDash val="solid"/>
              <a:round/>
              <a:headEnd type="triangle" w="med" len="med"/>
              <a:tailEnd type="triangl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8389" name="Text Box 22"/>
            <p:cNvSpPr txBox="1"/>
            <p:nvPr/>
          </p:nvSpPr>
          <p:spPr>
            <a:xfrm>
              <a:off x="3839" y="1518"/>
              <a:ext cx="870" cy="250"/>
            </a:xfrm>
            <a:prstGeom prst="rect">
              <a:avLst/>
            </a:prstGeom>
            <a:noFill/>
            <a:ln w="9525">
              <a:noFill/>
            </a:ln>
          </p:spPr>
          <p:txBody>
            <a:bodyPr wrap="none" lIns="90000" tIns="46800" rIns="90000" bIns="46800" anchor="ctr">
              <a:spAutoFit/>
            </a:bodyPr>
            <a:lstStyle/>
            <a:p>
              <a:pPr lvl="0" indent="0" algn="ctr" eaLnBrk="0" hangingPunct="0"/>
              <a:r>
                <a:rPr lang="en-US" altLang="zh-CN" sz="2000" dirty="0">
                  <a:latin typeface="Arial" panose="020B0604020202020204" pitchFamily="34" charset="0"/>
                  <a:ea typeface="宋体" panose="02010600030101010101" pitchFamily="2" charset="-122"/>
                </a:rPr>
                <a:t>Computer</a:t>
              </a:r>
              <a:endParaRPr lang="en-US" altLang="zh-CN" dirty="0">
                <a:latin typeface="Arial" panose="020B0604020202020204" pitchFamily="34" charset="0"/>
                <a:ea typeface="宋体" panose="02010600030101010101" pitchFamily="2" charset="-122"/>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49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9394" name="Rectangle 2"/>
          <p:cNvSpPr>
            <a:spLocks noGrp="1"/>
          </p:cNvSpPr>
          <p:nvPr>
            <p:ph type="title"/>
          </p:nvPr>
        </p:nvSpPr>
        <p:spPr/>
        <p:txBody>
          <a:bodyPr wrap="square" lIns="91440" tIns="45720" rIns="91440" bIns="45720" anchor="ctr"/>
          <a:lstStyle/>
          <a:p>
            <a:pPr eaLnBrk="1" hangingPunct="1"/>
            <a:r>
              <a:rPr lang="zh-CN" altLang="en-US" sz="2800" dirty="0"/>
              <a:t>二、计算机硬件系统（ </a:t>
            </a:r>
            <a:r>
              <a:rPr lang="en-GB" altLang="en-US" sz="2800" dirty="0"/>
              <a:t>The CPU</a:t>
            </a:r>
            <a:r>
              <a:rPr lang="en-US" altLang="zh-CN" sz="2800" dirty="0"/>
              <a:t> </a:t>
            </a:r>
            <a:r>
              <a:rPr lang="zh-CN" altLang="en-US" sz="2800" dirty="0"/>
              <a:t>）</a:t>
            </a:r>
          </a:p>
        </p:txBody>
      </p:sp>
      <p:grpSp>
        <p:nvGrpSpPr>
          <p:cNvPr id="59395" name="Group 4"/>
          <p:cNvGrpSpPr/>
          <p:nvPr/>
        </p:nvGrpSpPr>
        <p:grpSpPr>
          <a:xfrm>
            <a:off x="214313" y="1428750"/>
            <a:ext cx="8534400" cy="4648200"/>
            <a:chOff x="384" y="1392"/>
            <a:chExt cx="5376" cy="2928"/>
          </a:xfrm>
        </p:grpSpPr>
        <p:sp>
          <p:nvSpPr>
            <p:cNvPr id="59396" name="Oval 5" descr="50%"/>
            <p:cNvSpPr/>
            <p:nvPr/>
          </p:nvSpPr>
          <p:spPr>
            <a:xfrm>
              <a:off x="2784" y="1392"/>
              <a:ext cx="2976" cy="2928"/>
            </a:xfrm>
            <a:prstGeom prst="ellipse">
              <a:avLst/>
            </a:prstGeom>
            <a:blipFill rotWithShape="0">
              <a:blip r:embed="rId2"/>
            </a:blipFill>
            <a:ln w="9525" cap="flat" cmpd="sng">
              <a:solidFill>
                <a:schemeClr val="tx1"/>
              </a:solidFill>
              <a:prstDash val="solid"/>
              <a:round/>
              <a:headEnd type="none" w="med" len="med"/>
              <a:tailEnd type="none" w="med" len="med"/>
            </a:ln>
          </p:spPr>
          <p:txBody>
            <a:bodyPr wrap="none" lIns="90000" tIns="46800" rIns="90000" bIns="46800" anchor="ctr"/>
            <a:lstStyle/>
            <a:p>
              <a:pPr lvl="0" indent="0" algn="ctr" eaLnBrk="0" hangingPunct="0"/>
              <a:endParaRPr lang="en-GB" altLang="en-US" dirty="0">
                <a:latin typeface="Arial" panose="020B0604020202020204" pitchFamily="34" charset="0"/>
                <a:ea typeface="宋体" panose="02010600030101010101" pitchFamily="2" charset="-122"/>
              </a:endParaRPr>
            </a:p>
          </p:txBody>
        </p:sp>
        <p:sp>
          <p:nvSpPr>
            <p:cNvPr id="59397" name="Oval 6"/>
            <p:cNvSpPr/>
            <p:nvPr/>
          </p:nvSpPr>
          <p:spPr>
            <a:xfrm>
              <a:off x="3744" y="2352"/>
              <a:ext cx="960" cy="96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398" name="Oval 7"/>
            <p:cNvSpPr/>
            <p:nvPr/>
          </p:nvSpPr>
          <p:spPr>
            <a:xfrm>
              <a:off x="3264" y="1824"/>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399" name="Oval 8"/>
            <p:cNvSpPr/>
            <p:nvPr/>
          </p:nvSpPr>
          <p:spPr>
            <a:xfrm>
              <a:off x="384" y="1968"/>
              <a:ext cx="1248" cy="1296"/>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00" name="Oval 9"/>
            <p:cNvSpPr/>
            <p:nvPr/>
          </p:nvSpPr>
          <p:spPr>
            <a:xfrm>
              <a:off x="4368" y="1824"/>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01" name="Oval 10"/>
            <p:cNvSpPr/>
            <p:nvPr/>
          </p:nvSpPr>
          <p:spPr>
            <a:xfrm>
              <a:off x="3792" y="3120"/>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02" name="Text Box 11"/>
            <p:cNvSpPr txBox="1"/>
            <p:nvPr/>
          </p:nvSpPr>
          <p:spPr>
            <a:xfrm>
              <a:off x="716" y="1996"/>
              <a:ext cx="1021" cy="28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Computer</a:t>
              </a:r>
              <a:endParaRPr lang="en-GB" altLang="en-US" dirty="0">
                <a:latin typeface="Times New Roman" panose="02020603050405020304" pitchFamily="18" charset="0"/>
                <a:ea typeface="宋体" panose="02010600030101010101" pitchFamily="2" charset="-122"/>
              </a:endParaRPr>
            </a:p>
          </p:txBody>
        </p:sp>
        <p:sp>
          <p:nvSpPr>
            <p:cNvPr id="59403" name="Text Box 12"/>
            <p:cNvSpPr txBox="1"/>
            <p:nvPr/>
          </p:nvSpPr>
          <p:spPr>
            <a:xfrm>
              <a:off x="4464" y="1968"/>
              <a:ext cx="1064" cy="74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Arithmetic</a:t>
              </a:r>
            </a:p>
            <a:p>
              <a:pPr lvl="0" indent="0" eaLnBrk="0" hangingPunct="0"/>
              <a:r>
                <a:rPr lang="en-GB" altLang="en-US" dirty="0">
                  <a:latin typeface="Arial" panose="020B0604020202020204" pitchFamily="34" charset="0"/>
                  <a:ea typeface="宋体" panose="02010600030101010101" pitchFamily="2" charset="-122"/>
                </a:rPr>
                <a:t>and </a:t>
              </a:r>
            </a:p>
            <a:p>
              <a:pPr lvl="0" indent="0" eaLnBrk="0" hangingPunct="0"/>
              <a:r>
                <a:rPr lang="en-GB" altLang="en-US" dirty="0">
                  <a:latin typeface="Arial" panose="020B0604020202020204" pitchFamily="34" charset="0"/>
                  <a:ea typeface="宋体" panose="02010600030101010101" pitchFamily="2" charset="-122"/>
                </a:rPr>
                <a:t>Login Unit</a:t>
              </a:r>
            </a:p>
          </p:txBody>
        </p:sp>
        <p:sp>
          <p:nvSpPr>
            <p:cNvPr id="59404" name="Text Box 13"/>
            <p:cNvSpPr txBox="1"/>
            <p:nvPr/>
          </p:nvSpPr>
          <p:spPr>
            <a:xfrm>
              <a:off x="3846" y="3330"/>
              <a:ext cx="796" cy="51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Control</a:t>
              </a:r>
            </a:p>
            <a:p>
              <a:pPr lvl="0" indent="0" eaLnBrk="0" hangingPunct="0"/>
              <a:r>
                <a:rPr lang="en-GB" altLang="en-US" dirty="0">
                  <a:latin typeface="Arial" panose="020B0604020202020204" pitchFamily="34" charset="0"/>
                  <a:ea typeface="宋体" panose="02010600030101010101" pitchFamily="2" charset="-122"/>
                </a:rPr>
                <a:t>Unit</a:t>
              </a:r>
            </a:p>
          </p:txBody>
        </p:sp>
        <p:sp>
          <p:nvSpPr>
            <p:cNvPr id="59405" name="Text Box 14"/>
            <p:cNvSpPr txBox="1"/>
            <p:nvPr/>
          </p:nvSpPr>
          <p:spPr>
            <a:xfrm>
              <a:off x="3744" y="2658"/>
              <a:ext cx="1553" cy="51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Internal CPU</a:t>
              </a:r>
            </a:p>
            <a:p>
              <a:pPr lvl="0" indent="0" eaLnBrk="0" hangingPunct="0"/>
              <a:r>
                <a:rPr lang="en-GB" altLang="en-US" dirty="0">
                  <a:latin typeface="Arial" panose="020B0604020202020204" pitchFamily="34" charset="0"/>
                  <a:ea typeface="宋体" panose="02010600030101010101" pitchFamily="2" charset="-122"/>
                </a:rPr>
                <a:t>Interconnection</a:t>
              </a:r>
            </a:p>
          </p:txBody>
        </p:sp>
        <p:sp>
          <p:nvSpPr>
            <p:cNvPr id="59406" name="Line 15"/>
            <p:cNvSpPr/>
            <p:nvPr/>
          </p:nvSpPr>
          <p:spPr>
            <a:xfrm flipV="1">
              <a:off x="1296" y="1488"/>
              <a:ext cx="2448" cy="864"/>
            </a:xfrm>
            <a:prstGeom prst="line">
              <a:avLst/>
            </a:prstGeom>
            <a:ln w="9525" cap="flat" cmpd="sng">
              <a:solidFill>
                <a:schemeClr val="tx1"/>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9407" name="Line 16"/>
            <p:cNvSpPr/>
            <p:nvPr/>
          </p:nvSpPr>
          <p:spPr>
            <a:xfrm>
              <a:off x="1296" y="2832"/>
              <a:ext cx="2352" cy="1344"/>
            </a:xfrm>
            <a:prstGeom prst="line">
              <a:avLst/>
            </a:prstGeom>
            <a:ln w="9525" cap="flat" cmpd="sng">
              <a:solidFill>
                <a:schemeClr val="tx1"/>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9408" name="Text Box 17"/>
            <p:cNvSpPr txBox="1"/>
            <p:nvPr/>
          </p:nvSpPr>
          <p:spPr>
            <a:xfrm>
              <a:off x="3378" y="2092"/>
              <a:ext cx="691" cy="288"/>
            </a:xfrm>
            <a:prstGeom prst="rect">
              <a:avLst/>
            </a:prstGeom>
            <a:noFill/>
            <a:ln w="9525">
              <a:noFill/>
            </a:ln>
          </p:spPr>
          <p:txBody>
            <a:bodyPr wrap="none" lIns="90000" tIns="46800" rIns="90000" bIns="46800" anchor="t">
              <a:spAutoFit/>
            </a:bodyPr>
            <a:lstStyle/>
            <a:p>
              <a:pPr lvl="0" indent="0" eaLnBrk="0" hangingPunct="0"/>
              <a:r>
                <a:rPr lang="en-GB" altLang="en-US" dirty="0">
                  <a:latin typeface="Arial" panose="020B0604020202020204" pitchFamily="34" charset="0"/>
                  <a:ea typeface="宋体" panose="02010600030101010101" pitchFamily="2" charset="-122"/>
                </a:rPr>
                <a:t>Cache</a:t>
              </a:r>
            </a:p>
          </p:txBody>
        </p:sp>
        <p:sp>
          <p:nvSpPr>
            <p:cNvPr id="59409" name="Oval 18"/>
            <p:cNvSpPr/>
            <p:nvPr/>
          </p:nvSpPr>
          <p:spPr>
            <a:xfrm>
              <a:off x="1104" y="2352"/>
              <a:ext cx="432" cy="48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10" name="Text Box 19"/>
            <p:cNvSpPr txBox="1"/>
            <p:nvPr/>
          </p:nvSpPr>
          <p:spPr>
            <a:xfrm>
              <a:off x="1172" y="2496"/>
              <a:ext cx="316" cy="173"/>
            </a:xfrm>
            <a:prstGeom prst="rect">
              <a:avLst/>
            </a:prstGeom>
            <a:noFill/>
            <a:ln w="9525">
              <a:noFill/>
            </a:ln>
          </p:spPr>
          <p:txBody>
            <a:bodyPr wrap="none" lIns="90000" tIns="46800" rIns="90000" bIns="46800" anchor="ctr">
              <a:spAutoFit/>
            </a:bodyPr>
            <a:lstStyle/>
            <a:p>
              <a:pPr lvl="0" indent="0" algn="ctr" eaLnBrk="0" hangingPunct="0"/>
              <a:r>
                <a:rPr lang="en-US" altLang="zh-CN" sz="1200" dirty="0">
                  <a:latin typeface="Arial" panose="020B0604020202020204" pitchFamily="34" charset="0"/>
                  <a:ea typeface="宋体" panose="02010600030101010101" pitchFamily="2" charset="-122"/>
                </a:rPr>
                <a:t>CPU</a:t>
              </a:r>
              <a:endParaRPr lang="en-US" altLang="zh-CN" dirty="0">
                <a:latin typeface="Arial" panose="020B0604020202020204" pitchFamily="34" charset="0"/>
                <a:ea typeface="宋体" panose="02010600030101010101" pitchFamily="2" charset="-122"/>
              </a:endParaRPr>
            </a:p>
          </p:txBody>
        </p:sp>
        <p:sp>
          <p:nvSpPr>
            <p:cNvPr id="59411" name="Oval 20"/>
            <p:cNvSpPr/>
            <p:nvPr/>
          </p:nvSpPr>
          <p:spPr>
            <a:xfrm>
              <a:off x="528" y="2160"/>
              <a:ext cx="384" cy="384"/>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pPr lvl="0" indent="0" algn="ctr" eaLnBrk="0" hangingPunct="0"/>
              <a:r>
                <a:rPr lang="en-US" altLang="zh-CN" sz="1200" dirty="0">
                  <a:latin typeface="Arial" panose="020B0604020202020204" pitchFamily="34" charset="0"/>
                  <a:ea typeface="宋体" panose="02010600030101010101" pitchFamily="2" charset="-122"/>
                </a:rPr>
                <a:t>I/O</a:t>
              </a:r>
              <a:endParaRPr lang="en-US" altLang="zh-CN" dirty="0">
                <a:latin typeface="Arial" panose="020B0604020202020204" pitchFamily="34" charset="0"/>
                <a:ea typeface="宋体" panose="02010600030101010101" pitchFamily="2" charset="-122"/>
              </a:endParaRPr>
            </a:p>
          </p:txBody>
        </p:sp>
        <p:sp>
          <p:nvSpPr>
            <p:cNvPr id="59412" name="Oval 21"/>
            <p:cNvSpPr/>
            <p:nvPr/>
          </p:nvSpPr>
          <p:spPr>
            <a:xfrm>
              <a:off x="576" y="2736"/>
              <a:ext cx="432" cy="432"/>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13" name="Oval 22"/>
            <p:cNvSpPr/>
            <p:nvPr/>
          </p:nvSpPr>
          <p:spPr>
            <a:xfrm>
              <a:off x="720" y="2352"/>
              <a:ext cx="432" cy="48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14" name="Text Box 23"/>
            <p:cNvSpPr txBox="1"/>
            <p:nvPr/>
          </p:nvSpPr>
          <p:spPr>
            <a:xfrm>
              <a:off x="566" y="2851"/>
              <a:ext cx="481" cy="173"/>
            </a:xfrm>
            <a:prstGeom prst="rect">
              <a:avLst/>
            </a:prstGeom>
            <a:noFill/>
            <a:ln w="9525">
              <a:noFill/>
            </a:ln>
          </p:spPr>
          <p:txBody>
            <a:bodyPr wrap="none" lIns="90000" tIns="46800" rIns="90000" bIns="46800" anchor="ctr">
              <a:spAutoFit/>
            </a:bodyPr>
            <a:lstStyle/>
            <a:p>
              <a:pPr lvl="0" indent="0" algn="ctr" eaLnBrk="0" hangingPunct="0"/>
              <a:r>
                <a:rPr lang="en-US" altLang="zh-CN" sz="1200" dirty="0">
                  <a:latin typeface="Arial" panose="020B0604020202020204" pitchFamily="34" charset="0"/>
                  <a:ea typeface="宋体" panose="02010600030101010101" pitchFamily="2" charset="-122"/>
                </a:rPr>
                <a:t>Memory</a:t>
              </a:r>
              <a:endParaRPr lang="en-US" altLang="zh-CN" dirty="0">
                <a:latin typeface="Arial" panose="020B0604020202020204" pitchFamily="34" charset="0"/>
                <a:ea typeface="宋体" panose="02010600030101010101" pitchFamily="2" charset="-122"/>
              </a:endParaRPr>
            </a:p>
          </p:txBody>
        </p:sp>
        <p:sp>
          <p:nvSpPr>
            <p:cNvPr id="59415" name="Text Box 24"/>
            <p:cNvSpPr txBox="1"/>
            <p:nvPr/>
          </p:nvSpPr>
          <p:spPr>
            <a:xfrm>
              <a:off x="708" y="2496"/>
              <a:ext cx="454" cy="288"/>
            </a:xfrm>
            <a:prstGeom prst="rect">
              <a:avLst/>
            </a:prstGeom>
            <a:noFill/>
            <a:ln w="9525">
              <a:noFill/>
            </a:ln>
          </p:spPr>
          <p:txBody>
            <a:bodyPr wrap="none" lIns="90000" tIns="46800" rIns="90000" bIns="46800" anchor="ctr">
              <a:spAutoFit/>
            </a:bodyPr>
            <a:lstStyle/>
            <a:p>
              <a:pPr lvl="0" indent="0" algn="ctr" eaLnBrk="0" hangingPunct="0"/>
              <a:r>
                <a:rPr lang="en-US" altLang="zh-CN" sz="1200" dirty="0">
                  <a:latin typeface="Arial" panose="020B0604020202020204" pitchFamily="34" charset="0"/>
                  <a:ea typeface="宋体" panose="02010600030101010101" pitchFamily="2" charset="-122"/>
                </a:rPr>
                <a:t>System</a:t>
              </a:r>
            </a:p>
            <a:p>
              <a:pPr lvl="0" indent="0" algn="ctr" eaLnBrk="0" hangingPunct="0"/>
              <a:r>
                <a:rPr lang="en-US" altLang="zh-CN" sz="1200" dirty="0">
                  <a:latin typeface="Arial" panose="020B0604020202020204" pitchFamily="34" charset="0"/>
                  <a:ea typeface="宋体" panose="02010600030101010101" pitchFamily="2" charset="-122"/>
                </a:rPr>
                <a:t>Bus</a:t>
              </a:r>
            </a:p>
          </p:txBody>
        </p:sp>
        <p:sp>
          <p:nvSpPr>
            <p:cNvPr id="59416" name="Text Box 25"/>
            <p:cNvSpPr txBox="1"/>
            <p:nvPr/>
          </p:nvSpPr>
          <p:spPr>
            <a:xfrm>
              <a:off x="4059" y="1556"/>
              <a:ext cx="453" cy="250"/>
            </a:xfrm>
            <a:prstGeom prst="rect">
              <a:avLst/>
            </a:prstGeom>
            <a:noFill/>
            <a:ln w="9525">
              <a:noFill/>
            </a:ln>
          </p:spPr>
          <p:txBody>
            <a:bodyPr wrap="none" lIns="90000" tIns="46800" rIns="90000" bIns="46800" anchor="ctr">
              <a:spAutoFit/>
            </a:bodyPr>
            <a:lstStyle/>
            <a:p>
              <a:pPr lvl="0" indent="0" algn="ctr" eaLnBrk="0" hangingPunct="0"/>
              <a:r>
                <a:rPr lang="en-US" altLang="zh-CN" sz="2000" dirty="0">
                  <a:latin typeface="Arial" panose="020B0604020202020204" pitchFamily="34" charset="0"/>
                  <a:ea typeface="宋体" panose="02010600030101010101" pitchFamily="2" charset="-122"/>
                </a:rPr>
                <a:t>CPU</a:t>
              </a:r>
              <a:endParaRPr lang="en-US" altLang="zh-CN" dirty="0">
                <a:latin typeface="Arial" panose="020B0604020202020204" pitchFamily="34" charset="0"/>
                <a:ea typeface="宋体" panose="02010600030101010101" pitchFamily="2"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5</a:t>
            </a:fld>
            <a:endParaRPr lang="fr-FR" altLang="en-US" sz="1000" b="0" dirty="0">
              <a:latin typeface="Verdana" panose="020B0604030504040204" pitchFamily="34" charset="0"/>
              <a:ea typeface="宋体" panose="02010600030101010101" pitchFamily="2" charset="-122"/>
            </a:endParaRPr>
          </a:p>
        </p:txBody>
      </p:sp>
      <p:sp>
        <p:nvSpPr>
          <p:cNvPr id="13314" name="Rectangle 4"/>
          <p:cNvSpPr/>
          <p:nvPr/>
        </p:nvSpPr>
        <p:spPr>
          <a:xfrm>
            <a:off x="381000" y="1071563"/>
            <a:ext cx="8763000" cy="519112"/>
          </a:xfrm>
          <a:prstGeom prst="rect">
            <a:avLst/>
          </a:prstGeom>
          <a:noFill/>
          <a:ln w="9525">
            <a:noFill/>
          </a:ln>
        </p:spPr>
        <p:txBody>
          <a:bodyPr anchor="t">
            <a:spAutoFit/>
          </a:bodyPr>
          <a:lstStyle/>
          <a:p>
            <a:pPr lvl="0" indent="0"/>
            <a:r>
              <a:rPr lang="en-US" altLang="zh-CN" sz="2800" dirty="0">
                <a:latin typeface="宋体" panose="02010600030101010101" pitchFamily="2" charset="-122"/>
                <a:ea typeface="宋体" panose="02010600030101010101" pitchFamily="2" charset="-122"/>
              </a:rPr>
              <a:t>Shickard </a:t>
            </a:r>
            <a:r>
              <a:rPr lang="zh-CN" altLang="en-US" sz="2800" dirty="0">
                <a:latin typeface="宋体" panose="02010600030101010101" pitchFamily="2" charset="-122"/>
                <a:ea typeface="宋体" panose="02010600030101010101" pitchFamily="2" charset="-122"/>
              </a:rPr>
              <a:t>计算时钟</a:t>
            </a:r>
            <a:r>
              <a:rPr lang="zh-CN" altLang="en-US" sz="2800" dirty="0">
                <a:latin typeface="Arial" panose="020B0604020202020204" pitchFamily="34" charset="0"/>
                <a:ea typeface="宋体" panose="02010600030101010101" pitchFamily="2" charset="-122"/>
              </a:rPr>
              <a:t> </a:t>
            </a:r>
          </a:p>
        </p:txBody>
      </p:sp>
      <p:pic>
        <p:nvPicPr>
          <p:cNvPr id="13315" name="Picture 3"/>
          <p:cNvPicPr>
            <a:picLocks noChangeAspect="1"/>
          </p:cNvPicPr>
          <p:nvPr/>
        </p:nvPicPr>
        <p:blipFill>
          <a:blip r:embed="rId2"/>
          <a:stretch>
            <a:fillRect/>
          </a:stretch>
        </p:blipFill>
        <p:spPr>
          <a:xfrm>
            <a:off x="323850" y="1773238"/>
            <a:ext cx="8124825" cy="2886075"/>
          </a:xfrm>
          <a:prstGeom prst="rect">
            <a:avLst/>
          </a:prstGeom>
          <a:noFill/>
          <a:ln w="9525">
            <a:noFill/>
          </a:ln>
        </p:spPr>
      </p:pic>
      <p:pic>
        <p:nvPicPr>
          <p:cNvPr id="13316" name="Picture 4"/>
          <p:cNvPicPr>
            <a:picLocks noChangeAspect="1"/>
          </p:cNvPicPr>
          <p:nvPr/>
        </p:nvPicPr>
        <p:blipFill>
          <a:blip r:embed="rId3"/>
          <a:stretch>
            <a:fillRect/>
          </a:stretch>
        </p:blipFill>
        <p:spPr>
          <a:xfrm>
            <a:off x="1979613" y="4724400"/>
            <a:ext cx="1568450" cy="1944688"/>
          </a:xfrm>
          <a:prstGeom prst="rect">
            <a:avLst/>
          </a:prstGeom>
          <a:noFill/>
          <a:ln w="9525">
            <a:noFill/>
          </a:ln>
        </p:spPr>
      </p:pic>
      <p:pic>
        <p:nvPicPr>
          <p:cNvPr id="13317" name="Picture 5"/>
          <p:cNvPicPr>
            <a:picLocks noChangeAspect="1"/>
          </p:cNvPicPr>
          <p:nvPr/>
        </p:nvPicPr>
        <p:blipFill>
          <a:blip r:embed="rId4"/>
          <a:stretch>
            <a:fillRect/>
          </a:stretch>
        </p:blipFill>
        <p:spPr>
          <a:xfrm>
            <a:off x="4356100" y="4797425"/>
            <a:ext cx="1944688" cy="1758950"/>
          </a:xfrm>
          <a:prstGeom prst="rect">
            <a:avLst/>
          </a:prstGeom>
          <a:noFill/>
          <a:ln w="9525">
            <a:noFill/>
          </a:ln>
        </p:spPr>
      </p:pic>
      <p:sp>
        <p:nvSpPr>
          <p:cNvPr id="7"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0418" name="Rectangle 54"/>
          <p:cNvSpPr>
            <a:spLocks noGrp="1"/>
          </p:cNvSpPr>
          <p:nvPr>
            <p:ph type="title"/>
          </p:nvPr>
        </p:nvSpPr>
        <p:spPr/>
        <p:txBody>
          <a:bodyPr wrap="square" lIns="91440" tIns="45720" rIns="91440" bIns="45720" anchor="ctr"/>
          <a:lstStyle/>
          <a:p>
            <a:pPr eaLnBrk="1" hangingPunct="1"/>
            <a:r>
              <a:rPr lang="zh-CN" altLang="en-US" dirty="0"/>
              <a:t>二、计算机硬件系统</a:t>
            </a:r>
          </a:p>
        </p:txBody>
      </p:sp>
      <p:sp>
        <p:nvSpPr>
          <p:cNvPr id="60419" name="Rectangle 78"/>
          <p:cNvSpPr/>
          <p:nvPr/>
        </p:nvSpPr>
        <p:spPr>
          <a:xfrm>
            <a:off x="611188" y="2205038"/>
            <a:ext cx="7489825" cy="4092575"/>
          </a:xfrm>
          <a:prstGeom prst="rect">
            <a:avLst/>
          </a:prstGeom>
          <a:noFill/>
          <a:ln w="9525">
            <a:noFill/>
          </a:ln>
        </p:spPr>
        <p:txBody>
          <a:bodyPr anchor="t">
            <a:spAutoFit/>
          </a:bodyPr>
          <a:lstStyle/>
          <a:p>
            <a:pPr lvl="0" indent="0"/>
            <a:r>
              <a:rPr lang="zh-CN" altLang="en-US" sz="2800" dirty="0">
                <a:latin typeface="宋体" panose="02010600030101010101" pitchFamily="2" charset="-122"/>
                <a:ea typeface="宋体" panose="02010600030101010101" pitchFamily="2" charset="-122"/>
              </a:rPr>
              <a:t>冯</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诺依曼计算机的</a:t>
            </a:r>
            <a:r>
              <a:rPr lang="zh-CN" altLang="en-US" sz="2800" dirty="0">
                <a:latin typeface="黑体" panose="02010609060101010101" pitchFamily="49" charset="-122"/>
                <a:ea typeface="黑体" panose="02010609060101010101" pitchFamily="49" charset="-122"/>
              </a:rPr>
              <a:t>设计基本思想</a:t>
            </a:r>
            <a:r>
              <a:rPr lang="zh-CN" altLang="en-US" sz="2800" dirty="0">
                <a:latin typeface="宋体" panose="02010600030101010101" pitchFamily="2" charset="-122"/>
                <a:ea typeface="宋体" panose="02010600030101010101" pitchFamily="2" charset="-122"/>
              </a:rPr>
              <a:t>是：</a:t>
            </a:r>
          </a:p>
          <a:p>
            <a:pPr lvl="0" indent="0"/>
            <a:r>
              <a:rPr lang="zh-CN" altLang="en-US" sz="2800"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存储程序方式，按地址访问；</a:t>
            </a:r>
          </a:p>
          <a:p>
            <a:pPr lvl="0" indent="0"/>
            <a:r>
              <a:rPr lang="zh-CN" altLang="en-US" dirty="0">
                <a:latin typeface="宋体" panose="02010600030101010101" pitchFamily="2" charset="-122"/>
                <a:ea typeface="宋体" panose="02010600030101010101" pitchFamily="2" charset="-122"/>
              </a:rPr>
              <a:t>  ▪ 指令顺序执行；</a:t>
            </a:r>
          </a:p>
          <a:p>
            <a:pPr lvl="0" indent="0"/>
            <a:r>
              <a:rPr lang="zh-CN" altLang="en-US" dirty="0">
                <a:latin typeface="宋体" panose="02010600030101010101" pitchFamily="2" charset="-122"/>
                <a:ea typeface="宋体" panose="02010600030101010101" pitchFamily="2" charset="-122"/>
              </a:rPr>
              <a:t>  ▪ 单元定长的一维线性空间存储器；</a:t>
            </a:r>
          </a:p>
          <a:p>
            <a:pPr lvl="0" indent="0"/>
            <a:r>
              <a:rPr lang="zh-CN" altLang="en-US" dirty="0">
                <a:latin typeface="宋体" panose="02010600030101010101" pitchFamily="2" charset="-122"/>
                <a:ea typeface="宋体" panose="02010600030101010101" pitchFamily="2" charset="-122"/>
              </a:rPr>
              <a:t>  ▪ 使用低级机器语言，数据以二进制表示；</a:t>
            </a:r>
          </a:p>
          <a:p>
            <a:pPr lvl="0" indent="0"/>
            <a:r>
              <a:rPr lang="zh-CN" altLang="en-US" dirty="0">
                <a:latin typeface="宋体" panose="02010600030101010101" pitchFamily="2" charset="-122"/>
                <a:ea typeface="宋体" panose="02010600030101010101" pitchFamily="2" charset="-122"/>
              </a:rPr>
              <a:t>  ▪ 单处理机结构，以运算器为中心</a:t>
            </a:r>
            <a:r>
              <a:rPr lang="zh-CN" altLang="en-US" sz="2800" dirty="0">
                <a:latin typeface="宋体" panose="02010600030101010101" pitchFamily="2" charset="-122"/>
                <a:ea typeface="宋体" panose="02010600030101010101" pitchFamily="2" charset="-122"/>
              </a:rPr>
              <a:t>。</a:t>
            </a:r>
          </a:p>
          <a:p>
            <a:pPr lvl="0" indent="0"/>
            <a:endParaRPr lang="zh-CN" altLang="en-US" dirty="0">
              <a:latin typeface="宋体" panose="02010600030101010101" pitchFamily="2" charset="-122"/>
              <a:ea typeface="宋体" panose="02010600030101010101" pitchFamily="2" charset="-122"/>
            </a:endParaRPr>
          </a:p>
          <a:p>
            <a:pPr lvl="0" indent="0"/>
            <a:r>
              <a:rPr lang="zh-CN" altLang="en-US" dirty="0">
                <a:latin typeface="宋体" panose="02010600030101010101" pitchFamily="2" charset="-122"/>
                <a:ea typeface="宋体" panose="02010600030101010101" pitchFamily="2" charset="-122"/>
              </a:rPr>
              <a:t>    改进后的冯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诺依曼计算机使其从原来的以</a:t>
            </a:r>
            <a:r>
              <a:rPr lang="zh-CN" altLang="en-US" dirty="0">
                <a:solidFill>
                  <a:srgbClr val="E41048"/>
                </a:solidFill>
                <a:latin typeface="宋体" panose="02010600030101010101" pitchFamily="2" charset="-122"/>
                <a:ea typeface="宋体" panose="02010600030101010101" pitchFamily="2" charset="-122"/>
              </a:rPr>
              <a:t>运算器为中心</a:t>
            </a:r>
            <a:r>
              <a:rPr lang="zh-CN" altLang="en-US" dirty="0">
                <a:latin typeface="宋体" panose="02010600030101010101" pitchFamily="2" charset="-122"/>
                <a:ea typeface="宋体" panose="02010600030101010101" pitchFamily="2" charset="-122"/>
              </a:rPr>
              <a:t>演变为以</a:t>
            </a:r>
            <a:r>
              <a:rPr lang="zh-CN" altLang="en-US" dirty="0">
                <a:solidFill>
                  <a:srgbClr val="E41048"/>
                </a:solidFill>
                <a:latin typeface="宋体" panose="02010600030101010101" pitchFamily="2" charset="-122"/>
                <a:ea typeface="宋体" panose="02010600030101010101" pitchFamily="2" charset="-122"/>
              </a:rPr>
              <a:t>存储器为中心</a:t>
            </a:r>
            <a:r>
              <a:rPr lang="zh-CN" altLang="en-US" dirty="0">
                <a:latin typeface="宋体" panose="02010600030101010101" pitchFamily="2" charset="-122"/>
                <a:ea typeface="宋体" panose="02010600030101010101" pitchFamily="2" charset="-122"/>
              </a:rPr>
              <a:t>。从系统结构上讲，主要是通过各种并行处理手段提高计算机系统性能。</a:t>
            </a:r>
            <a:r>
              <a:rPr lang="zh-CN" altLang="en-US" sz="3200" dirty="0">
                <a:latin typeface="宋体" panose="02010600030101010101" pitchFamily="2" charset="-122"/>
                <a:ea typeface="宋体" panose="02010600030101010101" pitchFamily="2" charset="-122"/>
              </a:rPr>
              <a:t>    </a:t>
            </a:r>
          </a:p>
        </p:txBody>
      </p:sp>
      <p:sp>
        <p:nvSpPr>
          <p:cNvPr id="60420" name="Rectangle 57"/>
          <p:cNvSpPr>
            <a:spLocks noGrp="1"/>
          </p:cNvSpPr>
          <p:nvPr>
            <p:ph idx="1"/>
          </p:nvPr>
        </p:nvSpPr>
        <p:spPr>
          <a:xfrm>
            <a:off x="323850" y="1125538"/>
            <a:ext cx="7723188" cy="1081087"/>
          </a:xfrm>
        </p:spPr>
        <p:txBody>
          <a:bodyPr wrap="square" lIns="91440" tIns="45720" rIns="91440" bIns="45720" anchor="t"/>
          <a:lstStyle/>
          <a:p>
            <a:pPr eaLnBrk="1" hangingPunct="1"/>
            <a:r>
              <a:rPr lang="zh-CN" altLang="en-US" dirty="0"/>
              <a:t>冯</a:t>
            </a:r>
            <a:r>
              <a:rPr lang="en-US" altLang="zh-CN" dirty="0">
                <a:latin typeface="Arial" panose="020B0604020202020204" pitchFamily="34" charset="0"/>
              </a:rPr>
              <a:t>·</a:t>
            </a:r>
            <a:r>
              <a:rPr lang="zh-CN" altLang="en-US" dirty="0"/>
              <a:t>诺依曼（</a:t>
            </a:r>
            <a:r>
              <a:rPr lang="en-US" altLang="zh-CN" dirty="0"/>
              <a:t>Von Neumann </a:t>
            </a:r>
            <a:r>
              <a:rPr lang="zh-CN" altLang="en-US" dirty="0"/>
              <a:t>）体系结构</a:t>
            </a:r>
          </a:p>
          <a:p>
            <a:pPr lvl="1" eaLnBrk="1" hangingPunct="1"/>
            <a:r>
              <a:rPr lang="en-US" altLang="zh-CN" dirty="0"/>
              <a:t>1946</a:t>
            </a:r>
            <a:r>
              <a:rPr lang="zh-CN" altLang="en-US" dirty="0"/>
              <a:t>年由美籍匈牙利数学家</a:t>
            </a:r>
            <a:r>
              <a:rPr lang="en-US" altLang="zh-CN" dirty="0"/>
              <a:t>Von Neumann</a:t>
            </a:r>
            <a:r>
              <a:rPr lang="zh-CN" altLang="en-US" dirty="0"/>
              <a:t>提出</a:t>
            </a:r>
          </a:p>
          <a:p>
            <a:pPr eaLnBrk="1" hangingPunct="1"/>
            <a:endParaRPr lang="zh-CN" altLang="en-US" dirty="0"/>
          </a:p>
          <a:p>
            <a:pPr marL="457200" lvl="1" indent="0" eaLnBrk="1" hangingPunct="1">
              <a:buNone/>
            </a:pPr>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1442" name="Rectangle 5"/>
          <p:cNvSpPr>
            <a:spLocks noGrp="1"/>
          </p:cNvSpPr>
          <p:nvPr>
            <p:ph type="title"/>
          </p:nvPr>
        </p:nvSpPr>
        <p:spPr/>
        <p:txBody>
          <a:bodyPr wrap="square" lIns="91440" tIns="45720" rIns="91440" bIns="45720" anchor="ctr"/>
          <a:lstStyle/>
          <a:p>
            <a:pPr eaLnBrk="1" hangingPunct="1"/>
            <a:r>
              <a:rPr lang="zh-CN" altLang="en-US" dirty="0"/>
              <a:t>二、计算机硬件系统</a:t>
            </a:r>
          </a:p>
        </p:txBody>
      </p:sp>
      <p:sp>
        <p:nvSpPr>
          <p:cNvPr id="61443" name="Rectangle 49"/>
          <p:cNvSpPr>
            <a:spLocks noGrp="1"/>
          </p:cNvSpPr>
          <p:nvPr>
            <p:ph idx="1"/>
          </p:nvPr>
        </p:nvSpPr>
        <p:spPr>
          <a:xfrm>
            <a:off x="452438" y="1101725"/>
            <a:ext cx="7439025" cy="520700"/>
          </a:xfrm>
        </p:spPr>
        <p:txBody>
          <a:bodyPr wrap="square" lIns="91440" tIns="45720" rIns="91440" bIns="45720" anchor="t"/>
          <a:lstStyle/>
          <a:p>
            <a:pPr eaLnBrk="1" hangingPunct="1">
              <a:lnSpc>
                <a:spcPct val="80000"/>
              </a:lnSpc>
              <a:buNone/>
            </a:pPr>
            <a:r>
              <a:rPr lang="zh-CN" altLang="en-US" sz="2400" dirty="0">
                <a:solidFill>
                  <a:schemeClr val="tx2"/>
                </a:solidFill>
              </a:rPr>
              <a:t>典型的冯</a:t>
            </a:r>
            <a:r>
              <a:rPr lang="en-US" altLang="zh-CN" sz="2400" dirty="0">
                <a:solidFill>
                  <a:schemeClr val="tx2"/>
                </a:solidFill>
              </a:rPr>
              <a:t>.</a:t>
            </a:r>
            <a:r>
              <a:rPr lang="zh-CN" altLang="en-US" sz="2400" dirty="0">
                <a:solidFill>
                  <a:schemeClr val="tx2"/>
                </a:solidFill>
              </a:rPr>
              <a:t>诺依曼计算机结构框图（以</a:t>
            </a:r>
            <a:r>
              <a:rPr lang="zh-CN" altLang="en-US" sz="2400" dirty="0">
                <a:solidFill>
                  <a:srgbClr val="FF0000"/>
                </a:solidFill>
              </a:rPr>
              <a:t>存储器</a:t>
            </a:r>
            <a:r>
              <a:rPr lang="zh-CN" altLang="en-US" sz="2400" dirty="0">
                <a:solidFill>
                  <a:schemeClr val="tx2"/>
                </a:solidFill>
              </a:rPr>
              <a:t>为中心）</a:t>
            </a:r>
          </a:p>
        </p:txBody>
      </p:sp>
      <p:sp>
        <p:nvSpPr>
          <p:cNvPr id="107528" name="Rectangle 8"/>
          <p:cNvSpPr/>
          <p:nvPr/>
        </p:nvSpPr>
        <p:spPr>
          <a:xfrm>
            <a:off x="1258888" y="3430588"/>
            <a:ext cx="1512887"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gn="ctr"/>
            <a:r>
              <a:rPr lang="zh-CN" altLang="en-US" dirty="0">
                <a:latin typeface="Times New Roman" panose="02020603050405020304" pitchFamily="18" charset="0"/>
                <a:ea typeface="新宋体" panose="02010609030101010101" charset="-122"/>
              </a:rPr>
              <a:t>输入设备</a:t>
            </a:r>
          </a:p>
        </p:txBody>
      </p:sp>
      <p:sp>
        <p:nvSpPr>
          <p:cNvPr id="107529" name="Rectangle 9"/>
          <p:cNvSpPr/>
          <p:nvPr/>
        </p:nvSpPr>
        <p:spPr>
          <a:xfrm>
            <a:off x="6083300" y="3430588"/>
            <a:ext cx="1512888"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gn="ctr"/>
            <a:r>
              <a:rPr lang="zh-CN" altLang="en-US" dirty="0">
                <a:latin typeface="Times New Roman" panose="02020603050405020304" pitchFamily="18" charset="0"/>
                <a:ea typeface="新宋体" panose="02010609030101010101" charset="-122"/>
              </a:rPr>
              <a:t>输出设备</a:t>
            </a:r>
          </a:p>
        </p:txBody>
      </p:sp>
      <p:sp>
        <p:nvSpPr>
          <p:cNvPr id="107530" name="Rectangle 10"/>
          <p:cNvSpPr/>
          <p:nvPr/>
        </p:nvSpPr>
        <p:spPr>
          <a:xfrm>
            <a:off x="3708400" y="3430588"/>
            <a:ext cx="1512888"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gn="ctr"/>
            <a:r>
              <a:rPr lang="zh-CN" altLang="en-US" dirty="0">
                <a:latin typeface="Times New Roman" panose="02020603050405020304" pitchFamily="18" charset="0"/>
                <a:ea typeface="新宋体" panose="02010609030101010101" charset="-122"/>
              </a:rPr>
              <a:t>存储器</a:t>
            </a:r>
          </a:p>
        </p:txBody>
      </p:sp>
      <p:sp>
        <p:nvSpPr>
          <p:cNvPr id="107531" name="Rectangle 11"/>
          <p:cNvSpPr/>
          <p:nvPr/>
        </p:nvSpPr>
        <p:spPr>
          <a:xfrm>
            <a:off x="3708400" y="2062163"/>
            <a:ext cx="1512888"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gn="ctr"/>
            <a:r>
              <a:rPr lang="zh-CN" altLang="en-US" dirty="0">
                <a:latin typeface="Times New Roman" panose="02020603050405020304" pitchFamily="18" charset="0"/>
                <a:ea typeface="新宋体" panose="02010609030101010101" charset="-122"/>
              </a:rPr>
              <a:t>控制器</a:t>
            </a:r>
          </a:p>
        </p:txBody>
      </p:sp>
      <p:sp>
        <p:nvSpPr>
          <p:cNvPr id="107532" name="Rectangle 12"/>
          <p:cNvSpPr/>
          <p:nvPr/>
        </p:nvSpPr>
        <p:spPr>
          <a:xfrm>
            <a:off x="3708400" y="4797425"/>
            <a:ext cx="1512888"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gn="ctr"/>
            <a:r>
              <a:rPr lang="zh-CN" altLang="en-US" dirty="0">
                <a:latin typeface="Times New Roman" panose="02020603050405020304" pitchFamily="18" charset="0"/>
                <a:ea typeface="新宋体" panose="02010609030101010101" charset="-122"/>
              </a:rPr>
              <a:t>运算器</a:t>
            </a:r>
          </a:p>
        </p:txBody>
      </p:sp>
      <p:cxnSp>
        <p:nvCxnSpPr>
          <p:cNvPr id="107533" name="AutoShape 13"/>
          <p:cNvCxnSpPr>
            <a:stCxn id="107528" idx="3"/>
            <a:endCxn id="107530" idx="1"/>
          </p:cNvCxnSpPr>
          <p:nvPr/>
        </p:nvCxnSpPr>
        <p:spPr>
          <a:xfrm>
            <a:off x="2771775" y="3754438"/>
            <a:ext cx="936625" cy="0"/>
          </a:xfrm>
          <a:prstGeom prst="straightConnector1">
            <a:avLst/>
          </a:prstGeom>
          <a:ln w="57150" cap="flat" cmpd="sng">
            <a:solidFill>
              <a:schemeClr val="tx1"/>
            </a:solidFill>
            <a:prstDash val="solid"/>
            <a:round/>
            <a:headEnd type="none" w="med" len="med"/>
            <a:tailEnd type="triangle" w="med" len="med"/>
          </a:ln>
        </p:spPr>
      </p:cxnSp>
      <p:cxnSp>
        <p:nvCxnSpPr>
          <p:cNvPr id="107534" name="AutoShape 14"/>
          <p:cNvCxnSpPr>
            <a:stCxn id="107530" idx="3"/>
            <a:endCxn id="107529" idx="1"/>
          </p:cNvCxnSpPr>
          <p:nvPr/>
        </p:nvCxnSpPr>
        <p:spPr>
          <a:xfrm>
            <a:off x="5221288" y="3754438"/>
            <a:ext cx="862012" cy="0"/>
          </a:xfrm>
          <a:prstGeom prst="straightConnector1">
            <a:avLst/>
          </a:prstGeom>
          <a:ln w="57150" cap="flat" cmpd="sng">
            <a:solidFill>
              <a:schemeClr val="tx1"/>
            </a:solidFill>
            <a:prstDash val="solid"/>
            <a:round/>
            <a:headEnd type="none" w="med" len="med"/>
            <a:tailEnd type="triangle" w="med" len="med"/>
          </a:ln>
        </p:spPr>
      </p:cxnSp>
      <p:cxnSp>
        <p:nvCxnSpPr>
          <p:cNvPr id="107536" name="AutoShape 16"/>
          <p:cNvCxnSpPr>
            <a:stCxn id="107530" idx="3"/>
            <a:endCxn id="107529" idx="1"/>
          </p:cNvCxnSpPr>
          <p:nvPr/>
        </p:nvCxnSpPr>
        <p:spPr>
          <a:xfrm>
            <a:off x="323850" y="3789363"/>
            <a:ext cx="936625" cy="0"/>
          </a:xfrm>
          <a:prstGeom prst="straightConnector1">
            <a:avLst/>
          </a:prstGeom>
          <a:ln w="57150" cap="flat" cmpd="sng">
            <a:solidFill>
              <a:schemeClr val="tx1"/>
            </a:solidFill>
            <a:prstDash val="solid"/>
            <a:round/>
            <a:headEnd type="none" w="med" len="med"/>
            <a:tailEnd type="triangle" w="med" len="med"/>
          </a:ln>
        </p:spPr>
      </p:cxnSp>
      <p:cxnSp>
        <p:nvCxnSpPr>
          <p:cNvPr id="107537" name="AutoShape 17"/>
          <p:cNvCxnSpPr>
            <a:stCxn id="107530" idx="3"/>
            <a:endCxn id="107529" idx="1"/>
          </p:cNvCxnSpPr>
          <p:nvPr/>
        </p:nvCxnSpPr>
        <p:spPr>
          <a:xfrm>
            <a:off x="7596188" y="3789363"/>
            <a:ext cx="862012" cy="0"/>
          </a:xfrm>
          <a:prstGeom prst="straightConnector1">
            <a:avLst/>
          </a:prstGeom>
          <a:ln w="57150" cap="flat" cmpd="sng">
            <a:solidFill>
              <a:schemeClr val="tx1"/>
            </a:solidFill>
            <a:prstDash val="solid"/>
            <a:round/>
            <a:headEnd type="none" w="med" len="med"/>
            <a:tailEnd type="triangle" w="med" len="med"/>
          </a:ln>
        </p:spPr>
      </p:cxnSp>
      <p:cxnSp>
        <p:nvCxnSpPr>
          <p:cNvPr id="107538" name="AutoShape 18"/>
          <p:cNvCxnSpPr>
            <a:stCxn id="107530" idx="3"/>
            <a:endCxn id="107529" idx="1"/>
          </p:cNvCxnSpPr>
          <p:nvPr/>
        </p:nvCxnSpPr>
        <p:spPr>
          <a:xfrm flipV="1">
            <a:off x="4859338" y="2709863"/>
            <a:ext cx="0" cy="720725"/>
          </a:xfrm>
          <a:prstGeom prst="straightConnector1">
            <a:avLst/>
          </a:prstGeom>
          <a:ln w="57150" cap="flat" cmpd="sng">
            <a:solidFill>
              <a:schemeClr val="tx1"/>
            </a:solidFill>
            <a:prstDash val="solid"/>
            <a:round/>
            <a:headEnd type="none" w="med" len="med"/>
            <a:tailEnd type="triangle" w="med" len="med"/>
          </a:ln>
        </p:spPr>
      </p:cxnSp>
      <p:cxnSp>
        <p:nvCxnSpPr>
          <p:cNvPr id="107539" name="AutoShape 19"/>
          <p:cNvCxnSpPr>
            <a:stCxn id="107530" idx="3"/>
            <a:endCxn id="107529" idx="1"/>
          </p:cNvCxnSpPr>
          <p:nvPr/>
        </p:nvCxnSpPr>
        <p:spPr>
          <a:xfrm flipV="1">
            <a:off x="4859338" y="4078288"/>
            <a:ext cx="0" cy="720725"/>
          </a:xfrm>
          <a:prstGeom prst="straightConnector1">
            <a:avLst/>
          </a:prstGeom>
          <a:ln w="57150" cap="flat" cmpd="sng">
            <a:solidFill>
              <a:schemeClr val="tx1"/>
            </a:solidFill>
            <a:prstDash val="solid"/>
            <a:round/>
            <a:headEnd type="none" w="med" len="med"/>
            <a:tailEnd type="triangle" w="med" len="med"/>
          </a:ln>
        </p:spPr>
      </p:cxnSp>
      <p:cxnSp>
        <p:nvCxnSpPr>
          <p:cNvPr id="107540" name="AutoShape 20"/>
          <p:cNvCxnSpPr>
            <a:stCxn id="107530" idx="3"/>
            <a:endCxn id="107529" idx="1"/>
          </p:cNvCxnSpPr>
          <p:nvPr/>
        </p:nvCxnSpPr>
        <p:spPr>
          <a:xfrm>
            <a:off x="4067175" y="2709863"/>
            <a:ext cx="0" cy="720725"/>
          </a:xfrm>
          <a:prstGeom prst="straightConnector1">
            <a:avLst/>
          </a:prstGeom>
          <a:ln w="57150" cap="flat" cmpd="sng">
            <a:solidFill>
              <a:srgbClr val="008000"/>
            </a:solidFill>
            <a:prstDash val="solid"/>
            <a:round/>
            <a:headEnd type="none" w="med" len="med"/>
            <a:tailEnd type="triangle" w="med" len="med"/>
          </a:ln>
        </p:spPr>
      </p:cxnSp>
      <p:cxnSp>
        <p:nvCxnSpPr>
          <p:cNvPr id="107541" name="AutoShape 21"/>
          <p:cNvCxnSpPr>
            <a:stCxn id="107530" idx="3"/>
            <a:endCxn id="107529" idx="1"/>
          </p:cNvCxnSpPr>
          <p:nvPr/>
        </p:nvCxnSpPr>
        <p:spPr>
          <a:xfrm>
            <a:off x="4067175" y="4078288"/>
            <a:ext cx="0" cy="720725"/>
          </a:xfrm>
          <a:prstGeom prst="straightConnector1">
            <a:avLst/>
          </a:prstGeom>
          <a:ln w="57150" cap="flat" cmpd="sng">
            <a:solidFill>
              <a:schemeClr val="tx1"/>
            </a:solidFill>
            <a:prstDash val="solid"/>
            <a:round/>
            <a:headEnd type="none" w="med" len="med"/>
            <a:tailEnd type="triangle" w="med" len="med"/>
          </a:ln>
        </p:spPr>
      </p:cxnSp>
      <p:cxnSp>
        <p:nvCxnSpPr>
          <p:cNvPr id="63506" name="AutoShape 22"/>
          <p:cNvCxnSpPr>
            <a:stCxn id="107530" idx="3"/>
            <a:endCxn id="107529" idx="0"/>
          </p:cNvCxnSpPr>
          <p:nvPr/>
        </p:nvCxnSpPr>
        <p:spPr>
          <a:xfrm>
            <a:off x="5221288" y="2241550"/>
            <a:ext cx="1619250" cy="1189038"/>
          </a:xfrm>
          <a:prstGeom prst="bentConnector2">
            <a:avLst/>
          </a:prstGeom>
          <a:ln w="28575" cap="flat" cmpd="sng">
            <a:solidFill>
              <a:srgbClr val="FF0000"/>
            </a:solidFill>
            <a:prstDash val="solid"/>
            <a:miter/>
            <a:headEnd type="none" w="med" len="med"/>
            <a:tailEnd type="triangle" w="med" len="med"/>
          </a:ln>
        </p:spPr>
      </p:cxnSp>
      <p:cxnSp>
        <p:nvCxnSpPr>
          <p:cNvPr id="63507" name="AutoShape 24"/>
          <p:cNvCxnSpPr>
            <a:stCxn id="107530" idx="3"/>
            <a:endCxn id="107528" idx="0"/>
          </p:cNvCxnSpPr>
          <p:nvPr/>
        </p:nvCxnSpPr>
        <p:spPr>
          <a:xfrm rot="-10800000" flipV="1">
            <a:off x="2016125" y="2206625"/>
            <a:ext cx="1692275" cy="1223963"/>
          </a:xfrm>
          <a:prstGeom prst="bentConnector2">
            <a:avLst/>
          </a:prstGeom>
          <a:ln w="28575" cap="flat" cmpd="sng">
            <a:solidFill>
              <a:srgbClr val="FF0000"/>
            </a:solidFill>
            <a:prstDash val="solid"/>
            <a:miter/>
            <a:headEnd type="none" w="med" len="med"/>
            <a:tailEnd type="triangle" w="med" len="med"/>
          </a:ln>
        </p:spPr>
      </p:cxnSp>
      <p:grpSp>
        <p:nvGrpSpPr>
          <p:cNvPr id="2" name="Group 47"/>
          <p:cNvGrpSpPr/>
          <p:nvPr/>
        </p:nvGrpSpPr>
        <p:grpSpPr>
          <a:xfrm>
            <a:off x="3203575" y="2493963"/>
            <a:ext cx="504825" cy="2592387"/>
            <a:chOff x="2381" y="1525"/>
            <a:chExt cx="318" cy="1633"/>
          </a:xfrm>
        </p:grpSpPr>
        <p:sp>
          <p:nvSpPr>
            <p:cNvPr id="61460" name="Line 27"/>
            <p:cNvSpPr/>
            <p:nvPr/>
          </p:nvSpPr>
          <p:spPr>
            <a:xfrm flipH="1">
              <a:off x="2381" y="1525"/>
              <a:ext cx="318" cy="0"/>
            </a:xfrm>
            <a:prstGeom prst="line">
              <a:avLst/>
            </a:prstGeom>
            <a:ln w="28575" cap="flat" cmpd="sng">
              <a:solidFill>
                <a:srgbClr val="FF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61461" name="Line 28"/>
            <p:cNvSpPr/>
            <p:nvPr/>
          </p:nvSpPr>
          <p:spPr>
            <a:xfrm>
              <a:off x="2381" y="1525"/>
              <a:ext cx="0" cy="1633"/>
            </a:xfrm>
            <a:prstGeom prst="line">
              <a:avLst/>
            </a:prstGeom>
            <a:ln w="28575" cap="flat" cmpd="sng">
              <a:solidFill>
                <a:srgbClr val="FF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61462" name="Line 29"/>
            <p:cNvSpPr/>
            <p:nvPr/>
          </p:nvSpPr>
          <p:spPr>
            <a:xfrm>
              <a:off x="2381" y="3158"/>
              <a:ext cx="318" cy="0"/>
            </a:xfrm>
            <a:prstGeom prst="line">
              <a:avLst/>
            </a:prstGeom>
            <a:ln w="28575" cap="flat" cmpd="sng">
              <a:solidFill>
                <a:srgbClr val="FF0000"/>
              </a:solidFill>
              <a:prstDash val="solid"/>
              <a:round/>
              <a:headEnd type="none" w="med" len="med"/>
              <a:tailEnd type="triangl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grpSp>
      <p:grpSp>
        <p:nvGrpSpPr>
          <p:cNvPr id="3" name="Group 48"/>
          <p:cNvGrpSpPr/>
          <p:nvPr/>
        </p:nvGrpSpPr>
        <p:grpSpPr>
          <a:xfrm>
            <a:off x="5219700" y="2493963"/>
            <a:ext cx="431800" cy="1079500"/>
            <a:chOff x="3651" y="1525"/>
            <a:chExt cx="272" cy="680"/>
          </a:xfrm>
        </p:grpSpPr>
        <p:sp>
          <p:nvSpPr>
            <p:cNvPr id="61464" name="Line 30"/>
            <p:cNvSpPr/>
            <p:nvPr/>
          </p:nvSpPr>
          <p:spPr>
            <a:xfrm>
              <a:off x="3651" y="1525"/>
              <a:ext cx="272" cy="0"/>
            </a:xfrm>
            <a:prstGeom prst="line">
              <a:avLst/>
            </a:prstGeom>
            <a:ln w="28575" cap="flat" cmpd="sng">
              <a:solidFill>
                <a:srgbClr val="FF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61465" name="Line 31"/>
            <p:cNvSpPr/>
            <p:nvPr/>
          </p:nvSpPr>
          <p:spPr>
            <a:xfrm>
              <a:off x="3923" y="1525"/>
              <a:ext cx="0" cy="680"/>
            </a:xfrm>
            <a:prstGeom prst="line">
              <a:avLst/>
            </a:prstGeom>
            <a:ln w="28575" cap="flat" cmpd="sng">
              <a:solidFill>
                <a:srgbClr val="FF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61466" name="Line 32"/>
            <p:cNvSpPr/>
            <p:nvPr/>
          </p:nvSpPr>
          <p:spPr>
            <a:xfrm flipH="1">
              <a:off x="3651" y="2205"/>
              <a:ext cx="272" cy="0"/>
            </a:xfrm>
            <a:prstGeom prst="line">
              <a:avLst/>
            </a:prstGeom>
            <a:ln w="28575" cap="flat" cmpd="sng">
              <a:solidFill>
                <a:srgbClr val="FF0000"/>
              </a:solidFill>
              <a:prstDash val="solid"/>
              <a:round/>
              <a:headEnd type="none" w="med" len="med"/>
              <a:tailEnd type="triangl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grpSp>
      <p:sp>
        <p:nvSpPr>
          <p:cNvPr id="107553" name="Text Box 33"/>
          <p:cNvSpPr txBox="1"/>
          <p:nvPr/>
        </p:nvSpPr>
        <p:spPr>
          <a:xfrm>
            <a:off x="396875" y="3332163"/>
            <a:ext cx="935038" cy="457200"/>
          </a:xfrm>
          <a:prstGeom prst="rect">
            <a:avLst/>
          </a:prstGeom>
          <a:noFill/>
          <a:ln w="9525">
            <a:noFill/>
          </a:ln>
        </p:spPr>
        <p:txBody>
          <a:bodyPr anchor="t">
            <a:spAutoFit/>
          </a:bodyPr>
          <a:lstStyle/>
          <a:p>
            <a:pPr lvl="0" indent="0">
              <a:spcBef>
                <a:spcPct val="50000"/>
              </a:spcBef>
            </a:pPr>
            <a:r>
              <a:rPr lang="zh-CN" altLang="en-US" dirty="0">
                <a:latin typeface="Times New Roman" panose="02020603050405020304" pitchFamily="18" charset="0"/>
                <a:ea typeface="新宋体" panose="02010609030101010101" charset="-122"/>
              </a:rPr>
              <a:t>程序</a:t>
            </a:r>
          </a:p>
        </p:txBody>
      </p:sp>
      <p:sp>
        <p:nvSpPr>
          <p:cNvPr id="107554" name="Text Box 34"/>
          <p:cNvSpPr txBox="1"/>
          <p:nvPr/>
        </p:nvSpPr>
        <p:spPr>
          <a:xfrm>
            <a:off x="180975" y="2840355"/>
            <a:ext cx="1654175" cy="460375"/>
          </a:xfrm>
          <a:prstGeom prst="rect">
            <a:avLst/>
          </a:prstGeom>
          <a:noFill/>
          <a:ln w="9525">
            <a:noFill/>
          </a:ln>
        </p:spPr>
        <p:txBody>
          <a:bodyPr wrap="square" anchor="t">
            <a:spAutoFit/>
          </a:bodyPr>
          <a:lstStyle/>
          <a:p>
            <a:pPr lvl="0" indent="0">
              <a:spcBef>
                <a:spcPct val="50000"/>
              </a:spcBef>
            </a:pPr>
            <a:r>
              <a:rPr lang="zh-CN" altLang="en-US" dirty="0">
                <a:solidFill>
                  <a:srgbClr val="FF0000"/>
                </a:solidFill>
                <a:latin typeface="Times New Roman" panose="02020603050405020304" pitchFamily="18" charset="0"/>
                <a:ea typeface="新宋体" panose="02010609030101010101" charset="-122"/>
              </a:rPr>
              <a:t>指令</a:t>
            </a:r>
            <a:r>
              <a:rPr lang="en-US" altLang="zh-CN" dirty="0">
                <a:solidFill>
                  <a:srgbClr val="FF0000"/>
                </a:solidFill>
                <a:latin typeface="Times New Roman" panose="02020603050405020304" pitchFamily="18" charset="0"/>
                <a:ea typeface="新宋体" panose="02010609030101010101" charset="-122"/>
              </a:rPr>
              <a:t>+</a:t>
            </a:r>
            <a:r>
              <a:rPr lang="zh-CN" altLang="en-US" dirty="0">
                <a:solidFill>
                  <a:srgbClr val="FF0000"/>
                </a:solidFill>
                <a:latin typeface="Times New Roman" panose="02020603050405020304" pitchFamily="18" charset="0"/>
                <a:ea typeface="新宋体" panose="02010609030101010101" charset="-122"/>
              </a:rPr>
              <a:t>数据</a:t>
            </a:r>
          </a:p>
        </p:txBody>
      </p:sp>
      <p:sp>
        <p:nvSpPr>
          <p:cNvPr id="107555" name="Text Box 35"/>
          <p:cNvSpPr txBox="1"/>
          <p:nvPr/>
        </p:nvSpPr>
        <p:spPr>
          <a:xfrm>
            <a:off x="7524750" y="3308350"/>
            <a:ext cx="935038" cy="457200"/>
          </a:xfrm>
          <a:prstGeom prst="rect">
            <a:avLst/>
          </a:prstGeom>
          <a:noFill/>
          <a:ln w="9525">
            <a:noFill/>
          </a:ln>
        </p:spPr>
        <p:txBody>
          <a:bodyPr anchor="t">
            <a:spAutoFit/>
          </a:bodyPr>
          <a:lstStyle/>
          <a:p>
            <a:pPr lvl="0" indent="0">
              <a:spcBef>
                <a:spcPct val="50000"/>
              </a:spcBef>
            </a:pPr>
            <a:r>
              <a:rPr lang="zh-CN" altLang="en-US" dirty="0">
                <a:latin typeface="Times New Roman" panose="02020603050405020304" pitchFamily="18" charset="0"/>
                <a:ea typeface="新宋体" panose="02010609030101010101" charset="-122"/>
              </a:rPr>
              <a:t>结果</a:t>
            </a:r>
          </a:p>
        </p:txBody>
      </p:sp>
      <p:sp>
        <p:nvSpPr>
          <p:cNvPr id="107556" name="Text Box 36"/>
          <p:cNvSpPr txBox="1"/>
          <p:nvPr/>
        </p:nvSpPr>
        <p:spPr>
          <a:xfrm>
            <a:off x="3276600" y="4222750"/>
            <a:ext cx="935038" cy="457200"/>
          </a:xfrm>
          <a:prstGeom prst="rect">
            <a:avLst/>
          </a:prstGeom>
          <a:noFill/>
          <a:ln w="9525">
            <a:noFill/>
          </a:ln>
        </p:spPr>
        <p:txBody>
          <a:bodyPr anchor="t">
            <a:spAutoFit/>
          </a:bodyPr>
          <a:lstStyle/>
          <a:p>
            <a:pPr lvl="0" indent="0">
              <a:spcBef>
                <a:spcPct val="50000"/>
              </a:spcBef>
            </a:pPr>
            <a:r>
              <a:rPr lang="zh-CN" altLang="en-US" dirty="0">
                <a:latin typeface="Times New Roman" panose="02020603050405020304" pitchFamily="18" charset="0"/>
                <a:ea typeface="新宋体" panose="02010609030101010101" charset="-122"/>
              </a:rPr>
              <a:t>数据</a:t>
            </a:r>
          </a:p>
        </p:txBody>
      </p:sp>
      <p:sp>
        <p:nvSpPr>
          <p:cNvPr id="107557" name="Text Box 37"/>
          <p:cNvSpPr txBox="1"/>
          <p:nvPr/>
        </p:nvSpPr>
        <p:spPr>
          <a:xfrm>
            <a:off x="4859338" y="4222750"/>
            <a:ext cx="935037" cy="457200"/>
          </a:xfrm>
          <a:prstGeom prst="rect">
            <a:avLst/>
          </a:prstGeom>
          <a:noFill/>
          <a:ln w="9525">
            <a:noFill/>
          </a:ln>
        </p:spPr>
        <p:txBody>
          <a:bodyPr anchor="t">
            <a:spAutoFit/>
          </a:bodyPr>
          <a:lstStyle/>
          <a:p>
            <a:pPr lvl="0" indent="0">
              <a:spcBef>
                <a:spcPct val="50000"/>
              </a:spcBef>
            </a:pPr>
            <a:r>
              <a:rPr lang="zh-CN" altLang="en-US" dirty="0">
                <a:latin typeface="Times New Roman" panose="02020603050405020304" pitchFamily="18" charset="0"/>
                <a:ea typeface="新宋体" panose="02010609030101010101" charset="-122"/>
              </a:rPr>
              <a:t>结果</a:t>
            </a:r>
          </a:p>
        </p:txBody>
      </p:sp>
      <p:sp>
        <p:nvSpPr>
          <p:cNvPr id="107558" name="Text Box 38"/>
          <p:cNvSpPr txBox="1"/>
          <p:nvPr/>
        </p:nvSpPr>
        <p:spPr>
          <a:xfrm>
            <a:off x="3275013" y="2854325"/>
            <a:ext cx="935037" cy="457200"/>
          </a:xfrm>
          <a:prstGeom prst="rect">
            <a:avLst/>
          </a:prstGeom>
          <a:noFill/>
          <a:ln w="9525">
            <a:noFill/>
          </a:ln>
        </p:spPr>
        <p:txBody>
          <a:bodyPr anchor="t">
            <a:spAutoFit/>
          </a:bodyPr>
          <a:lstStyle/>
          <a:p>
            <a:pPr lvl="0" indent="0">
              <a:spcBef>
                <a:spcPct val="50000"/>
              </a:spcBef>
            </a:pPr>
            <a:r>
              <a:rPr lang="zh-CN" altLang="en-US" dirty="0">
                <a:latin typeface="Times New Roman" panose="02020603050405020304" pitchFamily="18" charset="0"/>
                <a:ea typeface="新宋体" panose="02010609030101010101" charset="-122"/>
              </a:rPr>
              <a:t>地址</a:t>
            </a:r>
          </a:p>
        </p:txBody>
      </p:sp>
      <p:sp>
        <p:nvSpPr>
          <p:cNvPr id="107559" name="Text Box 39"/>
          <p:cNvSpPr txBox="1"/>
          <p:nvPr/>
        </p:nvSpPr>
        <p:spPr>
          <a:xfrm>
            <a:off x="4857750" y="2854325"/>
            <a:ext cx="935038" cy="457200"/>
          </a:xfrm>
          <a:prstGeom prst="rect">
            <a:avLst/>
          </a:prstGeom>
          <a:noFill/>
          <a:ln w="9525">
            <a:noFill/>
          </a:ln>
        </p:spPr>
        <p:txBody>
          <a:bodyPr anchor="t">
            <a:spAutoFit/>
          </a:bodyPr>
          <a:lstStyle/>
          <a:p>
            <a:pPr lvl="0" indent="0">
              <a:spcBef>
                <a:spcPct val="50000"/>
              </a:spcBef>
            </a:pPr>
            <a:r>
              <a:rPr lang="zh-CN" altLang="en-US" dirty="0">
                <a:latin typeface="Times New Roman" panose="02020603050405020304" pitchFamily="18" charset="0"/>
                <a:ea typeface="新宋体" panose="02010609030101010101" charset="-122"/>
              </a:rPr>
              <a:t>指令</a:t>
            </a:r>
          </a:p>
        </p:txBody>
      </p:sp>
      <p:sp>
        <p:nvSpPr>
          <p:cNvPr id="107560" name="Text Box 40"/>
          <p:cNvSpPr txBox="1"/>
          <p:nvPr/>
        </p:nvSpPr>
        <p:spPr>
          <a:xfrm>
            <a:off x="2051050" y="1773238"/>
            <a:ext cx="1512888" cy="457200"/>
          </a:xfrm>
          <a:prstGeom prst="rect">
            <a:avLst/>
          </a:prstGeom>
          <a:noFill/>
          <a:ln w="9525">
            <a:noFill/>
          </a:ln>
        </p:spPr>
        <p:txBody>
          <a:bodyPr anchor="t">
            <a:spAutoFit/>
          </a:bodyPr>
          <a:lstStyle/>
          <a:p>
            <a:pPr lvl="0" indent="0">
              <a:spcBef>
                <a:spcPct val="50000"/>
              </a:spcBef>
            </a:pPr>
            <a:r>
              <a:rPr lang="zh-CN" altLang="en-US" dirty="0">
                <a:latin typeface="Times New Roman" panose="02020603050405020304" pitchFamily="18" charset="0"/>
                <a:ea typeface="新宋体" panose="02010609030101010101" charset="-122"/>
              </a:rPr>
              <a:t>控制信号</a:t>
            </a:r>
          </a:p>
        </p:txBody>
      </p:sp>
      <p:cxnSp>
        <p:nvCxnSpPr>
          <p:cNvPr id="107561" name="AutoShape 41"/>
          <p:cNvCxnSpPr>
            <a:stCxn id="107530" idx="3"/>
            <a:endCxn id="107528" idx="0"/>
          </p:cNvCxnSpPr>
          <p:nvPr/>
        </p:nvCxnSpPr>
        <p:spPr>
          <a:xfrm>
            <a:off x="539750" y="5781675"/>
            <a:ext cx="936625" cy="0"/>
          </a:xfrm>
          <a:prstGeom prst="straightConnector1">
            <a:avLst/>
          </a:prstGeom>
          <a:ln w="57150" cap="flat" cmpd="sng">
            <a:solidFill>
              <a:schemeClr val="tx1"/>
            </a:solidFill>
            <a:prstDash val="solid"/>
            <a:round/>
            <a:headEnd type="none" w="med" len="med"/>
            <a:tailEnd type="triangle" w="med" len="med"/>
          </a:ln>
        </p:spPr>
      </p:cxnSp>
      <p:sp>
        <p:nvSpPr>
          <p:cNvPr id="107562" name="Text Box 42"/>
          <p:cNvSpPr txBox="1"/>
          <p:nvPr/>
        </p:nvSpPr>
        <p:spPr>
          <a:xfrm>
            <a:off x="466725" y="5807075"/>
            <a:ext cx="1008063" cy="396875"/>
          </a:xfrm>
          <a:prstGeom prst="rect">
            <a:avLst/>
          </a:prstGeom>
          <a:noFill/>
          <a:ln w="9525">
            <a:noFill/>
          </a:ln>
        </p:spPr>
        <p:txBody>
          <a:bodyPr anchor="t">
            <a:spAutoFit/>
          </a:bodyPr>
          <a:lstStyle/>
          <a:p>
            <a:pPr lvl="0" indent="0">
              <a:spcBef>
                <a:spcPct val="50000"/>
              </a:spcBef>
            </a:pPr>
            <a:r>
              <a:rPr lang="zh-CN" altLang="en-US" sz="2000" dirty="0">
                <a:latin typeface="Times New Roman" panose="02020603050405020304" pitchFamily="18" charset="0"/>
                <a:ea typeface="新宋体" panose="02010609030101010101" charset="-122"/>
              </a:rPr>
              <a:t>数据线</a:t>
            </a:r>
          </a:p>
        </p:txBody>
      </p:sp>
      <p:sp>
        <p:nvSpPr>
          <p:cNvPr id="107563" name="Text Box 43"/>
          <p:cNvSpPr txBox="1"/>
          <p:nvPr/>
        </p:nvSpPr>
        <p:spPr>
          <a:xfrm>
            <a:off x="1835150" y="5807075"/>
            <a:ext cx="1081088" cy="396875"/>
          </a:xfrm>
          <a:prstGeom prst="rect">
            <a:avLst/>
          </a:prstGeom>
          <a:noFill/>
          <a:ln w="9525">
            <a:noFill/>
          </a:ln>
        </p:spPr>
        <p:txBody>
          <a:bodyPr anchor="t">
            <a:spAutoFit/>
          </a:bodyPr>
          <a:lstStyle/>
          <a:p>
            <a:pPr lvl="0" indent="0">
              <a:spcBef>
                <a:spcPct val="50000"/>
              </a:spcBef>
            </a:pPr>
            <a:r>
              <a:rPr lang="zh-CN" altLang="en-US" sz="2000" dirty="0">
                <a:latin typeface="Times New Roman" panose="02020603050405020304" pitchFamily="18" charset="0"/>
                <a:ea typeface="新宋体" panose="02010609030101010101" charset="-122"/>
              </a:rPr>
              <a:t>地址线</a:t>
            </a:r>
          </a:p>
        </p:txBody>
      </p:sp>
      <p:sp>
        <p:nvSpPr>
          <p:cNvPr id="107564" name="Line 44"/>
          <p:cNvSpPr/>
          <p:nvPr/>
        </p:nvSpPr>
        <p:spPr>
          <a:xfrm>
            <a:off x="1835150" y="5807075"/>
            <a:ext cx="935038" cy="0"/>
          </a:xfrm>
          <a:prstGeom prst="line">
            <a:avLst/>
          </a:prstGeom>
          <a:ln w="57150" cap="flat" cmpd="sng">
            <a:solidFill>
              <a:srgbClr val="008000"/>
            </a:solidFill>
            <a:prstDash val="solid"/>
            <a:round/>
            <a:headEnd type="none" w="med" len="med"/>
            <a:tailEnd type="triangl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107565" name="Line 45"/>
          <p:cNvSpPr/>
          <p:nvPr/>
        </p:nvSpPr>
        <p:spPr>
          <a:xfrm>
            <a:off x="3059113" y="5807075"/>
            <a:ext cx="865187" cy="0"/>
          </a:xfrm>
          <a:prstGeom prst="line">
            <a:avLst/>
          </a:prstGeom>
          <a:ln w="28575" cap="flat" cmpd="sng">
            <a:solidFill>
              <a:srgbClr val="FF0000"/>
            </a:solidFill>
            <a:prstDash val="solid"/>
            <a:round/>
            <a:headEnd type="none" w="med" len="med"/>
            <a:tailEnd type="triangl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107566" name="Text Box 46"/>
          <p:cNvSpPr txBox="1"/>
          <p:nvPr/>
        </p:nvSpPr>
        <p:spPr>
          <a:xfrm>
            <a:off x="2987675" y="5842000"/>
            <a:ext cx="1081088" cy="396875"/>
          </a:xfrm>
          <a:prstGeom prst="rect">
            <a:avLst/>
          </a:prstGeom>
          <a:noFill/>
          <a:ln w="9525">
            <a:noFill/>
          </a:ln>
        </p:spPr>
        <p:txBody>
          <a:bodyPr anchor="t">
            <a:spAutoFit/>
          </a:bodyPr>
          <a:lstStyle/>
          <a:p>
            <a:pPr lvl="0" indent="0">
              <a:spcBef>
                <a:spcPct val="50000"/>
              </a:spcBef>
            </a:pPr>
            <a:r>
              <a:rPr lang="zh-CN" altLang="en-US" sz="2000" dirty="0">
                <a:latin typeface="Times New Roman" panose="02020603050405020304" pitchFamily="18" charset="0"/>
                <a:ea typeface="新宋体" panose="02010609030101010101" charset="-122"/>
              </a:rPr>
              <a:t>控制线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07528"/>
                                        </p:tgtEl>
                                        <p:attrNameLst>
                                          <p:attrName>style.visibility</p:attrName>
                                        </p:attrNameLst>
                                      </p:cBhvr>
                                      <p:to>
                                        <p:strVal val="visible"/>
                                      </p:to>
                                    </p:set>
                                    <p:anim calcmode="lin" valueType="num">
                                      <p:cBhvr>
                                        <p:cTn id="7" dur="1" fill="hold"/>
                                        <p:tgtEl>
                                          <p:spTgt spid="107528"/>
                                        </p:tgtEl>
                                      </p:cBhvr>
                                    </p:anim>
                                  </p:childTnLst>
                                </p:cTn>
                              </p:par>
                              <p:par>
                                <p:cTn id="8" presetID="24" presetClass="entr" presetSubtype="0" fill="hold" grpId="0" nodeType="withEffect">
                                  <p:stCondLst>
                                    <p:cond delay="0"/>
                                  </p:stCondLst>
                                  <p:childTnLst>
                                    <p:set>
                                      <p:cBhvr>
                                        <p:cTn id="9" dur="1" fill="hold">
                                          <p:stCondLst>
                                            <p:cond delay="0"/>
                                          </p:stCondLst>
                                        </p:cTn>
                                        <p:tgtEl>
                                          <p:spTgt spid="107531"/>
                                        </p:tgtEl>
                                        <p:attrNameLst>
                                          <p:attrName>style.visibility</p:attrName>
                                        </p:attrNameLst>
                                      </p:cBhvr>
                                      <p:to>
                                        <p:strVal val="visible"/>
                                      </p:to>
                                    </p:set>
                                    <p:anim calcmode="lin" valueType="num">
                                      <p:cBhvr>
                                        <p:cTn id="10" dur="1" fill="hold"/>
                                        <p:tgtEl>
                                          <p:spTgt spid="107531"/>
                                        </p:tgtEl>
                                      </p:cBhvr>
                                    </p:anim>
                                  </p:childTnLst>
                                </p:cTn>
                              </p:par>
                              <p:par>
                                <p:cTn id="11" presetID="24" presetClass="entr" presetSubtype="0" fill="hold" grpId="0" nodeType="withEffect">
                                  <p:stCondLst>
                                    <p:cond delay="0"/>
                                  </p:stCondLst>
                                  <p:childTnLst>
                                    <p:set>
                                      <p:cBhvr>
                                        <p:cTn id="12" dur="1" fill="hold">
                                          <p:stCondLst>
                                            <p:cond delay="0"/>
                                          </p:stCondLst>
                                        </p:cTn>
                                        <p:tgtEl>
                                          <p:spTgt spid="107530"/>
                                        </p:tgtEl>
                                        <p:attrNameLst>
                                          <p:attrName>style.visibility</p:attrName>
                                        </p:attrNameLst>
                                      </p:cBhvr>
                                      <p:to>
                                        <p:strVal val="visible"/>
                                      </p:to>
                                    </p:set>
                                    <p:anim calcmode="lin" valueType="num">
                                      <p:cBhvr>
                                        <p:cTn id="13" dur="1" fill="hold"/>
                                        <p:tgtEl>
                                          <p:spTgt spid="107530"/>
                                        </p:tgtEl>
                                      </p:cBhvr>
                                    </p:anim>
                                  </p:childTnLst>
                                </p:cTn>
                              </p:par>
                              <p:par>
                                <p:cTn id="14" presetID="24" presetClass="entr" presetSubtype="0" fill="hold" grpId="0" nodeType="withEffect">
                                  <p:stCondLst>
                                    <p:cond delay="0"/>
                                  </p:stCondLst>
                                  <p:childTnLst>
                                    <p:set>
                                      <p:cBhvr>
                                        <p:cTn id="15" dur="1" fill="hold">
                                          <p:stCondLst>
                                            <p:cond delay="0"/>
                                          </p:stCondLst>
                                        </p:cTn>
                                        <p:tgtEl>
                                          <p:spTgt spid="107532"/>
                                        </p:tgtEl>
                                        <p:attrNameLst>
                                          <p:attrName>style.visibility</p:attrName>
                                        </p:attrNameLst>
                                      </p:cBhvr>
                                      <p:to>
                                        <p:strVal val="visible"/>
                                      </p:to>
                                    </p:set>
                                    <p:anim calcmode="lin" valueType="num">
                                      <p:cBhvr>
                                        <p:cTn id="16" dur="1" fill="hold"/>
                                        <p:tgtEl>
                                          <p:spTgt spid="107532"/>
                                        </p:tgtEl>
                                      </p:cBhvr>
                                    </p:anim>
                                  </p:childTnLst>
                                </p:cTn>
                              </p:par>
                              <p:par>
                                <p:cTn id="17" presetID="24" presetClass="entr" presetSubtype="0" fill="hold" grpId="0" nodeType="withEffect">
                                  <p:stCondLst>
                                    <p:cond delay="0"/>
                                  </p:stCondLst>
                                  <p:childTnLst>
                                    <p:set>
                                      <p:cBhvr>
                                        <p:cTn id="18" dur="1" fill="hold">
                                          <p:stCondLst>
                                            <p:cond delay="0"/>
                                          </p:stCondLst>
                                        </p:cTn>
                                        <p:tgtEl>
                                          <p:spTgt spid="107529"/>
                                        </p:tgtEl>
                                        <p:attrNameLst>
                                          <p:attrName>style.visibility</p:attrName>
                                        </p:attrNameLst>
                                      </p:cBhvr>
                                      <p:to>
                                        <p:strVal val="visible"/>
                                      </p:to>
                                    </p:set>
                                    <p:anim calcmode="lin" valueType="num">
                                      <p:cBhvr>
                                        <p:cTn id="19" dur="1" fill="hold"/>
                                        <p:tgtEl>
                                          <p:spTgt spid="107529"/>
                                        </p:tgtEl>
                                      </p:cBhvr>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107536"/>
                                        </p:tgtEl>
                                        <p:attrNameLst>
                                          <p:attrName>style.visibility</p:attrName>
                                        </p:attrNameLst>
                                      </p:cBhvr>
                                      <p:to>
                                        <p:strVal val="visible"/>
                                      </p:to>
                                    </p:set>
                                    <p:anim calcmode="lin" valueType="num">
                                      <p:cBhvr>
                                        <p:cTn id="24" dur="1" fill="hold"/>
                                        <p:tgtEl>
                                          <p:spTgt spid="107536"/>
                                        </p:tgtEl>
                                      </p:cBhvr>
                                    </p:anim>
                                  </p:childTnLst>
                                </p:cTn>
                              </p:par>
                              <p:par>
                                <p:cTn id="25" presetID="24" presetClass="entr" presetSubtype="0" fill="hold" grpId="0" nodeType="withEffect">
                                  <p:stCondLst>
                                    <p:cond delay="0"/>
                                  </p:stCondLst>
                                  <p:childTnLst>
                                    <p:set>
                                      <p:cBhvr>
                                        <p:cTn id="26" dur="1" fill="hold">
                                          <p:stCondLst>
                                            <p:cond delay="0"/>
                                          </p:stCondLst>
                                        </p:cTn>
                                        <p:tgtEl>
                                          <p:spTgt spid="107553"/>
                                        </p:tgtEl>
                                        <p:attrNameLst>
                                          <p:attrName>style.visibility</p:attrName>
                                        </p:attrNameLst>
                                      </p:cBhvr>
                                      <p:to>
                                        <p:strVal val="visible"/>
                                      </p:to>
                                    </p:set>
                                    <p:anim calcmode="lin" valueType="num">
                                      <p:cBhvr>
                                        <p:cTn id="27" dur="1" fill="hold"/>
                                        <p:tgtEl>
                                          <p:spTgt spid="107553"/>
                                        </p:tgtEl>
                                      </p:cBhvr>
                                    </p:anim>
                                  </p:childTnLst>
                                </p:cTn>
                              </p:par>
                              <p:par>
                                <p:cTn id="28" presetID="24" presetClass="entr" presetSubtype="0" fill="hold" grpId="0" nodeType="withEffect">
                                  <p:stCondLst>
                                    <p:cond delay="0"/>
                                  </p:stCondLst>
                                  <p:childTnLst>
                                    <p:set>
                                      <p:cBhvr>
                                        <p:cTn id="29" dur="1" fill="hold">
                                          <p:stCondLst>
                                            <p:cond delay="0"/>
                                          </p:stCondLst>
                                        </p:cTn>
                                        <p:tgtEl>
                                          <p:spTgt spid="107554"/>
                                        </p:tgtEl>
                                        <p:attrNameLst>
                                          <p:attrName>style.visibility</p:attrName>
                                        </p:attrNameLst>
                                      </p:cBhvr>
                                      <p:to>
                                        <p:strVal val="visible"/>
                                      </p:to>
                                    </p:set>
                                    <p:anim calcmode="lin" valueType="num">
                                      <p:cBhvr>
                                        <p:cTn id="30" dur="1" fill="hold"/>
                                        <p:tgtEl>
                                          <p:spTgt spid="107554"/>
                                        </p:tgtEl>
                                      </p:cBhvr>
                                    </p:anim>
                                  </p:childTnLst>
                                </p:cTn>
                              </p:par>
                            </p:childTnLst>
                          </p:cTn>
                        </p:par>
                      </p:childTnLst>
                    </p:cTn>
                  </p:par>
                  <p:par>
                    <p:cTn id="31" fill="hold">
                      <p:stCondLst>
                        <p:cond delay="indefinite"/>
                      </p:stCondLst>
                      <p:childTnLst>
                        <p:par>
                          <p:cTn id="32" fill="hold">
                            <p:stCondLst>
                              <p:cond delay="0"/>
                            </p:stCondLst>
                            <p:childTnLst>
                              <p:par>
                                <p:cTn id="33" presetID="24" presetClass="entr" presetSubtype="0" fill="hold" nodeType="clickEffect">
                                  <p:stCondLst>
                                    <p:cond delay="0"/>
                                  </p:stCondLst>
                                  <p:childTnLst>
                                    <p:set>
                                      <p:cBhvr>
                                        <p:cTn id="34" dur="1" fill="hold">
                                          <p:stCondLst>
                                            <p:cond delay="0"/>
                                          </p:stCondLst>
                                        </p:cTn>
                                        <p:tgtEl>
                                          <p:spTgt spid="107533"/>
                                        </p:tgtEl>
                                        <p:attrNameLst>
                                          <p:attrName>style.visibility</p:attrName>
                                        </p:attrNameLst>
                                      </p:cBhvr>
                                      <p:to>
                                        <p:strVal val="visible"/>
                                      </p:to>
                                    </p:set>
                                    <p:anim calcmode="lin" valueType="num">
                                      <p:cBhvr>
                                        <p:cTn id="35" dur="1" fill="hold"/>
                                        <p:tgtEl>
                                          <p:spTgt spid="107533"/>
                                        </p:tgtEl>
                                      </p:cBhvr>
                                    </p:anim>
                                  </p:childTnLst>
                                </p:cTn>
                              </p:par>
                            </p:childTnLst>
                          </p:cTn>
                        </p:par>
                      </p:childTnLst>
                    </p:cTn>
                  </p:par>
                  <p:par>
                    <p:cTn id="36" fill="hold">
                      <p:stCondLst>
                        <p:cond delay="indefinite"/>
                      </p:stCondLst>
                      <p:childTnLst>
                        <p:par>
                          <p:cTn id="37" fill="hold">
                            <p:stCondLst>
                              <p:cond delay="0"/>
                            </p:stCondLst>
                            <p:childTnLst>
                              <p:par>
                                <p:cTn id="38" presetID="24" presetClass="entr" presetSubtype="0" fill="hold" nodeType="clickEffect">
                                  <p:stCondLst>
                                    <p:cond delay="0"/>
                                  </p:stCondLst>
                                  <p:childTnLst>
                                    <p:set>
                                      <p:cBhvr>
                                        <p:cTn id="39" dur="1" fill="hold">
                                          <p:stCondLst>
                                            <p:cond delay="0"/>
                                          </p:stCondLst>
                                        </p:cTn>
                                        <p:tgtEl>
                                          <p:spTgt spid="107538"/>
                                        </p:tgtEl>
                                        <p:attrNameLst>
                                          <p:attrName>style.visibility</p:attrName>
                                        </p:attrNameLst>
                                      </p:cBhvr>
                                      <p:to>
                                        <p:strVal val="visible"/>
                                      </p:to>
                                    </p:set>
                                    <p:anim calcmode="lin" valueType="num">
                                      <p:cBhvr>
                                        <p:cTn id="40" dur="1" fill="hold"/>
                                        <p:tgtEl>
                                          <p:spTgt spid="107538"/>
                                        </p:tgtEl>
                                      </p:cBhvr>
                                    </p:anim>
                                  </p:childTnLst>
                                </p:cTn>
                              </p:par>
                              <p:par>
                                <p:cTn id="41" presetID="24" presetClass="entr" presetSubtype="0" fill="hold" grpId="0" nodeType="withEffect">
                                  <p:stCondLst>
                                    <p:cond delay="0"/>
                                  </p:stCondLst>
                                  <p:childTnLst>
                                    <p:set>
                                      <p:cBhvr>
                                        <p:cTn id="42" dur="1" fill="hold">
                                          <p:stCondLst>
                                            <p:cond delay="0"/>
                                          </p:stCondLst>
                                        </p:cTn>
                                        <p:tgtEl>
                                          <p:spTgt spid="107559"/>
                                        </p:tgtEl>
                                        <p:attrNameLst>
                                          <p:attrName>style.visibility</p:attrName>
                                        </p:attrNameLst>
                                      </p:cBhvr>
                                      <p:to>
                                        <p:strVal val="visible"/>
                                      </p:to>
                                    </p:set>
                                    <p:anim calcmode="lin" valueType="num">
                                      <p:cBhvr>
                                        <p:cTn id="43" dur="1" fill="hold"/>
                                        <p:tgtEl>
                                          <p:spTgt spid="107559"/>
                                        </p:tgtEl>
                                      </p:cBhvr>
                                    </p:anim>
                                  </p:childTnLst>
                                </p:cTn>
                              </p:par>
                            </p:childTnLst>
                          </p:cTn>
                        </p:par>
                      </p:childTnLst>
                    </p:cTn>
                  </p:par>
                  <p:par>
                    <p:cTn id="44" fill="hold">
                      <p:stCondLst>
                        <p:cond delay="indefinite"/>
                      </p:stCondLst>
                      <p:childTnLst>
                        <p:par>
                          <p:cTn id="45" fill="hold">
                            <p:stCondLst>
                              <p:cond delay="0"/>
                            </p:stCondLst>
                            <p:childTnLst>
                              <p:par>
                                <p:cTn id="46" presetID="24" presetClass="entr" presetSubtype="0" fill="hold" nodeType="clickEffect">
                                  <p:stCondLst>
                                    <p:cond delay="0"/>
                                  </p:stCondLst>
                                  <p:childTnLst>
                                    <p:set>
                                      <p:cBhvr>
                                        <p:cTn id="47" dur="1" fill="hold">
                                          <p:stCondLst>
                                            <p:cond delay="0"/>
                                          </p:stCondLst>
                                        </p:cTn>
                                        <p:tgtEl>
                                          <p:spTgt spid="107540"/>
                                        </p:tgtEl>
                                        <p:attrNameLst>
                                          <p:attrName>style.visibility</p:attrName>
                                        </p:attrNameLst>
                                      </p:cBhvr>
                                      <p:to>
                                        <p:strVal val="visible"/>
                                      </p:to>
                                    </p:set>
                                    <p:anim calcmode="lin" valueType="num">
                                      <p:cBhvr>
                                        <p:cTn id="48" dur="1" fill="hold"/>
                                        <p:tgtEl>
                                          <p:spTgt spid="107540"/>
                                        </p:tgtEl>
                                      </p:cBhvr>
                                    </p:anim>
                                  </p:childTnLst>
                                </p:cTn>
                              </p:par>
                              <p:par>
                                <p:cTn id="49" presetID="24" presetClass="entr" presetSubtype="0" fill="hold" grpId="0" nodeType="withEffect">
                                  <p:stCondLst>
                                    <p:cond delay="0"/>
                                  </p:stCondLst>
                                  <p:childTnLst>
                                    <p:set>
                                      <p:cBhvr>
                                        <p:cTn id="50" dur="1" fill="hold">
                                          <p:stCondLst>
                                            <p:cond delay="0"/>
                                          </p:stCondLst>
                                        </p:cTn>
                                        <p:tgtEl>
                                          <p:spTgt spid="107558"/>
                                        </p:tgtEl>
                                        <p:attrNameLst>
                                          <p:attrName>style.visibility</p:attrName>
                                        </p:attrNameLst>
                                      </p:cBhvr>
                                      <p:to>
                                        <p:strVal val="visible"/>
                                      </p:to>
                                    </p:set>
                                    <p:anim calcmode="lin" valueType="num">
                                      <p:cBhvr>
                                        <p:cTn id="51" dur="1" fill="hold"/>
                                        <p:tgtEl>
                                          <p:spTgt spid="107558"/>
                                        </p:tgtEl>
                                      </p:cBhvr>
                                    </p:anim>
                                  </p:childTnLst>
                                </p:cTn>
                              </p:par>
                            </p:childTnLst>
                          </p:cTn>
                        </p:par>
                      </p:childTnLst>
                    </p:cTn>
                  </p:par>
                  <p:par>
                    <p:cTn id="52" fill="hold">
                      <p:stCondLst>
                        <p:cond delay="indefinite"/>
                      </p:stCondLst>
                      <p:childTnLst>
                        <p:par>
                          <p:cTn id="53" fill="hold">
                            <p:stCondLst>
                              <p:cond delay="0"/>
                            </p:stCondLst>
                            <p:childTnLst>
                              <p:par>
                                <p:cTn id="54" presetID="24" presetClass="entr" presetSubtype="0" fill="hold" nodeType="clickEffect">
                                  <p:stCondLst>
                                    <p:cond delay="0"/>
                                  </p:stCondLst>
                                  <p:childTnLst>
                                    <p:set>
                                      <p:cBhvr>
                                        <p:cTn id="55" dur="1" fill="hold">
                                          <p:stCondLst>
                                            <p:cond delay="0"/>
                                          </p:stCondLst>
                                        </p:cTn>
                                        <p:tgtEl>
                                          <p:spTgt spid="107541"/>
                                        </p:tgtEl>
                                        <p:attrNameLst>
                                          <p:attrName>style.visibility</p:attrName>
                                        </p:attrNameLst>
                                      </p:cBhvr>
                                      <p:to>
                                        <p:strVal val="visible"/>
                                      </p:to>
                                    </p:set>
                                    <p:anim calcmode="lin" valueType="num">
                                      <p:cBhvr>
                                        <p:cTn id="56" dur="1" fill="hold"/>
                                        <p:tgtEl>
                                          <p:spTgt spid="107541"/>
                                        </p:tgtEl>
                                      </p:cBhvr>
                                    </p:anim>
                                  </p:childTnLst>
                                </p:cTn>
                              </p:par>
                              <p:par>
                                <p:cTn id="57" presetID="24" presetClass="entr" presetSubtype="0" fill="hold" grpId="0" nodeType="withEffect">
                                  <p:stCondLst>
                                    <p:cond delay="0"/>
                                  </p:stCondLst>
                                  <p:childTnLst>
                                    <p:set>
                                      <p:cBhvr>
                                        <p:cTn id="58" dur="1" fill="hold">
                                          <p:stCondLst>
                                            <p:cond delay="0"/>
                                          </p:stCondLst>
                                        </p:cTn>
                                        <p:tgtEl>
                                          <p:spTgt spid="107556"/>
                                        </p:tgtEl>
                                        <p:attrNameLst>
                                          <p:attrName>style.visibility</p:attrName>
                                        </p:attrNameLst>
                                      </p:cBhvr>
                                      <p:to>
                                        <p:strVal val="visible"/>
                                      </p:to>
                                    </p:set>
                                    <p:anim calcmode="lin" valueType="num">
                                      <p:cBhvr>
                                        <p:cTn id="59" dur="1" fill="hold"/>
                                        <p:tgtEl>
                                          <p:spTgt spid="107556"/>
                                        </p:tgtEl>
                                      </p:cBhvr>
                                    </p:anim>
                                  </p:childTnLst>
                                </p:cTn>
                              </p:par>
                            </p:childTnLst>
                          </p:cTn>
                        </p:par>
                      </p:childTnLst>
                    </p:cTn>
                  </p:par>
                  <p:par>
                    <p:cTn id="60" fill="hold">
                      <p:stCondLst>
                        <p:cond delay="indefinite"/>
                      </p:stCondLst>
                      <p:childTnLst>
                        <p:par>
                          <p:cTn id="61" fill="hold">
                            <p:stCondLst>
                              <p:cond delay="0"/>
                            </p:stCondLst>
                            <p:childTnLst>
                              <p:par>
                                <p:cTn id="62" presetID="24" presetClass="entr" presetSubtype="0" fill="hold" nodeType="clickEffect">
                                  <p:stCondLst>
                                    <p:cond delay="0"/>
                                  </p:stCondLst>
                                  <p:childTnLst>
                                    <p:set>
                                      <p:cBhvr>
                                        <p:cTn id="63" dur="1" fill="hold">
                                          <p:stCondLst>
                                            <p:cond delay="0"/>
                                          </p:stCondLst>
                                        </p:cTn>
                                        <p:tgtEl>
                                          <p:spTgt spid="107539"/>
                                        </p:tgtEl>
                                        <p:attrNameLst>
                                          <p:attrName>style.visibility</p:attrName>
                                        </p:attrNameLst>
                                      </p:cBhvr>
                                      <p:to>
                                        <p:strVal val="visible"/>
                                      </p:to>
                                    </p:set>
                                    <p:anim calcmode="lin" valueType="num">
                                      <p:cBhvr>
                                        <p:cTn id="64" dur="1" fill="hold"/>
                                        <p:tgtEl>
                                          <p:spTgt spid="107539"/>
                                        </p:tgtEl>
                                      </p:cBhvr>
                                    </p:anim>
                                  </p:childTnLst>
                                </p:cTn>
                              </p:par>
                              <p:par>
                                <p:cTn id="65" presetID="24" presetClass="entr" presetSubtype="0" fill="hold" grpId="0" nodeType="withEffect">
                                  <p:stCondLst>
                                    <p:cond delay="0"/>
                                  </p:stCondLst>
                                  <p:childTnLst>
                                    <p:set>
                                      <p:cBhvr>
                                        <p:cTn id="66" dur="1" fill="hold">
                                          <p:stCondLst>
                                            <p:cond delay="0"/>
                                          </p:stCondLst>
                                        </p:cTn>
                                        <p:tgtEl>
                                          <p:spTgt spid="107557"/>
                                        </p:tgtEl>
                                        <p:attrNameLst>
                                          <p:attrName>style.visibility</p:attrName>
                                        </p:attrNameLst>
                                      </p:cBhvr>
                                      <p:to>
                                        <p:strVal val="visible"/>
                                      </p:to>
                                    </p:set>
                                    <p:anim calcmode="lin" valueType="num">
                                      <p:cBhvr>
                                        <p:cTn id="67" dur="1" fill="hold"/>
                                        <p:tgtEl>
                                          <p:spTgt spid="107557"/>
                                        </p:tgtEl>
                                      </p:cBhvr>
                                    </p:anim>
                                  </p:childTnLst>
                                </p:cTn>
                              </p:par>
                            </p:childTnLst>
                          </p:cTn>
                        </p:par>
                      </p:childTnLst>
                    </p:cTn>
                  </p:par>
                  <p:par>
                    <p:cTn id="68" fill="hold">
                      <p:stCondLst>
                        <p:cond delay="indefinite"/>
                      </p:stCondLst>
                      <p:childTnLst>
                        <p:par>
                          <p:cTn id="69" fill="hold">
                            <p:stCondLst>
                              <p:cond delay="0"/>
                            </p:stCondLst>
                            <p:childTnLst>
                              <p:par>
                                <p:cTn id="70" presetID="24" presetClass="entr" presetSubtype="0" fill="hold" nodeType="clickEffect">
                                  <p:stCondLst>
                                    <p:cond delay="0"/>
                                  </p:stCondLst>
                                  <p:childTnLst>
                                    <p:set>
                                      <p:cBhvr>
                                        <p:cTn id="71" dur="1" fill="hold">
                                          <p:stCondLst>
                                            <p:cond delay="0"/>
                                          </p:stCondLst>
                                        </p:cTn>
                                        <p:tgtEl>
                                          <p:spTgt spid="107534"/>
                                        </p:tgtEl>
                                        <p:attrNameLst>
                                          <p:attrName>style.visibility</p:attrName>
                                        </p:attrNameLst>
                                      </p:cBhvr>
                                      <p:to>
                                        <p:strVal val="visible"/>
                                      </p:to>
                                    </p:set>
                                    <p:anim calcmode="lin" valueType="num">
                                      <p:cBhvr>
                                        <p:cTn id="72" dur="1" fill="hold"/>
                                        <p:tgtEl>
                                          <p:spTgt spid="107534"/>
                                        </p:tgtEl>
                                      </p:cBhvr>
                                    </p:anim>
                                  </p:childTnLst>
                                </p:cTn>
                              </p:par>
                            </p:childTnLst>
                          </p:cTn>
                        </p:par>
                      </p:childTnLst>
                    </p:cTn>
                  </p:par>
                  <p:par>
                    <p:cTn id="73" fill="hold">
                      <p:stCondLst>
                        <p:cond delay="indefinite"/>
                      </p:stCondLst>
                      <p:childTnLst>
                        <p:par>
                          <p:cTn id="74" fill="hold">
                            <p:stCondLst>
                              <p:cond delay="0"/>
                            </p:stCondLst>
                            <p:childTnLst>
                              <p:par>
                                <p:cTn id="75" presetID="24" presetClass="entr" presetSubtype="0" fill="hold" nodeType="clickEffect">
                                  <p:stCondLst>
                                    <p:cond delay="0"/>
                                  </p:stCondLst>
                                  <p:childTnLst>
                                    <p:set>
                                      <p:cBhvr>
                                        <p:cTn id="76" dur="1" fill="hold">
                                          <p:stCondLst>
                                            <p:cond delay="0"/>
                                          </p:stCondLst>
                                        </p:cTn>
                                        <p:tgtEl>
                                          <p:spTgt spid="107537"/>
                                        </p:tgtEl>
                                        <p:attrNameLst>
                                          <p:attrName>style.visibility</p:attrName>
                                        </p:attrNameLst>
                                      </p:cBhvr>
                                      <p:to>
                                        <p:strVal val="visible"/>
                                      </p:to>
                                    </p:set>
                                    <p:anim calcmode="lin" valueType="num">
                                      <p:cBhvr>
                                        <p:cTn id="77" dur="1" fill="hold"/>
                                        <p:tgtEl>
                                          <p:spTgt spid="107537"/>
                                        </p:tgtEl>
                                      </p:cBhvr>
                                    </p:anim>
                                  </p:childTnLst>
                                </p:cTn>
                              </p:par>
                              <p:par>
                                <p:cTn id="78" presetID="24" presetClass="entr" presetSubtype="0" fill="hold" grpId="0" nodeType="withEffect">
                                  <p:stCondLst>
                                    <p:cond delay="0"/>
                                  </p:stCondLst>
                                  <p:childTnLst>
                                    <p:set>
                                      <p:cBhvr>
                                        <p:cTn id="79" dur="1" fill="hold">
                                          <p:stCondLst>
                                            <p:cond delay="0"/>
                                          </p:stCondLst>
                                        </p:cTn>
                                        <p:tgtEl>
                                          <p:spTgt spid="107555"/>
                                        </p:tgtEl>
                                        <p:attrNameLst>
                                          <p:attrName>style.visibility</p:attrName>
                                        </p:attrNameLst>
                                      </p:cBhvr>
                                      <p:to>
                                        <p:strVal val="visible"/>
                                      </p:to>
                                    </p:set>
                                    <p:anim calcmode="lin" valueType="num">
                                      <p:cBhvr>
                                        <p:cTn id="80" dur="1" fill="hold"/>
                                        <p:tgtEl>
                                          <p:spTgt spid="107555"/>
                                        </p:tgtEl>
                                      </p:cBhvr>
                                    </p:anim>
                                  </p:childTnLst>
                                </p:cTn>
                              </p:par>
                            </p:childTnLst>
                          </p:cTn>
                        </p:par>
                      </p:childTnLst>
                    </p:cTn>
                  </p:par>
                  <p:par>
                    <p:cTn id="81" fill="hold">
                      <p:stCondLst>
                        <p:cond delay="indefinite"/>
                      </p:stCondLst>
                      <p:childTnLst>
                        <p:par>
                          <p:cTn id="82" fill="hold">
                            <p:stCondLst>
                              <p:cond delay="0"/>
                            </p:stCondLst>
                            <p:childTnLst>
                              <p:par>
                                <p:cTn id="83" presetID="24" presetClass="entr" presetSubtype="0" fill="hold" nodeType="click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p:cTn id="85" dur="1" fill="hold"/>
                                        <p:tgtEl>
                                          <p:spTgt spid="3"/>
                                        </p:tgtEl>
                                      </p:cBhvr>
                                    </p:anim>
                                  </p:childTnLst>
                                </p:cTn>
                              </p:par>
                              <p:par>
                                <p:cTn id="86" presetID="24" presetClass="entr" presetSubtype="0" fill="hold" nodeType="withEffect">
                                  <p:stCondLst>
                                    <p:cond delay="0"/>
                                  </p:stCondLst>
                                  <p:childTnLst>
                                    <p:set>
                                      <p:cBhvr>
                                        <p:cTn id="87" dur="1" fill="hold">
                                          <p:stCondLst>
                                            <p:cond delay="0"/>
                                          </p:stCondLst>
                                        </p:cTn>
                                        <p:tgtEl>
                                          <p:spTgt spid="2"/>
                                        </p:tgtEl>
                                        <p:attrNameLst>
                                          <p:attrName>style.visibility</p:attrName>
                                        </p:attrNameLst>
                                      </p:cBhvr>
                                      <p:to>
                                        <p:strVal val="visible"/>
                                      </p:to>
                                    </p:set>
                                    <p:anim calcmode="lin" valueType="num">
                                      <p:cBhvr>
                                        <p:cTn id="88" dur="1" fill="hold"/>
                                        <p:tgtEl>
                                          <p:spTgt spid="2"/>
                                        </p:tgtEl>
                                      </p:cBhvr>
                                    </p:anim>
                                  </p:childTnLst>
                                </p:cTn>
                              </p:par>
                              <p:par>
                                <p:cTn id="89" presetID="24" presetClass="entr" presetSubtype="0" fill="hold" nodeType="withEffect">
                                  <p:stCondLst>
                                    <p:cond delay="0"/>
                                  </p:stCondLst>
                                  <p:childTnLst>
                                    <p:set>
                                      <p:cBhvr>
                                        <p:cTn id="90" dur="1" fill="hold">
                                          <p:stCondLst>
                                            <p:cond delay="0"/>
                                          </p:stCondLst>
                                        </p:cTn>
                                        <p:tgtEl>
                                          <p:spTgt spid="63507"/>
                                        </p:tgtEl>
                                        <p:attrNameLst>
                                          <p:attrName>style.visibility</p:attrName>
                                        </p:attrNameLst>
                                      </p:cBhvr>
                                      <p:to>
                                        <p:strVal val="visible"/>
                                      </p:to>
                                    </p:set>
                                    <p:anim calcmode="lin" valueType="num">
                                      <p:cBhvr>
                                        <p:cTn id="91" dur="1" fill="hold"/>
                                        <p:tgtEl>
                                          <p:spTgt spid="63507"/>
                                        </p:tgtEl>
                                      </p:cBhvr>
                                    </p:anim>
                                  </p:childTnLst>
                                </p:cTn>
                              </p:par>
                              <p:par>
                                <p:cTn id="92" presetID="24" presetClass="entr" presetSubtype="0" fill="hold" grpId="0" nodeType="withEffect">
                                  <p:stCondLst>
                                    <p:cond delay="0"/>
                                  </p:stCondLst>
                                  <p:childTnLst>
                                    <p:set>
                                      <p:cBhvr>
                                        <p:cTn id="93" dur="1" fill="hold">
                                          <p:stCondLst>
                                            <p:cond delay="0"/>
                                          </p:stCondLst>
                                        </p:cTn>
                                        <p:tgtEl>
                                          <p:spTgt spid="107560"/>
                                        </p:tgtEl>
                                        <p:attrNameLst>
                                          <p:attrName>style.visibility</p:attrName>
                                        </p:attrNameLst>
                                      </p:cBhvr>
                                      <p:to>
                                        <p:strVal val="visible"/>
                                      </p:to>
                                    </p:set>
                                    <p:anim calcmode="lin" valueType="num">
                                      <p:cBhvr>
                                        <p:cTn id="94" dur="1" fill="hold"/>
                                        <p:tgtEl>
                                          <p:spTgt spid="107560"/>
                                        </p:tgtEl>
                                      </p:cBhvr>
                                    </p:anim>
                                  </p:childTnLst>
                                </p:cTn>
                              </p:par>
                              <p:par>
                                <p:cTn id="95" presetID="24" presetClass="entr" presetSubtype="0" fill="hold" nodeType="withEffect">
                                  <p:stCondLst>
                                    <p:cond delay="0"/>
                                  </p:stCondLst>
                                  <p:childTnLst>
                                    <p:set>
                                      <p:cBhvr>
                                        <p:cTn id="96" dur="1" fill="hold">
                                          <p:stCondLst>
                                            <p:cond delay="0"/>
                                          </p:stCondLst>
                                        </p:cTn>
                                        <p:tgtEl>
                                          <p:spTgt spid="63506"/>
                                        </p:tgtEl>
                                        <p:attrNameLst>
                                          <p:attrName>style.visibility</p:attrName>
                                        </p:attrNameLst>
                                      </p:cBhvr>
                                      <p:to>
                                        <p:strVal val="visible"/>
                                      </p:to>
                                    </p:set>
                                    <p:anim calcmode="lin" valueType="num">
                                      <p:cBhvr>
                                        <p:cTn id="97" dur="1" fill="hold"/>
                                        <p:tgtEl>
                                          <p:spTgt spid="63506"/>
                                        </p:tgtEl>
                                      </p:cBhvr>
                                    </p:anim>
                                  </p:childTnLst>
                                </p:cTn>
                              </p:par>
                            </p:childTnLst>
                          </p:cTn>
                        </p:par>
                      </p:childTnLst>
                    </p:cTn>
                  </p:par>
                  <p:par>
                    <p:cTn id="98" fill="hold">
                      <p:stCondLst>
                        <p:cond delay="indefinite"/>
                      </p:stCondLst>
                      <p:childTnLst>
                        <p:par>
                          <p:cTn id="99" fill="hold">
                            <p:stCondLst>
                              <p:cond delay="0"/>
                            </p:stCondLst>
                            <p:childTnLst>
                              <p:par>
                                <p:cTn id="100" presetID="24" presetClass="entr" presetSubtype="0" fill="hold" nodeType="clickEffect">
                                  <p:stCondLst>
                                    <p:cond delay="0"/>
                                  </p:stCondLst>
                                  <p:childTnLst>
                                    <p:set>
                                      <p:cBhvr>
                                        <p:cTn id="101" dur="1" fill="hold">
                                          <p:stCondLst>
                                            <p:cond delay="0"/>
                                          </p:stCondLst>
                                        </p:cTn>
                                        <p:tgtEl>
                                          <p:spTgt spid="107561"/>
                                        </p:tgtEl>
                                        <p:attrNameLst>
                                          <p:attrName>style.visibility</p:attrName>
                                        </p:attrNameLst>
                                      </p:cBhvr>
                                      <p:to>
                                        <p:strVal val="visible"/>
                                      </p:to>
                                    </p:set>
                                    <p:anim calcmode="lin" valueType="num">
                                      <p:cBhvr>
                                        <p:cTn id="102" dur="1" fill="hold"/>
                                        <p:tgtEl>
                                          <p:spTgt spid="107561"/>
                                        </p:tgtEl>
                                      </p:cBhvr>
                                    </p:anim>
                                  </p:childTnLst>
                                </p:cTn>
                              </p:par>
                              <p:par>
                                <p:cTn id="103" presetID="24" presetClass="entr" presetSubtype="0" fill="hold" grpId="0" nodeType="withEffect">
                                  <p:stCondLst>
                                    <p:cond delay="0"/>
                                  </p:stCondLst>
                                  <p:childTnLst>
                                    <p:set>
                                      <p:cBhvr>
                                        <p:cTn id="104" dur="1" fill="hold">
                                          <p:stCondLst>
                                            <p:cond delay="0"/>
                                          </p:stCondLst>
                                        </p:cTn>
                                        <p:tgtEl>
                                          <p:spTgt spid="107562"/>
                                        </p:tgtEl>
                                        <p:attrNameLst>
                                          <p:attrName>style.visibility</p:attrName>
                                        </p:attrNameLst>
                                      </p:cBhvr>
                                      <p:to>
                                        <p:strVal val="visible"/>
                                      </p:to>
                                    </p:set>
                                    <p:anim calcmode="lin" valueType="num">
                                      <p:cBhvr>
                                        <p:cTn id="105" dur="1" fill="hold"/>
                                        <p:tgtEl>
                                          <p:spTgt spid="107562"/>
                                        </p:tgtEl>
                                      </p:cBhvr>
                                    </p:anim>
                                  </p:childTnLst>
                                </p:cTn>
                              </p:par>
                              <p:par>
                                <p:cTn id="106" presetID="24" presetClass="entr" presetSubtype="0" fill="hold" grpId="0" nodeType="withEffect">
                                  <p:stCondLst>
                                    <p:cond delay="0"/>
                                  </p:stCondLst>
                                  <p:childTnLst>
                                    <p:set>
                                      <p:cBhvr>
                                        <p:cTn id="107" dur="1" fill="hold">
                                          <p:stCondLst>
                                            <p:cond delay="0"/>
                                          </p:stCondLst>
                                        </p:cTn>
                                        <p:tgtEl>
                                          <p:spTgt spid="107563"/>
                                        </p:tgtEl>
                                        <p:attrNameLst>
                                          <p:attrName>style.visibility</p:attrName>
                                        </p:attrNameLst>
                                      </p:cBhvr>
                                      <p:to>
                                        <p:strVal val="visible"/>
                                      </p:to>
                                    </p:set>
                                    <p:anim calcmode="lin" valueType="num">
                                      <p:cBhvr>
                                        <p:cTn id="108" dur="1" fill="hold"/>
                                        <p:tgtEl>
                                          <p:spTgt spid="107563"/>
                                        </p:tgtEl>
                                      </p:cBhvr>
                                    </p:anim>
                                  </p:childTnLst>
                                </p:cTn>
                              </p:par>
                              <p:par>
                                <p:cTn id="109" presetID="24" presetClass="entr" presetSubtype="0" fill="hold" nodeType="withEffect">
                                  <p:stCondLst>
                                    <p:cond delay="0"/>
                                  </p:stCondLst>
                                  <p:childTnLst>
                                    <p:set>
                                      <p:cBhvr>
                                        <p:cTn id="110" dur="1" fill="hold">
                                          <p:stCondLst>
                                            <p:cond delay="0"/>
                                          </p:stCondLst>
                                        </p:cTn>
                                        <p:tgtEl>
                                          <p:spTgt spid="107564"/>
                                        </p:tgtEl>
                                        <p:attrNameLst>
                                          <p:attrName>style.visibility</p:attrName>
                                        </p:attrNameLst>
                                      </p:cBhvr>
                                      <p:to>
                                        <p:strVal val="visible"/>
                                      </p:to>
                                    </p:set>
                                    <p:anim calcmode="lin" valueType="num">
                                      <p:cBhvr>
                                        <p:cTn id="111" dur="1" fill="hold"/>
                                        <p:tgtEl>
                                          <p:spTgt spid="107564"/>
                                        </p:tgtEl>
                                      </p:cBhvr>
                                    </p:anim>
                                  </p:childTnLst>
                                </p:cTn>
                              </p:par>
                              <p:par>
                                <p:cTn id="112" presetID="24" presetClass="entr" presetSubtype="0" fill="hold" nodeType="withEffect">
                                  <p:stCondLst>
                                    <p:cond delay="0"/>
                                  </p:stCondLst>
                                  <p:childTnLst>
                                    <p:set>
                                      <p:cBhvr>
                                        <p:cTn id="113" dur="1" fill="hold">
                                          <p:stCondLst>
                                            <p:cond delay="0"/>
                                          </p:stCondLst>
                                        </p:cTn>
                                        <p:tgtEl>
                                          <p:spTgt spid="107565"/>
                                        </p:tgtEl>
                                        <p:attrNameLst>
                                          <p:attrName>style.visibility</p:attrName>
                                        </p:attrNameLst>
                                      </p:cBhvr>
                                      <p:to>
                                        <p:strVal val="visible"/>
                                      </p:to>
                                    </p:set>
                                    <p:anim calcmode="lin" valueType="num">
                                      <p:cBhvr>
                                        <p:cTn id="114" dur="1" fill="hold"/>
                                        <p:tgtEl>
                                          <p:spTgt spid="107565"/>
                                        </p:tgtEl>
                                      </p:cBhvr>
                                    </p:anim>
                                  </p:childTnLst>
                                </p:cTn>
                              </p:par>
                              <p:par>
                                <p:cTn id="115" presetID="24" presetClass="entr" presetSubtype="0" fill="hold" grpId="0" nodeType="withEffect">
                                  <p:stCondLst>
                                    <p:cond delay="0"/>
                                  </p:stCondLst>
                                  <p:childTnLst>
                                    <p:set>
                                      <p:cBhvr>
                                        <p:cTn id="116" dur="1" fill="hold">
                                          <p:stCondLst>
                                            <p:cond delay="0"/>
                                          </p:stCondLst>
                                        </p:cTn>
                                        <p:tgtEl>
                                          <p:spTgt spid="107566"/>
                                        </p:tgtEl>
                                        <p:attrNameLst>
                                          <p:attrName>style.visibility</p:attrName>
                                        </p:attrNameLst>
                                      </p:cBhvr>
                                      <p:to>
                                        <p:strVal val="visible"/>
                                      </p:to>
                                    </p:set>
                                    <p:anim calcmode="lin" valueType="num">
                                      <p:cBhvr>
                                        <p:cTn id="117" dur="1" fill="hold"/>
                                        <p:tgtEl>
                                          <p:spTgt spid="10756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8" grpId="0" animBg="1"/>
      <p:bldP spid="107529" grpId="0" animBg="1"/>
      <p:bldP spid="107530" grpId="0" animBg="1"/>
      <p:bldP spid="107531" grpId="0" animBg="1"/>
      <p:bldP spid="107532" grpId="0" animBg="1"/>
      <p:bldP spid="107553" grpId="0"/>
      <p:bldP spid="107554" grpId="0"/>
      <p:bldP spid="107555" grpId="0"/>
      <p:bldP spid="107556" grpId="0"/>
      <p:bldP spid="107557" grpId="0"/>
      <p:bldP spid="107558" grpId="0"/>
      <p:bldP spid="107559" grpId="0"/>
      <p:bldP spid="107560" grpId="0"/>
      <p:bldP spid="107562" grpId="0"/>
      <p:bldP spid="107563" grpId="0"/>
      <p:bldP spid="10756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2466" name="Rectangle 7"/>
          <p:cNvSpPr>
            <a:spLocks noGrp="1"/>
          </p:cNvSpPr>
          <p:nvPr>
            <p:ph type="title"/>
          </p:nvPr>
        </p:nvSpPr>
        <p:spPr>
          <a:xfrm>
            <a:off x="357188" y="6143625"/>
            <a:ext cx="7100887" cy="563563"/>
          </a:xfrm>
        </p:spPr>
        <p:txBody>
          <a:bodyPr wrap="square" lIns="91440" tIns="45720" rIns="91440" bIns="45720" anchor="ctr"/>
          <a:lstStyle/>
          <a:p>
            <a:pPr eaLnBrk="1" hangingPunct="1"/>
            <a:r>
              <a:rPr lang="zh-CN" altLang="en-US" dirty="0">
                <a:solidFill>
                  <a:srgbClr val="FF0000"/>
                </a:solidFill>
              </a:rPr>
              <a:t>总线结构</a:t>
            </a:r>
            <a:r>
              <a:rPr lang="zh-CN" altLang="en-US" dirty="0">
                <a:solidFill>
                  <a:schemeClr val="tx1"/>
                </a:solidFill>
              </a:rPr>
              <a:t>的冯</a:t>
            </a:r>
            <a:r>
              <a:rPr lang="en-US" altLang="zh-CN" dirty="0">
                <a:solidFill>
                  <a:schemeClr val="tx1"/>
                </a:solidFill>
              </a:rPr>
              <a:t>.</a:t>
            </a:r>
            <a:r>
              <a:rPr lang="zh-CN" altLang="en-US" dirty="0">
                <a:solidFill>
                  <a:schemeClr val="tx1"/>
                </a:solidFill>
              </a:rPr>
              <a:t>诺依曼计算机结构框图</a:t>
            </a:r>
          </a:p>
        </p:txBody>
      </p:sp>
      <p:sp>
        <p:nvSpPr>
          <p:cNvPr id="62467" name="Rectangle 8"/>
          <p:cNvSpPr>
            <a:spLocks noGrp="1"/>
          </p:cNvSpPr>
          <p:nvPr>
            <p:ph idx="1"/>
          </p:nvPr>
        </p:nvSpPr>
        <p:spPr>
          <a:xfrm>
            <a:off x="450850" y="1084263"/>
            <a:ext cx="7097713" cy="808037"/>
          </a:xfrm>
        </p:spPr>
        <p:txBody>
          <a:bodyPr wrap="square" lIns="91440" tIns="45720" rIns="91440" bIns="45720" anchor="t"/>
          <a:lstStyle/>
          <a:p>
            <a:pPr eaLnBrk="1" hangingPunct="1">
              <a:lnSpc>
                <a:spcPct val="90000"/>
              </a:lnSpc>
              <a:buNone/>
            </a:pPr>
            <a:r>
              <a:rPr lang="zh-CN" altLang="en-US" sz="2400" dirty="0">
                <a:solidFill>
                  <a:schemeClr val="tx2"/>
                </a:solidFill>
              </a:rPr>
              <a:t>系统总线：包括</a:t>
            </a:r>
            <a:r>
              <a:rPr lang="zh-CN" altLang="en-US" sz="2400" dirty="0">
                <a:solidFill>
                  <a:srgbClr val="FF0000"/>
                </a:solidFill>
              </a:rPr>
              <a:t>地址总线（</a:t>
            </a:r>
            <a:r>
              <a:rPr lang="en-US" altLang="zh-CN" sz="2400" dirty="0">
                <a:solidFill>
                  <a:srgbClr val="FF0000"/>
                </a:solidFill>
              </a:rPr>
              <a:t>AB</a:t>
            </a:r>
            <a:r>
              <a:rPr lang="zh-CN" altLang="en-US" sz="2400" dirty="0">
                <a:solidFill>
                  <a:srgbClr val="FF0000"/>
                </a:solidFill>
              </a:rPr>
              <a:t>）、数据总线（</a:t>
            </a:r>
            <a:r>
              <a:rPr lang="en-US" altLang="zh-CN" sz="2400" dirty="0">
                <a:solidFill>
                  <a:srgbClr val="FF0000"/>
                </a:solidFill>
              </a:rPr>
              <a:t>DB</a:t>
            </a:r>
            <a:r>
              <a:rPr lang="zh-CN" altLang="en-US" sz="2400" dirty="0">
                <a:solidFill>
                  <a:srgbClr val="FF0000"/>
                </a:solidFill>
              </a:rPr>
              <a:t>）、控制总线（</a:t>
            </a:r>
            <a:r>
              <a:rPr lang="en-US" altLang="zh-CN" sz="2400" dirty="0">
                <a:solidFill>
                  <a:srgbClr val="FF0000"/>
                </a:solidFill>
              </a:rPr>
              <a:t>CB</a:t>
            </a:r>
            <a:r>
              <a:rPr lang="zh-CN" altLang="en-US" sz="2400" dirty="0">
                <a:solidFill>
                  <a:srgbClr val="FF0000"/>
                </a:solidFill>
              </a:rPr>
              <a:t>）</a:t>
            </a:r>
          </a:p>
        </p:txBody>
      </p:sp>
      <p:graphicFrame>
        <p:nvGraphicFramePr>
          <p:cNvPr id="62468" name="Object 4"/>
          <p:cNvGraphicFramePr>
            <a:graphicFrameLocks noGrp="1"/>
          </p:cNvGraphicFramePr>
          <p:nvPr>
            <p:ph idx="1"/>
          </p:nvPr>
        </p:nvGraphicFramePr>
        <p:xfrm>
          <a:off x="793750" y="1892300"/>
          <a:ext cx="5868988" cy="4037013"/>
        </p:xfrm>
        <a:graphic>
          <a:graphicData uri="http://schemas.openxmlformats.org/presentationml/2006/ole">
            <mc:AlternateContent xmlns:mc="http://schemas.openxmlformats.org/markup-compatibility/2006">
              <mc:Choice xmlns:v="urn:schemas-microsoft-com:vml" Requires="v">
                <p:oleObj r:id="rId2" imgW="2767330" imgH="1804670" progId="Visio.Drawing.11">
                  <p:embed/>
                </p:oleObj>
              </mc:Choice>
              <mc:Fallback>
                <p:oleObj r:id="rId2" imgW="2767330" imgH="1804670" progId="Visio.Drawing.11">
                  <p:embed/>
                  <p:pic>
                    <p:nvPicPr>
                      <p:cNvPr id="0" name="图片 3076"/>
                      <p:cNvPicPr/>
                      <p:nvPr/>
                    </p:nvPicPr>
                    <p:blipFill>
                      <a:blip r:embed="rId3"/>
                      <a:stretch>
                        <a:fillRect/>
                      </a:stretch>
                    </p:blipFill>
                    <p:spPr>
                      <a:xfrm>
                        <a:off x="793750" y="1892300"/>
                        <a:ext cx="5868988" cy="4037013"/>
                      </a:xfrm>
                      <a:prstGeom prst="rect">
                        <a:avLst/>
                      </a:prstGeom>
                      <a:noFill/>
                      <a:ln w="38100">
                        <a:miter/>
                      </a:ln>
                    </p:spPr>
                  </p:pic>
                </p:oleObj>
              </mc:Fallback>
            </mc:AlternateContent>
          </a:graphicData>
        </a:graphic>
      </p:graphicFrame>
      <p:sp>
        <p:nvSpPr>
          <p:cNvPr id="6" name="Rectangle 5"/>
          <p:cNvSpPr txBox="1">
            <a:spLocks noChangeArrowheads="1"/>
          </p:cNvSpPr>
          <p:nvPr/>
        </p:nvSpPr>
        <p:spPr bwMode="white">
          <a:xfrm>
            <a:off x="1143000" y="381000"/>
            <a:ext cx="6705600" cy="563563"/>
          </a:xfrm>
          <a:prstGeom prst="rect">
            <a:avLst/>
          </a:prstGeom>
          <a:noFill/>
          <a:ln w="9525">
            <a:noFill/>
            <a:miter lim="800000"/>
          </a:ln>
          <a:effectLst/>
        </p:spPr>
        <p:txBody>
          <a:bodyPr anchor="ct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2466" name="Rectangle 7"/>
          <p:cNvSpPr>
            <a:spLocks noGrp="1"/>
          </p:cNvSpPr>
          <p:nvPr>
            <p:ph type="title"/>
          </p:nvPr>
        </p:nvSpPr>
        <p:spPr>
          <a:xfrm>
            <a:off x="629603" y="5679440"/>
            <a:ext cx="7100887" cy="563563"/>
          </a:xfrm>
        </p:spPr>
        <p:txBody>
          <a:bodyPr wrap="square" lIns="91440" tIns="45720" rIns="91440" bIns="45720" anchor="ctr"/>
          <a:lstStyle/>
          <a:p>
            <a:pPr eaLnBrk="1" hangingPunct="1"/>
            <a:r>
              <a:rPr lang="zh-CN" altLang="en-US" dirty="0">
                <a:solidFill>
                  <a:srgbClr val="FF0000"/>
                </a:solidFill>
              </a:rPr>
              <a:t>总线结构</a:t>
            </a:r>
            <a:r>
              <a:rPr lang="zh-CN" altLang="en-US" dirty="0">
                <a:solidFill>
                  <a:schemeClr val="tx1"/>
                </a:solidFill>
              </a:rPr>
              <a:t>的冯</a:t>
            </a:r>
            <a:r>
              <a:rPr lang="en-US" altLang="zh-CN" dirty="0">
                <a:solidFill>
                  <a:schemeClr val="tx1"/>
                </a:solidFill>
              </a:rPr>
              <a:t>.</a:t>
            </a:r>
            <a:r>
              <a:rPr lang="zh-CN" altLang="en-US" dirty="0">
                <a:solidFill>
                  <a:schemeClr val="tx1"/>
                </a:solidFill>
              </a:rPr>
              <a:t>诺依曼计算机结构框图</a:t>
            </a:r>
          </a:p>
        </p:txBody>
      </p:sp>
      <p:sp>
        <p:nvSpPr>
          <p:cNvPr id="6" name="Rectangle 5"/>
          <p:cNvSpPr txBox="1">
            <a:spLocks noChangeArrowheads="1"/>
          </p:cNvSpPr>
          <p:nvPr/>
        </p:nvSpPr>
        <p:spPr bwMode="white">
          <a:xfrm>
            <a:off x="1143000" y="381000"/>
            <a:ext cx="6705600" cy="563563"/>
          </a:xfrm>
          <a:prstGeom prst="rect">
            <a:avLst/>
          </a:prstGeom>
          <a:noFill/>
          <a:ln w="9525">
            <a:noFill/>
            <a:miter lim="800000"/>
          </a:ln>
          <a:effectLst/>
        </p:spPr>
        <p:txBody>
          <a:bodyPr anchor="ct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pic>
        <p:nvPicPr>
          <p:cNvPr id="3" name="图片 2"/>
          <p:cNvPicPr>
            <a:picLocks noChangeAspect="1"/>
          </p:cNvPicPr>
          <p:nvPr/>
        </p:nvPicPr>
        <p:blipFill>
          <a:blip r:embed="rId3"/>
          <a:stretch>
            <a:fillRect/>
          </a:stretch>
        </p:blipFill>
        <p:spPr>
          <a:xfrm>
            <a:off x="847725" y="1318895"/>
            <a:ext cx="7448550" cy="42195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54</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 name="Rectangle 5"/>
          <p:cNvSpPr txBox="1">
            <a:spLocks noChangeArrowheads="1"/>
          </p:cNvSpPr>
          <p:nvPr/>
        </p:nvSpPr>
        <p:spPr bwMode="white">
          <a:xfrm>
            <a:off x="1143000" y="381000"/>
            <a:ext cx="6705600" cy="563563"/>
          </a:xfrm>
          <a:prstGeom prst="rect">
            <a:avLst/>
          </a:prstGeom>
          <a:noFill/>
          <a:ln w="9525">
            <a:noFill/>
            <a:miter lim="800000"/>
          </a:ln>
          <a:effectLst/>
        </p:spPr>
        <p:txBody>
          <a:bodyPr anchor="ct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
        <p:nvSpPr>
          <p:cNvPr id="3" name="文本框 2"/>
          <p:cNvSpPr txBox="1"/>
          <p:nvPr/>
        </p:nvSpPr>
        <p:spPr>
          <a:xfrm>
            <a:off x="342265" y="1606550"/>
            <a:ext cx="8247380" cy="3538220"/>
          </a:xfrm>
          <a:prstGeom prst="rect">
            <a:avLst/>
          </a:prstGeom>
          <a:noFill/>
        </p:spPr>
        <p:txBody>
          <a:bodyPr wrap="square" rtlCol="0" anchor="t">
            <a:spAutoFit/>
          </a:bodyPr>
          <a:lstStyle/>
          <a:p>
            <a:r>
              <a:rPr lang="zh-CN" altLang="en-US" sz="2800"/>
              <a:t>冯·诺依曼结构，又称为普林斯顿体系结构，是一种将程序的指令存储和数据存储合并在一起的存储器结构</a:t>
            </a:r>
            <a:r>
              <a:rPr lang="en-US" altLang="zh-CN" sz="2800"/>
              <a:t>-</a:t>
            </a:r>
            <a:r>
              <a:rPr lang="zh-CN" altLang="en-US" sz="2800">
                <a:solidFill>
                  <a:srgbClr val="FF0000"/>
                </a:solidFill>
                <a:sym typeface="+mn-ea"/>
              </a:rPr>
              <a:t>统一内存空间</a:t>
            </a:r>
            <a:r>
              <a:rPr lang="zh-CN" altLang="en-US" sz="2800"/>
              <a:t>。取指令和取</a:t>
            </a:r>
            <a:r>
              <a:rPr lang="zh-CN" altLang="en-US" sz="2800">
                <a:sym typeface="+mn-ea"/>
              </a:rPr>
              <a:t>数据</a:t>
            </a:r>
            <a:r>
              <a:rPr lang="zh-CN" altLang="en-US" sz="2800"/>
              <a:t>都在同一总线上，通过分时复用的方式进行；缺点是在高速运行时，不能达到同时取指令和取</a:t>
            </a:r>
            <a:r>
              <a:rPr lang="zh-CN" altLang="en-US" sz="2800">
                <a:sym typeface="+mn-ea"/>
              </a:rPr>
              <a:t>数据</a:t>
            </a:r>
            <a:r>
              <a:rPr lang="zh-CN" altLang="en-US" sz="2800"/>
              <a:t>，从而形成了传输过程的瓶颈。由于程序的指令存储地址和数据存储地址指向同一个存储器的不同物理位置，因此程序的指令和数据的宽度相同。</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2466" name="Rectangle 7"/>
          <p:cNvSpPr>
            <a:spLocks noGrp="1"/>
          </p:cNvSpPr>
          <p:nvPr>
            <p:ph type="title"/>
          </p:nvPr>
        </p:nvSpPr>
        <p:spPr>
          <a:xfrm>
            <a:off x="357188" y="6143625"/>
            <a:ext cx="7100887" cy="563563"/>
          </a:xfrm>
        </p:spPr>
        <p:txBody>
          <a:bodyPr wrap="square" lIns="91440" tIns="45720" rIns="91440" bIns="45720" anchor="ctr"/>
          <a:lstStyle/>
          <a:p>
            <a:pPr eaLnBrk="1" hangingPunct="1"/>
            <a:r>
              <a:rPr lang="zh-CN" altLang="en-US" dirty="0">
                <a:solidFill>
                  <a:srgbClr val="FF0000"/>
                </a:solidFill>
              </a:rPr>
              <a:t>总线结构</a:t>
            </a:r>
            <a:r>
              <a:rPr lang="zh-CN" altLang="en-US" dirty="0">
                <a:solidFill>
                  <a:schemeClr val="tx1"/>
                </a:solidFill>
              </a:rPr>
              <a:t>的</a:t>
            </a:r>
            <a:r>
              <a:rPr lang="zh-CN" dirty="0">
                <a:solidFill>
                  <a:schemeClr val="tx1"/>
                </a:solidFill>
              </a:rPr>
              <a:t>哈佛</a:t>
            </a:r>
            <a:r>
              <a:rPr lang="zh-CN" altLang="en-US" dirty="0">
                <a:solidFill>
                  <a:schemeClr val="tx1"/>
                </a:solidFill>
              </a:rPr>
              <a:t>计算机结构框图</a:t>
            </a:r>
          </a:p>
        </p:txBody>
      </p:sp>
      <p:sp>
        <p:nvSpPr>
          <p:cNvPr id="6" name="Rectangle 5"/>
          <p:cNvSpPr txBox="1">
            <a:spLocks noChangeArrowheads="1"/>
          </p:cNvSpPr>
          <p:nvPr/>
        </p:nvSpPr>
        <p:spPr bwMode="white">
          <a:xfrm>
            <a:off x="1143000" y="381000"/>
            <a:ext cx="6705600" cy="563563"/>
          </a:xfrm>
          <a:prstGeom prst="rect">
            <a:avLst/>
          </a:prstGeom>
          <a:noFill/>
          <a:ln w="9525">
            <a:noFill/>
            <a:miter lim="800000"/>
          </a:ln>
          <a:effectLst/>
        </p:spPr>
        <p:txBody>
          <a:bodyPr anchor="ct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图片 1"/>
          <p:cNvPicPr>
            <a:picLocks noChangeAspect="1"/>
          </p:cNvPicPr>
          <p:nvPr/>
        </p:nvPicPr>
        <p:blipFill>
          <a:blip r:embed="rId2"/>
          <a:stretch>
            <a:fillRect/>
          </a:stretch>
        </p:blipFill>
        <p:spPr>
          <a:xfrm>
            <a:off x="128270" y="1147445"/>
            <a:ext cx="8886825" cy="45624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 name="Rectangle 5"/>
          <p:cNvSpPr txBox="1">
            <a:spLocks noChangeArrowheads="1"/>
          </p:cNvSpPr>
          <p:nvPr/>
        </p:nvSpPr>
        <p:spPr bwMode="white">
          <a:xfrm>
            <a:off x="1143000" y="381000"/>
            <a:ext cx="6705600" cy="563563"/>
          </a:xfrm>
          <a:prstGeom prst="rect">
            <a:avLst/>
          </a:prstGeom>
          <a:noFill/>
          <a:ln w="9525">
            <a:noFill/>
            <a:miter lim="800000"/>
          </a:ln>
          <a:effectLst/>
        </p:spPr>
        <p:txBody>
          <a:bodyPr anchor="ct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
        <p:nvSpPr>
          <p:cNvPr id="4" name="文本框 3"/>
          <p:cNvSpPr txBox="1"/>
          <p:nvPr/>
        </p:nvSpPr>
        <p:spPr>
          <a:xfrm>
            <a:off x="288290" y="1390015"/>
            <a:ext cx="8221345" cy="1938020"/>
          </a:xfrm>
          <a:prstGeom prst="rect">
            <a:avLst/>
          </a:prstGeom>
          <a:noFill/>
        </p:spPr>
        <p:txBody>
          <a:bodyPr wrap="square" rtlCol="0" anchor="t">
            <a:spAutoFit/>
          </a:bodyPr>
          <a:lstStyle/>
          <a:p>
            <a:r>
              <a:rPr lang="zh-CN" altLang="en-US"/>
              <a:t>哈佛结构是一种将程序的指令存储和数据存储分开的存储器结构，它的主要特点是将</a:t>
            </a:r>
            <a:r>
              <a:rPr lang="zh-CN" altLang="en-US">
                <a:sym typeface="+mn-ea"/>
              </a:rPr>
              <a:t>指令</a:t>
            </a:r>
            <a:r>
              <a:rPr lang="zh-CN" altLang="en-US"/>
              <a:t>和数据存储在不同的存储空间中，即</a:t>
            </a:r>
            <a:r>
              <a:rPr lang="zh-CN" altLang="en-US">
                <a:sym typeface="+mn-ea"/>
              </a:rPr>
              <a:t>指令</a:t>
            </a:r>
            <a:r>
              <a:rPr lang="zh-CN" altLang="en-US"/>
              <a:t>存储器和数据存储器是两个独立的存储器，每个存储器独立编址、独立访问，目的是为了减轻程序运行时的访存瓶颈。</a:t>
            </a:r>
          </a:p>
        </p:txBody>
      </p:sp>
      <p:sp>
        <p:nvSpPr>
          <p:cNvPr id="5" name="文本框 4"/>
          <p:cNvSpPr txBox="1"/>
          <p:nvPr/>
        </p:nvSpPr>
        <p:spPr>
          <a:xfrm>
            <a:off x="288290" y="3989705"/>
            <a:ext cx="8221345" cy="2306955"/>
          </a:xfrm>
          <a:prstGeom prst="rect">
            <a:avLst/>
          </a:prstGeom>
          <a:noFill/>
        </p:spPr>
        <p:txBody>
          <a:bodyPr wrap="square" rtlCol="0" anchor="t">
            <a:spAutoFit/>
          </a:bodyPr>
          <a:lstStyle/>
          <a:p>
            <a:r>
              <a:rPr lang="zh-CN" altLang="en-US">
                <a:solidFill>
                  <a:srgbClr val="FF0000"/>
                </a:solidFill>
                <a:latin typeface="楷体" panose="02010609060101010101" charset="-122"/>
                <a:ea typeface="楷体" panose="02010609060101010101" charset="-122"/>
                <a:cs typeface="楷体" panose="02010609060101010101" charset="-122"/>
              </a:rPr>
              <a:t>冯氏结构简单、易实现、成本低，但效率偏低；哈佛结构效率高但复杂，对外围设备的连接与处理要求高，十分不适合外围存储器的扩展。现在的处理器，依托CACHE的存在，已经很好的将二者统一起来了。现在的处理器虽然外部总线上看是冯</a:t>
            </a:r>
            <a:r>
              <a:rPr lang="zh-CN" altLang="en-US">
                <a:solidFill>
                  <a:srgbClr val="FF0000"/>
                </a:solidFill>
                <a:sym typeface="+mn-ea"/>
              </a:rPr>
              <a:t>·</a:t>
            </a:r>
            <a:r>
              <a:rPr lang="zh-CN" altLang="en-US">
                <a:solidFill>
                  <a:srgbClr val="FF0000"/>
                </a:solidFill>
                <a:latin typeface="楷体" panose="02010609060101010101" charset="-122"/>
                <a:ea typeface="楷体" panose="02010609060101010101" charset="-122"/>
                <a:cs typeface="楷体" panose="02010609060101010101" charset="-122"/>
              </a:rPr>
              <a:t>诺依曼结构的，但是由于内部CACHE的存在，因此实际上内部来看已经类似改进型哈佛结构的了。</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stretch>
            <a:fillRect/>
          </a:stretch>
        </p:blipFill>
        <p:spPr>
          <a:xfrm>
            <a:off x="1993265" y="-33020"/>
            <a:ext cx="6305550" cy="6924675"/>
          </a:xfrm>
          <a:prstGeom prst="rect">
            <a:avLst/>
          </a:prstGeom>
        </p:spPr>
      </p:pic>
      <p:sp>
        <p:nvSpPr>
          <p:cNvPr id="2" name="文本框 1"/>
          <p:cNvSpPr txBox="1"/>
          <p:nvPr/>
        </p:nvSpPr>
        <p:spPr>
          <a:xfrm>
            <a:off x="219075" y="1553210"/>
            <a:ext cx="1587500" cy="1198880"/>
          </a:xfrm>
          <a:prstGeom prst="rect">
            <a:avLst/>
          </a:prstGeom>
          <a:noFill/>
        </p:spPr>
        <p:txBody>
          <a:bodyPr wrap="square" rtlCol="0" anchor="t">
            <a:spAutoFit/>
          </a:bodyPr>
          <a:lstStyle/>
          <a:p>
            <a:r>
              <a:rPr lang="zh-CN" altLang="en-US"/>
              <a:t>stm32f103</a:t>
            </a:r>
          </a:p>
          <a:p>
            <a:r>
              <a:rPr lang="zh-CN" altLang="en-US"/>
              <a:t>处理器</a:t>
            </a:r>
          </a:p>
          <a:p>
            <a:r>
              <a:rPr lang="zh-CN" altLang="en-US"/>
              <a:t>内部组织</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89050" y="410845"/>
            <a:ext cx="4526915" cy="460375"/>
          </a:xfrm>
          <a:prstGeom prst="rect">
            <a:avLst/>
          </a:prstGeom>
          <a:noFill/>
        </p:spPr>
        <p:txBody>
          <a:bodyPr wrap="square" rtlCol="0" anchor="t">
            <a:spAutoFit/>
          </a:bodyPr>
          <a:lstStyle/>
          <a:p>
            <a:r>
              <a:rPr lang="zh-CN" altLang="en-US">
                <a:solidFill>
                  <a:srgbClr val="FFFF00"/>
                </a:solidFill>
              </a:rPr>
              <a:t>stm32f103处理器存储器组织</a:t>
            </a:r>
          </a:p>
        </p:txBody>
      </p:sp>
      <p:pic>
        <p:nvPicPr>
          <p:cNvPr id="5" name="图片 4"/>
          <p:cNvPicPr>
            <a:picLocks noChangeAspect="1"/>
          </p:cNvPicPr>
          <p:nvPr/>
        </p:nvPicPr>
        <p:blipFill>
          <a:blip r:embed="rId2"/>
          <a:stretch>
            <a:fillRect/>
          </a:stretch>
        </p:blipFill>
        <p:spPr>
          <a:xfrm>
            <a:off x="1289050" y="1205230"/>
            <a:ext cx="6583045" cy="4332605"/>
          </a:xfrm>
          <a:prstGeom prst="rect">
            <a:avLst/>
          </a:prstGeom>
        </p:spPr>
      </p:pic>
      <p:sp>
        <p:nvSpPr>
          <p:cNvPr id="6" name="文本框 5">
            <a:hlinkClick r:id="rId3" action="ppaction://hlinkfile"/>
          </p:cNvPr>
          <p:cNvSpPr txBox="1"/>
          <p:nvPr/>
        </p:nvSpPr>
        <p:spPr>
          <a:xfrm>
            <a:off x="749300" y="5728335"/>
            <a:ext cx="4014470" cy="460375"/>
          </a:xfrm>
          <a:prstGeom prst="rect">
            <a:avLst/>
          </a:prstGeom>
          <a:noFill/>
        </p:spPr>
        <p:txBody>
          <a:bodyPr wrap="square" rtlCol="0" anchor="t">
            <a:spAutoFit/>
          </a:bodyPr>
          <a:lstStyle/>
          <a:p>
            <a:r>
              <a:rPr lang="zh-CN" altLang="en-US"/>
              <a:t>stm32f103存储器映射.pdf</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59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 name="Rectangle 5"/>
          <p:cNvSpPr txBox="1">
            <a:spLocks noChangeArrowheads="1"/>
          </p:cNvSpPr>
          <p:nvPr/>
        </p:nvSpPr>
        <p:spPr bwMode="white">
          <a:xfrm>
            <a:off x="1143000" y="381000"/>
            <a:ext cx="6705600" cy="563563"/>
          </a:xfrm>
          <a:prstGeom prst="rect">
            <a:avLst/>
          </a:prstGeom>
          <a:noFill/>
          <a:ln w="9525">
            <a:noFill/>
            <a:miter lim="800000"/>
          </a:ln>
          <a:effectLst/>
        </p:spPr>
        <p:txBody>
          <a:bodyPr anchor="ct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pic>
        <p:nvPicPr>
          <p:cNvPr id="7" name="图片 6"/>
          <p:cNvPicPr>
            <a:picLocks noChangeAspect="1"/>
          </p:cNvPicPr>
          <p:nvPr/>
        </p:nvPicPr>
        <p:blipFill>
          <a:blip r:embed="rId2"/>
          <a:stretch>
            <a:fillRect/>
          </a:stretch>
        </p:blipFill>
        <p:spPr>
          <a:xfrm>
            <a:off x="179705" y="1484630"/>
            <a:ext cx="8300720" cy="5097780"/>
          </a:xfrm>
          <a:prstGeom prst="rect">
            <a:avLst/>
          </a:prstGeom>
        </p:spPr>
      </p:pic>
      <p:sp>
        <p:nvSpPr>
          <p:cNvPr id="2" name="文本框 1"/>
          <p:cNvSpPr txBox="1"/>
          <p:nvPr/>
        </p:nvSpPr>
        <p:spPr>
          <a:xfrm>
            <a:off x="1188085" y="1027430"/>
            <a:ext cx="5960110" cy="460375"/>
          </a:xfrm>
          <a:prstGeom prst="rect">
            <a:avLst/>
          </a:prstGeom>
          <a:noFill/>
        </p:spPr>
        <p:txBody>
          <a:bodyPr wrap="square" rtlCol="0" anchor="t">
            <a:spAutoFit/>
          </a:bodyPr>
          <a:lstStyle/>
          <a:p>
            <a:r>
              <a:rPr lang="zh-CN" altLang="en-US"/>
              <a:t>Cortex-A9微架构结构及单核接口</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6</a:t>
            </a:fld>
            <a:endParaRPr lang="fr-FR" altLang="en-US" sz="1000" b="0" dirty="0">
              <a:latin typeface="Verdana" panose="020B0604030504040204" pitchFamily="34" charset="0"/>
              <a:ea typeface="宋体" panose="02010600030101010101" pitchFamily="2" charset="-122"/>
            </a:endParaRPr>
          </a:p>
        </p:txBody>
      </p:sp>
      <p:sp>
        <p:nvSpPr>
          <p:cNvPr id="14338" name="Rectangle 4"/>
          <p:cNvSpPr/>
          <p:nvPr/>
        </p:nvSpPr>
        <p:spPr>
          <a:xfrm>
            <a:off x="381000" y="1143000"/>
            <a:ext cx="8763000" cy="519113"/>
          </a:xfrm>
          <a:prstGeom prst="rect">
            <a:avLst/>
          </a:prstGeom>
          <a:noFill/>
          <a:ln w="9525">
            <a:noFill/>
          </a:ln>
        </p:spPr>
        <p:txBody>
          <a:bodyPr anchor="t">
            <a:spAutoFit/>
          </a:bodyPr>
          <a:lstStyle/>
          <a:p>
            <a:pPr lvl="0" indent="0"/>
            <a:r>
              <a:rPr lang="en-US" altLang="zh-CN" sz="2800" dirty="0">
                <a:latin typeface="宋体" panose="02010600030101010101" pitchFamily="2" charset="-122"/>
                <a:ea typeface="宋体" panose="02010600030101010101" pitchFamily="2" charset="-122"/>
              </a:rPr>
              <a:t>Pascal</a:t>
            </a:r>
            <a:r>
              <a:rPr lang="zh-CN" altLang="en-US" sz="2800" dirty="0">
                <a:latin typeface="宋体" panose="02010600030101010101" pitchFamily="2" charset="-122"/>
                <a:ea typeface="宋体" panose="02010600030101010101" pitchFamily="2" charset="-122"/>
              </a:rPr>
              <a:t>的计算机器</a:t>
            </a:r>
            <a:endParaRPr lang="zh-CN" altLang="en-US" sz="2800" dirty="0">
              <a:latin typeface="Arial" panose="020B0604020202020204" pitchFamily="34" charset="0"/>
              <a:ea typeface="宋体" panose="02010600030101010101" pitchFamily="2" charset="-122"/>
            </a:endParaRPr>
          </a:p>
        </p:txBody>
      </p:sp>
      <p:pic>
        <p:nvPicPr>
          <p:cNvPr id="14339" name="Picture 3"/>
          <p:cNvPicPr>
            <a:picLocks noChangeAspect="1"/>
          </p:cNvPicPr>
          <p:nvPr/>
        </p:nvPicPr>
        <p:blipFill>
          <a:blip r:embed="rId2"/>
          <a:stretch>
            <a:fillRect/>
          </a:stretch>
        </p:blipFill>
        <p:spPr>
          <a:xfrm>
            <a:off x="539750" y="1844675"/>
            <a:ext cx="8105775" cy="762000"/>
          </a:xfrm>
          <a:prstGeom prst="rect">
            <a:avLst/>
          </a:prstGeom>
          <a:noFill/>
          <a:ln w="9525">
            <a:noFill/>
          </a:ln>
        </p:spPr>
      </p:pic>
      <p:pic>
        <p:nvPicPr>
          <p:cNvPr id="14340" name="Picture 4"/>
          <p:cNvPicPr>
            <a:picLocks noChangeAspect="1"/>
          </p:cNvPicPr>
          <p:nvPr/>
        </p:nvPicPr>
        <p:blipFill>
          <a:blip r:embed="rId3"/>
          <a:stretch>
            <a:fillRect/>
          </a:stretch>
        </p:blipFill>
        <p:spPr>
          <a:xfrm>
            <a:off x="6372225" y="2781300"/>
            <a:ext cx="1931988" cy="2058988"/>
          </a:xfrm>
          <a:prstGeom prst="rect">
            <a:avLst/>
          </a:prstGeom>
          <a:noFill/>
          <a:ln w="9525">
            <a:noFill/>
          </a:ln>
        </p:spPr>
      </p:pic>
      <p:pic>
        <p:nvPicPr>
          <p:cNvPr id="14341" name="Picture 5"/>
          <p:cNvPicPr>
            <a:picLocks noChangeAspect="1"/>
          </p:cNvPicPr>
          <p:nvPr/>
        </p:nvPicPr>
        <p:blipFill>
          <a:blip r:embed="rId4"/>
          <a:stretch>
            <a:fillRect/>
          </a:stretch>
        </p:blipFill>
        <p:spPr>
          <a:xfrm>
            <a:off x="1042988" y="3068638"/>
            <a:ext cx="1746250" cy="2159000"/>
          </a:xfrm>
          <a:prstGeom prst="rect">
            <a:avLst/>
          </a:prstGeom>
          <a:noFill/>
          <a:ln w="9525">
            <a:noFill/>
          </a:ln>
        </p:spPr>
      </p:pic>
      <p:pic>
        <p:nvPicPr>
          <p:cNvPr id="14342" name="Picture 6"/>
          <p:cNvPicPr>
            <a:picLocks noChangeAspect="1"/>
          </p:cNvPicPr>
          <p:nvPr/>
        </p:nvPicPr>
        <p:blipFill>
          <a:blip r:embed="rId5"/>
          <a:stretch>
            <a:fillRect/>
          </a:stretch>
        </p:blipFill>
        <p:spPr>
          <a:xfrm>
            <a:off x="3563938" y="2852738"/>
            <a:ext cx="2233612" cy="1504950"/>
          </a:xfrm>
          <a:prstGeom prst="rect">
            <a:avLst/>
          </a:prstGeom>
          <a:noFill/>
          <a:ln w="9525">
            <a:noFill/>
          </a:ln>
        </p:spPr>
      </p:pic>
      <p:pic>
        <p:nvPicPr>
          <p:cNvPr id="14343" name="Picture 7"/>
          <p:cNvPicPr>
            <a:picLocks noChangeAspect="1"/>
          </p:cNvPicPr>
          <p:nvPr/>
        </p:nvPicPr>
        <p:blipFill>
          <a:blip r:embed="rId6"/>
          <a:stretch>
            <a:fillRect/>
          </a:stretch>
        </p:blipFill>
        <p:spPr>
          <a:xfrm>
            <a:off x="3563938" y="4652963"/>
            <a:ext cx="2089150" cy="1460500"/>
          </a:xfrm>
          <a:prstGeom prst="rect">
            <a:avLst/>
          </a:prstGeom>
          <a:noFill/>
          <a:ln w="9525">
            <a:noFill/>
          </a:ln>
        </p:spPr>
      </p:pic>
      <p:sp>
        <p:nvSpPr>
          <p:cNvPr id="9"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60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 name="Rectangle 5"/>
          <p:cNvSpPr txBox="1">
            <a:spLocks noChangeArrowheads="1"/>
          </p:cNvSpPr>
          <p:nvPr/>
        </p:nvSpPr>
        <p:spPr bwMode="white">
          <a:xfrm>
            <a:off x="1143000" y="381000"/>
            <a:ext cx="6705600" cy="563563"/>
          </a:xfrm>
          <a:prstGeom prst="rect">
            <a:avLst/>
          </a:prstGeom>
          <a:noFill/>
          <a:ln w="9525">
            <a:noFill/>
            <a:miter lim="800000"/>
          </a:ln>
          <a:effectLst/>
        </p:spPr>
        <p:txBody>
          <a:bodyPr anchor="ct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
        <p:nvSpPr>
          <p:cNvPr id="2" name="文本框 1"/>
          <p:cNvSpPr txBox="1"/>
          <p:nvPr/>
        </p:nvSpPr>
        <p:spPr>
          <a:xfrm>
            <a:off x="1188085" y="1027430"/>
            <a:ext cx="5960110" cy="460375"/>
          </a:xfrm>
          <a:prstGeom prst="rect">
            <a:avLst/>
          </a:prstGeom>
          <a:noFill/>
        </p:spPr>
        <p:txBody>
          <a:bodyPr wrap="square" rtlCol="0" anchor="t">
            <a:spAutoFit/>
          </a:bodyPr>
          <a:lstStyle/>
          <a:p>
            <a:r>
              <a:rPr lang="zh-CN" altLang="en-US"/>
              <a:t>Cortex-A9多核处理器</a:t>
            </a:r>
          </a:p>
        </p:txBody>
      </p:sp>
      <p:pic>
        <p:nvPicPr>
          <p:cNvPr id="4" name="图片 3"/>
          <p:cNvPicPr>
            <a:picLocks noChangeAspect="1"/>
          </p:cNvPicPr>
          <p:nvPr/>
        </p:nvPicPr>
        <p:blipFill>
          <a:blip r:embed="rId2"/>
          <a:stretch>
            <a:fillRect/>
          </a:stretch>
        </p:blipFill>
        <p:spPr>
          <a:xfrm>
            <a:off x="581025" y="1487805"/>
            <a:ext cx="7705725" cy="52292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61</a:t>
            </a:fld>
            <a:endParaRPr lang="fr-FR" altLang="en-US" sz="1000" b="0" dirty="0">
              <a:latin typeface="Verdana" panose="020B0604030504040204" pitchFamily="34" charset="0"/>
              <a:ea typeface="宋体" panose="02010600030101010101" pitchFamily="2" charset="-122"/>
            </a:endParaRPr>
          </a:p>
        </p:txBody>
      </p:sp>
      <p:sp>
        <p:nvSpPr>
          <p:cNvPr id="63490" name="Rectangle 5"/>
          <p:cNvSpPr/>
          <p:nvPr/>
        </p:nvSpPr>
        <p:spPr>
          <a:xfrm>
            <a:off x="539750" y="1916113"/>
            <a:ext cx="7710488" cy="1198880"/>
          </a:xfrm>
          <a:prstGeom prst="rect">
            <a:avLst/>
          </a:prstGeom>
          <a:noFill/>
          <a:ln w="9525">
            <a:noFill/>
          </a:ln>
        </p:spPr>
        <p:txBody>
          <a:bodyPr anchor="t">
            <a:spAutoFit/>
          </a:bodyPr>
          <a:lstStyle/>
          <a:p>
            <a:pPr lvl="0" indent="0"/>
            <a:r>
              <a:rPr lang="zh-CN" altLang="en-US" sz="2800" dirty="0">
                <a:latin typeface="宋体" panose="02010600030101010101" pitchFamily="2" charset="-122"/>
                <a:ea typeface="宋体" panose="02010600030101010101" pitchFamily="2" charset="-122"/>
              </a:rPr>
              <a:t>（</a:t>
            </a:r>
            <a:r>
              <a:rPr lang="en-US" altLang="zh-CN" sz="2800" dirty="0">
                <a:latin typeface="Arial" panose="020B0604020202020204" pitchFamily="34" charset="0"/>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zh-CN" altLang="en-US" sz="2800" dirty="0">
                <a:solidFill>
                  <a:srgbClr val="E41048"/>
                </a:solidFill>
                <a:latin typeface="宋体" panose="02010600030101010101" pitchFamily="2" charset="-122"/>
                <a:ea typeface="宋体" panose="02010600030101010101" pitchFamily="2" charset="-122"/>
              </a:rPr>
              <a:t>功能</a:t>
            </a:r>
            <a:r>
              <a:rPr lang="zh-CN" altLang="en-US" sz="2800" dirty="0">
                <a:latin typeface="宋体" panose="02010600030101010101" pitchFamily="2" charset="-122"/>
                <a:ea typeface="宋体" panose="02010600030101010101" pitchFamily="2" charset="-122"/>
              </a:rPr>
              <a:t>：</a:t>
            </a:r>
            <a:r>
              <a:rPr lang="zh-CN" altLang="en-US" sz="2800" dirty="0">
                <a:latin typeface="Arial" panose="020B0604020202020204" pitchFamily="34" charset="0"/>
                <a:ea typeface="宋体" panose="02010600030101010101" pitchFamily="2" charset="-122"/>
              </a:rPr>
              <a:t>存储程序的指令和数据信息。</a:t>
            </a:r>
            <a:r>
              <a:rPr lang="zh-CN" altLang="en-US" sz="4400" dirty="0">
                <a:latin typeface="Arial" panose="020B0604020202020204" pitchFamily="34" charset="0"/>
                <a:ea typeface="宋体" panose="02010600030101010101" pitchFamily="2" charset="-122"/>
              </a:rPr>
              <a:t> </a:t>
            </a:r>
          </a:p>
          <a:p>
            <a:pPr lvl="0" indent="0"/>
            <a:endParaRPr lang="zh-CN" altLang="en-US" sz="2800" dirty="0">
              <a:latin typeface="Arial" panose="020B0604020202020204" pitchFamily="34" charset="0"/>
              <a:ea typeface="宋体" panose="02010600030101010101" pitchFamily="2" charset="-122"/>
            </a:endParaRPr>
          </a:p>
        </p:txBody>
      </p:sp>
      <p:sp>
        <p:nvSpPr>
          <p:cNvPr id="63491" name="Rectangle 7"/>
          <p:cNvSpPr/>
          <p:nvPr/>
        </p:nvSpPr>
        <p:spPr>
          <a:xfrm>
            <a:off x="533400" y="2895600"/>
            <a:ext cx="4495800" cy="519113"/>
          </a:xfrm>
          <a:prstGeom prst="rect">
            <a:avLst/>
          </a:prstGeom>
          <a:noFill/>
          <a:ln w="9525">
            <a:noFill/>
          </a:ln>
        </p:spPr>
        <p:txBody>
          <a:bodyPr anchor="t">
            <a:spAutoFit/>
          </a:bodyPr>
          <a:lstStyle/>
          <a:p>
            <a:pPr lvl="0" indent="0"/>
            <a:r>
              <a:rPr lang="zh-CN" altLang="en-US" sz="2800" dirty="0">
                <a:latin typeface="宋体" panose="02010600030101010101" pitchFamily="2" charset="-122"/>
                <a:ea typeface="宋体" panose="02010600030101010101" pitchFamily="2" charset="-122"/>
              </a:rPr>
              <a:t>（</a:t>
            </a:r>
            <a:r>
              <a:rPr lang="en-US" altLang="zh-CN" sz="2800" dirty="0">
                <a:latin typeface="Arial" panose="020B0604020202020204" pitchFamily="34" charset="0"/>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zh-CN" altLang="en-US" sz="2800" dirty="0">
                <a:solidFill>
                  <a:srgbClr val="E41048"/>
                </a:solidFill>
                <a:latin typeface="宋体" panose="02010600030101010101" pitchFamily="2" charset="-122"/>
                <a:ea typeface="宋体" panose="02010600030101010101" pitchFamily="2" charset="-122"/>
              </a:rPr>
              <a:t>主存的组成</a:t>
            </a:r>
            <a:r>
              <a:rPr lang="zh-CN" altLang="en-US" sz="2800" dirty="0">
                <a:latin typeface="宋体" panose="02010600030101010101" pitchFamily="2" charset="-122"/>
                <a:ea typeface="宋体" panose="02010600030101010101" pitchFamily="2" charset="-122"/>
              </a:rPr>
              <a:t>：</a:t>
            </a:r>
            <a:r>
              <a:rPr lang="zh-CN" altLang="en-US" sz="2800" dirty="0">
                <a:latin typeface="Arial" panose="020B0604020202020204" pitchFamily="34" charset="0"/>
                <a:ea typeface="宋体" panose="02010600030101010101" pitchFamily="2" charset="-122"/>
              </a:rPr>
              <a:t> </a:t>
            </a:r>
          </a:p>
        </p:txBody>
      </p:sp>
      <p:sp>
        <p:nvSpPr>
          <p:cNvPr id="63492" name="Rectangle 8"/>
          <p:cNvSpPr/>
          <p:nvPr/>
        </p:nvSpPr>
        <p:spPr>
          <a:xfrm>
            <a:off x="990600" y="3429000"/>
            <a:ext cx="8077200" cy="519113"/>
          </a:xfrm>
          <a:prstGeom prst="rect">
            <a:avLst/>
          </a:prstGeom>
          <a:noFill/>
          <a:ln w="9525">
            <a:noFill/>
          </a:ln>
        </p:spPr>
        <p:txBody>
          <a:bodyPr anchor="t">
            <a:spAutoFit/>
          </a:bodyPr>
          <a:lstStyle/>
          <a:p>
            <a:pPr lvl="0" indent="0"/>
            <a:r>
              <a:rPr lang="en-US" altLang="zh-CN" dirty="0">
                <a:latin typeface="宋体" panose="02010600030101010101" pitchFamily="2" charset="-122"/>
                <a:ea typeface="宋体" panose="02010600030101010101" pitchFamily="2" charset="-122"/>
              </a:rPr>
              <a:t>①</a:t>
            </a:r>
            <a:r>
              <a:rPr lang="en-US" altLang="zh-CN" dirty="0">
                <a:latin typeface="Arial" panose="020B0604020202020204" pitchFamily="34"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MB</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存储元件的有序集合，存储二进制代码；</a:t>
            </a:r>
            <a:r>
              <a:rPr lang="zh-CN" altLang="en-US" sz="2800" dirty="0">
                <a:latin typeface="Arial" panose="020B0604020202020204" pitchFamily="34" charset="0"/>
                <a:ea typeface="宋体" panose="02010600030101010101" pitchFamily="2" charset="-122"/>
              </a:rPr>
              <a:t> </a:t>
            </a:r>
          </a:p>
        </p:txBody>
      </p:sp>
      <p:sp>
        <p:nvSpPr>
          <p:cNvPr id="63493" name="Rectangle 9"/>
          <p:cNvSpPr/>
          <p:nvPr/>
        </p:nvSpPr>
        <p:spPr>
          <a:xfrm>
            <a:off x="990600" y="3886200"/>
            <a:ext cx="6629400" cy="519113"/>
          </a:xfrm>
          <a:prstGeom prst="rect">
            <a:avLst/>
          </a:prstGeom>
          <a:noFill/>
          <a:ln w="9525">
            <a:noFill/>
          </a:ln>
        </p:spPr>
        <p:txBody>
          <a:bodyPr anchor="t">
            <a:spAutoFit/>
          </a:bodyPr>
          <a:lstStyle/>
          <a:p>
            <a:pPr lvl="0" indent="0"/>
            <a:r>
              <a:rPr lang="en-US" altLang="zh-CN" dirty="0">
                <a:latin typeface="宋体" panose="02010600030101010101" pitchFamily="2" charset="-122"/>
                <a:ea typeface="宋体" panose="02010600030101010101" pitchFamily="2" charset="-122"/>
              </a:rPr>
              <a:t>②</a:t>
            </a:r>
            <a:r>
              <a:rPr lang="en-US" altLang="zh-CN" dirty="0">
                <a:latin typeface="Arial" panose="020B0604020202020204" pitchFamily="34"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AR</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寄存访问内存储器的地址码；</a:t>
            </a:r>
            <a:r>
              <a:rPr lang="zh-CN" altLang="en-US" sz="2800" dirty="0">
                <a:latin typeface="Arial" panose="020B0604020202020204" pitchFamily="34" charset="0"/>
                <a:ea typeface="宋体" panose="02010600030101010101" pitchFamily="2" charset="-122"/>
              </a:rPr>
              <a:t> </a:t>
            </a:r>
          </a:p>
        </p:txBody>
      </p:sp>
      <p:sp>
        <p:nvSpPr>
          <p:cNvPr id="63494" name="Rectangle 10"/>
          <p:cNvSpPr/>
          <p:nvPr/>
        </p:nvSpPr>
        <p:spPr>
          <a:xfrm>
            <a:off x="990600" y="4343400"/>
            <a:ext cx="7543800" cy="519113"/>
          </a:xfrm>
          <a:prstGeom prst="rect">
            <a:avLst/>
          </a:prstGeom>
          <a:noFill/>
          <a:ln w="9525">
            <a:noFill/>
          </a:ln>
        </p:spPr>
        <p:txBody>
          <a:bodyPr anchor="t">
            <a:spAutoFit/>
          </a:bodyPr>
          <a:lstStyle/>
          <a:p>
            <a:pPr lvl="0" indent="0"/>
            <a:r>
              <a:rPr lang="en-US" altLang="zh-CN" dirty="0">
                <a:latin typeface="宋体" panose="02010600030101010101" pitchFamily="2" charset="-122"/>
                <a:ea typeface="宋体" panose="02010600030101010101" pitchFamily="2" charset="-122"/>
              </a:rPr>
              <a:t>③</a:t>
            </a:r>
            <a:r>
              <a:rPr lang="en-US" altLang="zh-CN" dirty="0">
                <a:latin typeface="Arial" panose="020B0604020202020204" pitchFamily="34"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DR——</a:t>
            </a:r>
            <a:r>
              <a:rPr lang="zh-CN" altLang="en-US" dirty="0">
                <a:latin typeface="Times New Roman" panose="02020603050405020304" pitchFamily="18" charset="0"/>
                <a:ea typeface="宋体" panose="02010600030101010101" pitchFamily="2" charset="-122"/>
              </a:rPr>
              <a:t>暂存要写入</a:t>
            </a:r>
            <a:r>
              <a:rPr lang="en-US" altLang="zh-CN" dirty="0">
                <a:latin typeface="Times New Roman" panose="02020603050405020304" pitchFamily="18" charset="0"/>
                <a:ea typeface="宋体" panose="02010600030101010101" pitchFamily="2" charset="-122"/>
              </a:rPr>
              <a:t>MB</a:t>
            </a:r>
            <a:r>
              <a:rPr lang="zh-CN" altLang="en-US" dirty="0">
                <a:latin typeface="Times New Roman" panose="02020603050405020304" pitchFamily="18" charset="0"/>
                <a:ea typeface="宋体" panose="02010600030101010101" pitchFamily="2" charset="-122"/>
              </a:rPr>
              <a:t>或从</a:t>
            </a:r>
            <a:r>
              <a:rPr lang="en-US" altLang="zh-CN" dirty="0">
                <a:latin typeface="Times New Roman" panose="02020603050405020304" pitchFamily="18" charset="0"/>
                <a:ea typeface="宋体" panose="02010600030101010101" pitchFamily="2" charset="-122"/>
              </a:rPr>
              <a:t>MB</a:t>
            </a:r>
            <a:r>
              <a:rPr lang="zh-CN" altLang="en-US" dirty="0">
                <a:latin typeface="宋体" panose="02010600030101010101" pitchFamily="2" charset="-122"/>
                <a:ea typeface="宋体" panose="02010600030101010101" pitchFamily="2" charset="-122"/>
              </a:rPr>
              <a:t>读出的代码；</a:t>
            </a:r>
            <a:r>
              <a:rPr lang="zh-CN" altLang="en-US" sz="2800" dirty="0">
                <a:latin typeface="Arial" panose="020B0604020202020204" pitchFamily="34" charset="0"/>
                <a:ea typeface="宋体" panose="02010600030101010101" pitchFamily="2" charset="-122"/>
              </a:rPr>
              <a:t> </a:t>
            </a:r>
          </a:p>
        </p:txBody>
      </p:sp>
      <p:sp>
        <p:nvSpPr>
          <p:cNvPr id="63495" name="Rectangle 11"/>
          <p:cNvSpPr/>
          <p:nvPr/>
        </p:nvSpPr>
        <p:spPr>
          <a:xfrm>
            <a:off x="838200" y="4800600"/>
            <a:ext cx="7924800" cy="519113"/>
          </a:xfrm>
          <a:prstGeom prst="rect">
            <a:avLst/>
          </a:prstGeom>
          <a:noFill/>
          <a:ln w="9525">
            <a:noFill/>
          </a:ln>
        </p:spPr>
        <p:txBody>
          <a:bodyPr anchor="t">
            <a:spAutoFit/>
          </a:bodyPr>
          <a:lstStyle/>
          <a:p>
            <a:pPr lvl="0" indent="0"/>
            <a:r>
              <a:rPr lang="en-US" altLang="zh-CN" dirty="0">
                <a:latin typeface="宋体" panose="02010600030101010101" pitchFamily="2" charset="-122"/>
                <a:ea typeface="宋体" panose="02010600030101010101" pitchFamily="2" charset="-122"/>
              </a:rPr>
              <a:t> ④</a:t>
            </a:r>
            <a:r>
              <a:rPr lang="en-US" altLang="zh-CN" dirty="0">
                <a:latin typeface="Arial" panose="020B0604020202020204" pitchFamily="34"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读写控制电路</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控制存储器进行读或写的操作。</a:t>
            </a:r>
            <a:r>
              <a:rPr lang="zh-CN" altLang="en-US" sz="2800" dirty="0">
                <a:latin typeface="Arial" panose="020B0604020202020204" pitchFamily="34" charset="0"/>
                <a:ea typeface="宋体" panose="02010600030101010101" pitchFamily="2" charset="-122"/>
              </a:rPr>
              <a:t> </a:t>
            </a:r>
          </a:p>
        </p:txBody>
      </p:sp>
      <p:sp>
        <p:nvSpPr>
          <p:cNvPr id="10" name="Rectangle 8"/>
          <p:cNvSpPr txBox="1">
            <a:spLocks noChangeArrowheads="1"/>
          </p:cNvSpPr>
          <p:nvPr/>
        </p:nvSpPr>
        <p:spPr>
          <a:xfrm>
            <a:off x="285750" y="1428750"/>
            <a:ext cx="7935913" cy="487363"/>
          </a:xfrm>
          <a:prstGeom prst="rect">
            <a:avLst/>
          </a:prstGeom>
        </p:spPr>
        <p:txBody>
          <a:bodyPr/>
          <a:lstStyle/>
          <a:p>
            <a:pPr marL="182880" marR="0" lvl="0" indent="-182880" algn="l" defTabSz="914400" rtl="0" eaLnBrk="1" fontAlgn="base" latinLnBrk="0" hangingPunct="1">
              <a:lnSpc>
                <a:spcPct val="80000"/>
              </a:lnSpc>
              <a:spcBef>
                <a:spcPct val="0"/>
              </a:spcBef>
              <a:spcAft>
                <a:spcPct val="3000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1</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、存储器（</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memory</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二、计算机硬件系统（五大部件）</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62</a:t>
            </a:fld>
            <a:endParaRPr lang="fr-FR" altLang="en-US" sz="1000" b="0" dirty="0">
              <a:latin typeface="Verdana" panose="020B0604030504040204" pitchFamily="34" charset="0"/>
              <a:ea typeface="宋体" panose="02010600030101010101" pitchFamily="2" charset="-122"/>
            </a:endParaRPr>
          </a:p>
        </p:txBody>
      </p:sp>
      <p:sp>
        <p:nvSpPr>
          <p:cNvPr id="64514" name="AutoShape 2"/>
          <p:cNvSpPr/>
          <p:nvPr/>
        </p:nvSpPr>
        <p:spPr>
          <a:xfrm>
            <a:off x="6011863" y="4076700"/>
            <a:ext cx="2051050" cy="1800225"/>
          </a:xfrm>
          <a:prstGeom prst="irregularSeal2">
            <a:avLst/>
          </a:prstGeom>
          <a:solidFill>
            <a:srgbClr val="FDE9C6"/>
          </a:solidFill>
          <a:ln w="50800" cap="flat" cmpd="sng">
            <a:solidFill>
              <a:srgbClr val="FF7F00"/>
            </a:solidFill>
            <a:prstDash val="solid"/>
            <a:miter/>
            <a:headEnd type="none" w="med" len="med"/>
            <a:tailEnd type="none" w="med" len="med"/>
          </a:ln>
        </p:spPr>
        <p:txBody>
          <a:bodyPr wrap="none" anchor="ctr"/>
          <a:lstStyle/>
          <a:p>
            <a:pPr lvl="0" indent="0" eaLnBrk="0" hangingPunct="0"/>
            <a:endParaRPr lang="zh-CN" altLang="en-US" dirty="0">
              <a:latin typeface="黑体" panose="02010609060101010101" pitchFamily="49" charset="-122"/>
              <a:ea typeface="宋体" panose="02010600030101010101" pitchFamily="2" charset="-122"/>
            </a:endParaRPr>
          </a:p>
        </p:txBody>
      </p:sp>
      <p:sp>
        <p:nvSpPr>
          <p:cNvPr id="64515" name="Rectangle 1042"/>
          <p:cNvSpPr/>
          <p:nvPr/>
        </p:nvSpPr>
        <p:spPr>
          <a:xfrm>
            <a:off x="7854950" y="3695700"/>
            <a:ext cx="95250" cy="228600"/>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16" name="Rectangle 1120"/>
          <p:cNvSpPr/>
          <p:nvPr/>
        </p:nvSpPr>
        <p:spPr>
          <a:xfrm>
            <a:off x="9078913" y="6088063"/>
            <a:ext cx="163512" cy="365125"/>
          </a:xfrm>
          <a:prstGeom prst="rect">
            <a:avLst/>
          </a:prstGeom>
          <a:noFill/>
          <a:ln w="9525">
            <a:noFill/>
          </a:ln>
        </p:spPr>
        <p:txBody>
          <a:bodyPr wrap="none" lIns="0" tIns="0" rIns="0" bIns="0" anchor="t">
            <a:spAutoFit/>
          </a:bodyPr>
          <a:lstStyle/>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17" name="Rectangle 1131"/>
          <p:cNvSpPr/>
          <p:nvPr/>
        </p:nvSpPr>
        <p:spPr>
          <a:xfrm>
            <a:off x="711200" y="2524125"/>
            <a:ext cx="192088" cy="228600"/>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CB</a:t>
            </a:r>
            <a:endParaRPr lang="en-US" altLang="zh-CN" sz="1800" dirty="0">
              <a:latin typeface="Arial" panose="020B0604020202020204" pitchFamily="34" charset="0"/>
              <a:ea typeface="宋体" panose="02010600030101010101" pitchFamily="2" charset="-122"/>
            </a:endParaRPr>
          </a:p>
        </p:txBody>
      </p:sp>
      <p:sp>
        <p:nvSpPr>
          <p:cNvPr id="64518" name="Rectangle 1132"/>
          <p:cNvSpPr/>
          <p:nvPr/>
        </p:nvSpPr>
        <p:spPr>
          <a:xfrm>
            <a:off x="927100" y="2433638"/>
            <a:ext cx="66675" cy="320675"/>
          </a:xfrm>
          <a:prstGeom prst="rect">
            <a:avLst/>
          </a:prstGeom>
          <a:noFill/>
          <a:ln w="9525">
            <a:noFill/>
          </a:ln>
        </p:spPr>
        <p:txBody>
          <a:bodyPr wrap="none" lIns="0" tIns="0" rIns="0" bIns="0" anchor="t">
            <a:spAutoFit/>
          </a:bodyPr>
          <a:lstStyle/>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19" name="Rectangle 1133"/>
          <p:cNvSpPr/>
          <p:nvPr/>
        </p:nvSpPr>
        <p:spPr>
          <a:xfrm>
            <a:off x="7766050" y="2524125"/>
            <a:ext cx="190500" cy="228600"/>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DB</a:t>
            </a:r>
            <a:endParaRPr lang="en-US" altLang="zh-CN" sz="1800" dirty="0">
              <a:latin typeface="Arial" panose="020B0604020202020204" pitchFamily="34" charset="0"/>
              <a:ea typeface="宋体" panose="02010600030101010101" pitchFamily="2" charset="-122"/>
            </a:endParaRPr>
          </a:p>
        </p:txBody>
      </p:sp>
      <p:sp>
        <p:nvSpPr>
          <p:cNvPr id="64520" name="Rectangle 1134"/>
          <p:cNvSpPr/>
          <p:nvPr/>
        </p:nvSpPr>
        <p:spPr>
          <a:xfrm>
            <a:off x="7981950" y="2433638"/>
            <a:ext cx="66675" cy="320675"/>
          </a:xfrm>
          <a:prstGeom prst="rect">
            <a:avLst/>
          </a:prstGeom>
          <a:noFill/>
          <a:ln w="9525">
            <a:noFill/>
          </a:ln>
        </p:spPr>
        <p:txBody>
          <a:bodyPr wrap="none" lIns="0" tIns="0" rIns="0" bIns="0" anchor="t">
            <a:spAutoFit/>
          </a:bodyPr>
          <a:lstStyle/>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1" name="Rectangle 1135"/>
          <p:cNvSpPr/>
          <p:nvPr/>
        </p:nvSpPr>
        <p:spPr>
          <a:xfrm>
            <a:off x="285750" y="2797175"/>
            <a:ext cx="66675" cy="320675"/>
          </a:xfrm>
          <a:prstGeom prst="rect">
            <a:avLst/>
          </a:prstGeom>
          <a:noFill/>
          <a:ln w="9525">
            <a:noFill/>
          </a:ln>
        </p:spPr>
        <p:txBody>
          <a:bodyPr wrap="none" lIns="0" tIns="0" rIns="0" bIns="0" anchor="t">
            <a:spAutoFit/>
          </a:bodyPr>
          <a:lstStyle/>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2" name="Rectangle 1136"/>
          <p:cNvSpPr/>
          <p:nvPr/>
        </p:nvSpPr>
        <p:spPr>
          <a:xfrm>
            <a:off x="7259638" y="3187700"/>
            <a:ext cx="188912" cy="228600"/>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CB</a:t>
            </a:r>
            <a:endParaRPr lang="en-US" altLang="zh-CN" sz="1800" dirty="0">
              <a:latin typeface="Arial" panose="020B0604020202020204" pitchFamily="34" charset="0"/>
              <a:ea typeface="宋体" panose="02010600030101010101" pitchFamily="2" charset="-122"/>
            </a:endParaRPr>
          </a:p>
        </p:txBody>
      </p:sp>
      <p:sp>
        <p:nvSpPr>
          <p:cNvPr id="64523" name="Rectangle 1137"/>
          <p:cNvSpPr/>
          <p:nvPr/>
        </p:nvSpPr>
        <p:spPr>
          <a:xfrm>
            <a:off x="7475538" y="3187700"/>
            <a:ext cx="95250" cy="228600"/>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4" name="Rectangle 1138"/>
          <p:cNvSpPr/>
          <p:nvPr/>
        </p:nvSpPr>
        <p:spPr>
          <a:xfrm>
            <a:off x="1768475" y="5180013"/>
            <a:ext cx="47625" cy="228600"/>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5" name="Rectangle 1139"/>
          <p:cNvSpPr/>
          <p:nvPr/>
        </p:nvSpPr>
        <p:spPr>
          <a:xfrm>
            <a:off x="2349500" y="5438775"/>
            <a:ext cx="254000" cy="230188"/>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CB</a:t>
            </a:r>
            <a:endParaRPr lang="en-US" altLang="zh-CN" sz="1800" dirty="0">
              <a:latin typeface="Arial" panose="020B0604020202020204" pitchFamily="34" charset="0"/>
              <a:ea typeface="宋体" panose="02010600030101010101" pitchFamily="2" charset="-122"/>
            </a:endParaRPr>
          </a:p>
        </p:txBody>
      </p:sp>
      <p:sp>
        <p:nvSpPr>
          <p:cNvPr id="64526" name="Rectangle 1140"/>
          <p:cNvSpPr/>
          <p:nvPr/>
        </p:nvSpPr>
        <p:spPr>
          <a:xfrm>
            <a:off x="2633663" y="5356225"/>
            <a:ext cx="66675" cy="320675"/>
          </a:xfrm>
          <a:prstGeom prst="rect">
            <a:avLst/>
          </a:prstGeom>
          <a:noFill/>
          <a:ln w="9525">
            <a:noFill/>
          </a:ln>
        </p:spPr>
        <p:txBody>
          <a:bodyPr wrap="none" lIns="0" tIns="0" rIns="0" bIns="0" anchor="t">
            <a:spAutoFit/>
          </a:bodyPr>
          <a:lstStyle/>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7" name="Rectangle 1141"/>
          <p:cNvSpPr/>
          <p:nvPr/>
        </p:nvSpPr>
        <p:spPr>
          <a:xfrm>
            <a:off x="3627438" y="5729288"/>
            <a:ext cx="382587" cy="230187"/>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A B </a:t>
            </a:r>
            <a:endParaRPr lang="en-US" altLang="zh-CN" sz="1800" dirty="0">
              <a:latin typeface="Arial" panose="020B0604020202020204" pitchFamily="34" charset="0"/>
              <a:ea typeface="宋体" panose="02010600030101010101" pitchFamily="2" charset="-122"/>
            </a:endParaRPr>
          </a:p>
        </p:txBody>
      </p:sp>
      <p:sp>
        <p:nvSpPr>
          <p:cNvPr id="64528" name="Rectangle 1142"/>
          <p:cNvSpPr/>
          <p:nvPr/>
        </p:nvSpPr>
        <p:spPr>
          <a:xfrm>
            <a:off x="4059238" y="5640388"/>
            <a:ext cx="66675" cy="320675"/>
          </a:xfrm>
          <a:prstGeom prst="rect">
            <a:avLst/>
          </a:prstGeom>
          <a:noFill/>
          <a:ln w="9525">
            <a:noFill/>
          </a:ln>
        </p:spPr>
        <p:txBody>
          <a:bodyPr wrap="none" lIns="0" tIns="0" rIns="0" bIns="0" anchor="t">
            <a:spAutoFit/>
          </a:bodyPr>
          <a:lstStyle/>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9" name="Rectangle 1143"/>
          <p:cNvSpPr/>
          <p:nvPr/>
        </p:nvSpPr>
        <p:spPr>
          <a:xfrm>
            <a:off x="3852863" y="6019800"/>
            <a:ext cx="95250" cy="230188"/>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30" name="Rectangle 1146"/>
          <p:cNvSpPr/>
          <p:nvPr/>
        </p:nvSpPr>
        <p:spPr>
          <a:xfrm>
            <a:off x="2571750" y="6143625"/>
            <a:ext cx="2044700" cy="303213"/>
          </a:xfrm>
          <a:prstGeom prst="rect">
            <a:avLst/>
          </a:prstGeom>
          <a:noFill/>
          <a:ln w="9525">
            <a:noFill/>
          </a:ln>
        </p:spPr>
        <p:txBody>
          <a:bodyPr wrap="none" lIns="0" tIns="0" rIns="0" bIns="0" anchor="t">
            <a:spAutoFit/>
          </a:bodyPr>
          <a:lstStyle/>
          <a:p>
            <a:pPr lvl="0" indent="0"/>
            <a:r>
              <a:rPr lang="zh-CN" altLang="en-US" sz="2000" dirty="0">
                <a:latin typeface="宋体" panose="02010600030101010101" pitchFamily="2" charset="-122"/>
                <a:ea typeface="宋体" panose="02010600030101010101" pitchFamily="2" charset="-122"/>
              </a:rPr>
              <a:t>内存储器组成框图</a:t>
            </a:r>
            <a:endParaRPr lang="zh-CN" altLang="en-US" sz="2000" dirty="0">
              <a:latin typeface="Arial" panose="020B0604020202020204" pitchFamily="34" charset="0"/>
              <a:ea typeface="宋体" panose="02010600030101010101" pitchFamily="2" charset="-122"/>
            </a:endParaRPr>
          </a:p>
        </p:txBody>
      </p:sp>
      <p:sp>
        <p:nvSpPr>
          <p:cNvPr id="64531" name="Rectangle 1147"/>
          <p:cNvSpPr/>
          <p:nvPr/>
        </p:nvSpPr>
        <p:spPr>
          <a:xfrm>
            <a:off x="5981700" y="6318250"/>
            <a:ext cx="115888" cy="273050"/>
          </a:xfrm>
          <a:prstGeom prst="rect">
            <a:avLst/>
          </a:prstGeom>
          <a:noFill/>
          <a:ln w="9525">
            <a:noFill/>
          </a:ln>
        </p:spPr>
        <p:txBody>
          <a:bodyPr wrap="none" lIns="0" tIns="0" rIns="0" bIns="0" anchor="t">
            <a:spAutoFit/>
          </a:bodyPr>
          <a:lstStyle/>
          <a:p>
            <a:pPr lvl="0" indent="0"/>
            <a:r>
              <a:rPr lang="en-US" altLang="zh-CN" sz="18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4532" name="Group 23"/>
          <p:cNvGrpSpPr/>
          <p:nvPr/>
        </p:nvGrpSpPr>
        <p:grpSpPr>
          <a:xfrm>
            <a:off x="796925" y="2674938"/>
            <a:ext cx="509588" cy="231775"/>
            <a:chOff x="0" y="0"/>
            <a:chExt cx="267" cy="122"/>
          </a:xfrm>
        </p:grpSpPr>
        <p:sp>
          <p:nvSpPr>
            <p:cNvPr id="64533" name="Line 1149"/>
            <p:cNvSpPr/>
            <p:nvPr/>
          </p:nvSpPr>
          <p:spPr>
            <a:xfrm>
              <a:off x="0" y="60"/>
              <a:ext cx="154" cy="1"/>
            </a:xfrm>
            <a:prstGeom prst="line">
              <a:avLst/>
            </a:prstGeom>
            <a:ln w="17463"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5321" name="Freeform 1150"/>
            <p:cNvSpPr>
              <a:spLocks noChangeArrowheads="1"/>
            </p:cNvSpPr>
            <p:nvPr/>
          </p:nvSpPr>
          <p:spPr bwMode="auto">
            <a:xfrm>
              <a:off x="150" y="0"/>
              <a:ext cx="117" cy="122"/>
            </a:xfrm>
            <a:custGeom>
              <a:avLst/>
              <a:gdLst>
                <a:gd name="T0" fmla="*/ 0 w 117"/>
                <a:gd name="T1" fmla="*/ 122 h 122"/>
                <a:gd name="T2" fmla="*/ 117 w 117"/>
                <a:gd name="T3" fmla="*/ 62 h 122"/>
                <a:gd name="T4" fmla="*/ 0 w 117"/>
                <a:gd name="T5" fmla="*/ 0 h 122"/>
                <a:gd name="T6" fmla="*/ 0 w 117"/>
                <a:gd name="T7" fmla="*/ 122 h 122"/>
                <a:gd name="T8" fmla="*/ 0 60000 65536"/>
                <a:gd name="T9" fmla="*/ 0 60000 65536"/>
                <a:gd name="T10" fmla="*/ 0 60000 65536"/>
                <a:gd name="T11" fmla="*/ 0 60000 65536"/>
                <a:gd name="T12" fmla="*/ 0 w 117"/>
                <a:gd name="T13" fmla="*/ 0 h 122"/>
                <a:gd name="T14" fmla="*/ 117 w 117"/>
                <a:gd name="T15" fmla="*/ 122 h 122"/>
              </a:gdLst>
              <a:ahLst/>
              <a:cxnLst>
                <a:cxn ang="T8">
                  <a:pos x="T0" y="T1"/>
                </a:cxn>
                <a:cxn ang="T9">
                  <a:pos x="T2" y="T3"/>
                </a:cxn>
                <a:cxn ang="T10">
                  <a:pos x="T4" y="T5"/>
                </a:cxn>
                <a:cxn ang="T11">
                  <a:pos x="T6" y="T7"/>
                </a:cxn>
              </a:cxnLst>
              <a:rect l="T12" t="T13" r="T14" b="T15"/>
              <a:pathLst>
                <a:path w="117" h="122">
                  <a:moveTo>
                    <a:pt x="0" y="122"/>
                  </a:moveTo>
                  <a:lnTo>
                    <a:pt x="117" y="62"/>
                  </a:lnTo>
                  <a:lnTo>
                    <a:pt x="0" y="0"/>
                  </a:lnTo>
                  <a:lnTo>
                    <a:pt x="0" y="122"/>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55322" name="Rectangle 1151"/>
          <p:cNvSpPr>
            <a:spLocks noChangeArrowheads="1"/>
          </p:cNvSpPr>
          <p:nvPr/>
        </p:nvSpPr>
        <p:spPr bwMode="auto">
          <a:xfrm>
            <a:off x="1262063" y="2005013"/>
            <a:ext cx="763588" cy="1616075"/>
          </a:xfrm>
          <a:prstGeom prst="rect">
            <a:avLst/>
          </a:pr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36" name="Rectangle 1152"/>
          <p:cNvSpPr/>
          <p:nvPr/>
        </p:nvSpPr>
        <p:spPr>
          <a:xfrm rot="5400000">
            <a:off x="941388" y="2676525"/>
            <a:ext cx="1381125" cy="273050"/>
          </a:xfrm>
          <a:prstGeom prst="rect">
            <a:avLst/>
          </a:prstGeom>
          <a:noFill/>
          <a:ln w="9525">
            <a:noFill/>
          </a:ln>
        </p:spPr>
        <p:txBody>
          <a:bodyPr wrap="none" lIns="0" tIns="0" rIns="0" bIns="0" anchor="t">
            <a:spAutoFit/>
          </a:bodyPr>
          <a:lstStyle/>
          <a:p>
            <a:pPr lvl="0" indent="0"/>
            <a:r>
              <a:rPr lang="zh-CN" altLang="en-US" sz="1800" dirty="0">
                <a:latin typeface="宋体" panose="02010600030101010101" pitchFamily="2" charset="-122"/>
                <a:ea typeface="宋体" panose="02010600030101010101" pitchFamily="2" charset="-122"/>
              </a:rPr>
              <a:t>读写控制电路</a:t>
            </a:r>
            <a:endParaRPr lang="zh-CN" altLang="en-US" sz="1800" dirty="0">
              <a:latin typeface="Arial" panose="020B0604020202020204" pitchFamily="34" charset="0"/>
              <a:ea typeface="宋体" panose="02010600030101010101" pitchFamily="2" charset="-122"/>
            </a:endParaRPr>
          </a:p>
        </p:txBody>
      </p:sp>
      <p:sp>
        <p:nvSpPr>
          <p:cNvPr id="64537" name="Rectangle 1153"/>
          <p:cNvSpPr/>
          <p:nvPr/>
        </p:nvSpPr>
        <p:spPr>
          <a:xfrm rot="5400000">
            <a:off x="1643063" y="3384550"/>
            <a:ext cx="47625" cy="227013"/>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38" name="Line 1154"/>
          <p:cNvSpPr/>
          <p:nvPr/>
        </p:nvSpPr>
        <p:spPr>
          <a:xfrm>
            <a:off x="1809750" y="2543175"/>
            <a:ext cx="1588" cy="1588"/>
          </a:xfrm>
          <a:prstGeom prst="line">
            <a:avLst/>
          </a:prstGeom>
          <a:ln w="17463"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grpSp>
        <p:nvGrpSpPr>
          <p:cNvPr id="64539" name="Group 30"/>
          <p:cNvGrpSpPr/>
          <p:nvPr/>
        </p:nvGrpSpPr>
        <p:grpSpPr>
          <a:xfrm>
            <a:off x="2063750" y="2549525"/>
            <a:ext cx="762000" cy="231775"/>
            <a:chOff x="0" y="0"/>
            <a:chExt cx="399" cy="122"/>
          </a:xfrm>
        </p:grpSpPr>
        <p:sp>
          <p:nvSpPr>
            <p:cNvPr id="64540" name="Line 1156"/>
            <p:cNvSpPr/>
            <p:nvPr/>
          </p:nvSpPr>
          <p:spPr>
            <a:xfrm>
              <a:off x="0" y="60"/>
              <a:ext cx="286" cy="1"/>
            </a:xfrm>
            <a:prstGeom prst="line">
              <a:avLst/>
            </a:prstGeom>
            <a:ln w="17463"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5328" name="Freeform 1157"/>
            <p:cNvSpPr>
              <a:spLocks noChangeArrowheads="1"/>
            </p:cNvSpPr>
            <p:nvPr/>
          </p:nvSpPr>
          <p:spPr bwMode="auto">
            <a:xfrm>
              <a:off x="282" y="0"/>
              <a:ext cx="117" cy="122"/>
            </a:xfrm>
            <a:custGeom>
              <a:avLst/>
              <a:gdLst>
                <a:gd name="T0" fmla="*/ 0 w 117"/>
                <a:gd name="T1" fmla="*/ 122 h 122"/>
                <a:gd name="T2" fmla="*/ 117 w 117"/>
                <a:gd name="T3" fmla="*/ 60 h 122"/>
                <a:gd name="T4" fmla="*/ 0 w 117"/>
                <a:gd name="T5" fmla="*/ 0 h 122"/>
                <a:gd name="T6" fmla="*/ 0 w 117"/>
                <a:gd name="T7" fmla="*/ 122 h 122"/>
                <a:gd name="T8" fmla="*/ 0 60000 65536"/>
                <a:gd name="T9" fmla="*/ 0 60000 65536"/>
                <a:gd name="T10" fmla="*/ 0 60000 65536"/>
                <a:gd name="T11" fmla="*/ 0 60000 65536"/>
                <a:gd name="T12" fmla="*/ 0 w 117"/>
                <a:gd name="T13" fmla="*/ 0 h 122"/>
                <a:gd name="T14" fmla="*/ 117 w 117"/>
                <a:gd name="T15" fmla="*/ 122 h 122"/>
              </a:gdLst>
              <a:ahLst/>
              <a:cxnLst>
                <a:cxn ang="T8">
                  <a:pos x="T0" y="T1"/>
                </a:cxn>
                <a:cxn ang="T9">
                  <a:pos x="T2" y="T3"/>
                </a:cxn>
                <a:cxn ang="T10">
                  <a:pos x="T4" y="T5"/>
                </a:cxn>
                <a:cxn ang="T11">
                  <a:pos x="T6" y="T7"/>
                </a:cxn>
              </a:cxnLst>
              <a:rect l="T12" t="T13" r="T14" b="T15"/>
              <a:pathLst>
                <a:path w="117" h="122">
                  <a:moveTo>
                    <a:pt x="0" y="122"/>
                  </a:moveTo>
                  <a:lnTo>
                    <a:pt x="117" y="60"/>
                  </a:lnTo>
                  <a:lnTo>
                    <a:pt x="0" y="0"/>
                  </a:lnTo>
                  <a:lnTo>
                    <a:pt x="0" y="122"/>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55329" name="Rectangle 1158"/>
          <p:cNvSpPr>
            <a:spLocks noChangeArrowheads="1"/>
          </p:cNvSpPr>
          <p:nvPr/>
        </p:nvSpPr>
        <p:spPr bwMode="auto">
          <a:xfrm>
            <a:off x="2822575" y="1982788"/>
            <a:ext cx="1524000" cy="1347788"/>
          </a:xfrm>
          <a:prstGeom prst="rect">
            <a:avLst/>
          </a:pr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43" name="Rectangle 1159"/>
          <p:cNvSpPr/>
          <p:nvPr/>
        </p:nvSpPr>
        <p:spPr>
          <a:xfrm>
            <a:off x="3248025" y="2133600"/>
            <a:ext cx="766763" cy="304800"/>
          </a:xfrm>
          <a:prstGeom prst="rect">
            <a:avLst/>
          </a:prstGeom>
          <a:noFill/>
          <a:ln w="9525">
            <a:noFill/>
          </a:ln>
        </p:spPr>
        <p:txBody>
          <a:bodyPr wrap="none" lIns="0" tIns="0" rIns="0" bIns="0" anchor="t">
            <a:spAutoFit/>
          </a:bodyPr>
          <a:lstStyle/>
          <a:p>
            <a:pPr lvl="0" indent="0"/>
            <a:r>
              <a:rPr lang="zh-CN" altLang="en-US" sz="2000" dirty="0">
                <a:latin typeface="宋体" panose="02010600030101010101" pitchFamily="2" charset="-122"/>
                <a:ea typeface="宋体" panose="02010600030101010101" pitchFamily="2" charset="-122"/>
              </a:rPr>
              <a:t>存储体</a:t>
            </a:r>
            <a:endParaRPr lang="zh-CN" altLang="en-US" sz="2000" dirty="0">
              <a:latin typeface="Arial" panose="020B0604020202020204" pitchFamily="34" charset="0"/>
              <a:ea typeface="宋体" panose="02010600030101010101" pitchFamily="2" charset="-122"/>
            </a:endParaRPr>
          </a:p>
        </p:txBody>
      </p:sp>
      <p:sp>
        <p:nvSpPr>
          <p:cNvPr id="64544" name="Rectangle 1160"/>
          <p:cNvSpPr/>
          <p:nvPr/>
        </p:nvSpPr>
        <p:spPr>
          <a:xfrm>
            <a:off x="3886200" y="2133600"/>
            <a:ext cx="96838" cy="228600"/>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45" name="Rectangle 1161"/>
          <p:cNvSpPr/>
          <p:nvPr/>
        </p:nvSpPr>
        <p:spPr>
          <a:xfrm>
            <a:off x="3582988" y="2422525"/>
            <a:ext cx="96837" cy="228600"/>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46" name="Rectangle 1162"/>
          <p:cNvSpPr/>
          <p:nvPr/>
        </p:nvSpPr>
        <p:spPr>
          <a:xfrm>
            <a:off x="3457575" y="2709863"/>
            <a:ext cx="284163" cy="227012"/>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M B</a:t>
            </a:r>
            <a:endParaRPr lang="en-US" altLang="zh-CN" sz="1800" dirty="0">
              <a:latin typeface="Arial" panose="020B0604020202020204" pitchFamily="34" charset="0"/>
              <a:ea typeface="宋体" panose="02010600030101010101" pitchFamily="2" charset="-122"/>
            </a:endParaRPr>
          </a:p>
        </p:txBody>
      </p:sp>
      <p:sp>
        <p:nvSpPr>
          <p:cNvPr id="64547" name="Rectangle 1163"/>
          <p:cNvSpPr/>
          <p:nvPr/>
        </p:nvSpPr>
        <p:spPr>
          <a:xfrm>
            <a:off x="3781425" y="2582863"/>
            <a:ext cx="76200" cy="363537"/>
          </a:xfrm>
          <a:prstGeom prst="rect">
            <a:avLst/>
          </a:prstGeom>
          <a:noFill/>
          <a:ln w="9525">
            <a:noFill/>
          </a:ln>
        </p:spPr>
        <p:txBody>
          <a:bodyPr wrap="none" lIns="0" tIns="0" rIns="0" bIns="0" anchor="t">
            <a:spAutoFit/>
          </a:bodyPr>
          <a:lstStyle/>
          <a:p>
            <a:pPr lvl="0" indent="0"/>
            <a:r>
              <a:rPr lang="en-US" altLang="zh-CN"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5335" name="Rectangle 1164"/>
          <p:cNvSpPr>
            <a:spLocks noChangeArrowheads="1"/>
          </p:cNvSpPr>
          <p:nvPr/>
        </p:nvSpPr>
        <p:spPr bwMode="auto">
          <a:xfrm>
            <a:off x="2316163" y="3863975"/>
            <a:ext cx="2284413" cy="1146175"/>
          </a:xfrm>
          <a:prstGeom prst="rect">
            <a:avLst/>
          </a:pr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49" name="Rectangle 1165"/>
          <p:cNvSpPr/>
          <p:nvPr/>
        </p:nvSpPr>
        <p:spPr>
          <a:xfrm>
            <a:off x="3028950" y="4016375"/>
            <a:ext cx="1022350" cy="304800"/>
          </a:xfrm>
          <a:prstGeom prst="rect">
            <a:avLst/>
          </a:prstGeom>
          <a:noFill/>
          <a:ln w="9525">
            <a:noFill/>
          </a:ln>
        </p:spPr>
        <p:txBody>
          <a:bodyPr wrap="none" lIns="0" tIns="0" rIns="0" bIns="0" anchor="t">
            <a:spAutoFit/>
          </a:bodyPr>
          <a:lstStyle/>
          <a:p>
            <a:pPr lvl="0" indent="0"/>
            <a:r>
              <a:rPr lang="zh-CN" altLang="en-US" sz="2000" dirty="0">
                <a:latin typeface="宋体" panose="02010600030101010101" pitchFamily="2" charset="-122"/>
                <a:ea typeface="宋体" panose="02010600030101010101" pitchFamily="2" charset="-122"/>
              </a:rPr>
              <a:t>译码驱动</a:t>
            </a:r>
            <a:endParaRPr lang="zh-CN" altLang="en-US" sz="2000" dirty="0">
              <a:latin typeface="Arial" panose="020B0604020202020204" pitchFamily="34" charset="0"/>
              <a:ea typeface="宋体" panose="02010600030101010101" pitchFamily="2" charset="-122"/>
            </a:endParaRPr>
          </a:p>
        </p:txBody>
      </p:sp>
      <p:sp>
        <p:nvSpPr>
          <p:cNvPr id="64550" name="Rectangle 1166"/>
          <p:cNvSpPr/>
          <p:nvPr/>
        </p:nvSpPr>
        <p:spPr>
          <a:xfrm>
            <a:off x="3879850" y="4016375"/>
            <a:ext cx="95250" cy="228600"/>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51" name="Rectangle 1167"/>
          <p:cNvSpPr/>
          <p:nvPr/>
        </p:nvSpPr>
        <p:spPr>
          <a:xfrm>
            <a:off x="2527300" y="4306888"/>
            <a:ext cx="96838" cy="227012"/>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52" name="Rectangle 1168"/>
          <p:cNvSpPr/>
          <p:nvPr/>
        </p:nvSpPr>
        <p:spPr>
          <a:xfrm>
            <a:off x="2790825" y="4594225"/>
            <a:ext cx="1276350" cy="304800"/>
          </a:xfrm>
          <a:prstGeom prst="rect">
            <a:avLst/>
          </a:prstGeom>
          <a:noFill/>
          <a:ln w="9525">
            <a:noFill/>
          </a:ln>
        </p:spPr>
        <p:txBody>
          <a:bodyPr wrap="none" lIns="0" tIns="0" rIns="0" bIns="0" anchor="t">
            <a:spAutoFit/>
          </a:bodyPr>
          <a:lstStyle/>
          <a:p>
            <a:pPr lvl="0" indent="0"/>
            <a:r>
              <a:rPr lang="zh-CN" altLang="en-US" sz="2000" dirty="0">
                <a:latin typeface="宋体" panose="02010600030101010101" pitchFamily="2" charset="-122"/>
                <a:ea typeface="宋体" panose="02010600030101010101" pitchFamily="2" charset="-122"/>
              </a:rPr>
              <a:t>地址寄存器</a:t>
            </a:r>
            <a:endParaRPr lang="zh-CN" altLang="en-US" sz="2000" dirty="0">
              <a:latin typeface="Arial" panose="020B0604020202020204" pitchFamily="34" charset="0"/>
              <a:ea typeface="宋体" panose="02010600030101010101" pitchFamily="2" charset="-122"/>
            </a:endParaRPr>
          </a:p>
        </p:txBody>
      </p:sp>
      <p:sp>
        <p:nvSpPr>
          <p:cNvPr id="64553" name="Rectangle 1169"/>
          <p:cNvSpPr/>
          <p:nvPr/>
        </p:nvSpPr>
        <p:spPr>
          <a:xfrm>
            <a:off x="4213225" y="4581525"/>
            <a:ext cx="269875" cy="228600"/>
          </a:xfrm>
          <a:prstGeom prst="rect">
            <a:avLst/>
          </a:prstGeom>
          <a:noFill/>
          <a:ln w="9525">
            <a:noFill/>
          </a:ln>
        </p:spPr>
        <p:txBody>
          <a:bodyPr wrap="square" lIns="0" tIns="0" rIns="0" bIns="0" anchor="t">
            <a:spAutoFit/>
          </a:bodyPr>
          <a:lstStyle/>
          <a:p>
            <a:pPr lvl="0" indent="0"/>
            <a:r>
              <a:rPr lang="en-US" altLang="zh-CN" sz="1500" dirty="0">
                <a:latin typeface="宋体" panose="02010600030101010101" pitchFamily="2" charset="-122"/>
                <a:ea typeface="宋体" panose="02010600030101010101" pitchFamily="2" charset="-122"/>
              </a:rPr>
              <a:t>AR</a:t>
            </a:r>
            <a:endParaRPr lang="en-US" altLang="zh-CN" sz="1800" dirty="0">
              <a:latin typeface="Arial" panose="020B0604020202020204" pitchFamily="34" charset="0"/>
              <a:ea typeface="宋体" panose="02010600030101010101" pitchFamily="2" charset="-122"/>
            </a:endParaRPr>
          </a:p>
        </p:txBody>
      </p:sp>
      <p:sp>
        <p:nvSpPr>
          <p:cNvPr id="64554" name="Rectangle 1170"/>
          <p:cNvSpPr/>
          <p:nvPr/>
        </p:nvSpPr>
        <p:spPr>
          <a:xfrm>
            <a:off x="4140200" y="4652963"/>
            <a:ext cx="95250" cy="228600"/>
          </a:xfrm>
          <a:prstGeom prst="rect">
            <a:avLst/>
          </a:prstGeom>
          <a:noFill/>
          <a:ln w="9525">
            <a:noFill/>
          </a:ln>
        </p:spPr>
        <p:txBody>
          <a:bodyPr wrap="none" lIns="0" tIns="0" rIns="0" bIns="0" anchor="t">
            <a:spAutoFit/>
          </a:bodyPr>
          <a:lstStyle/>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5342" name="Freeform 1171"/>
          <p:cNvSpPr/>
          <p:nvPr/>
        </p:nvSpPr>
        <p:spPr bwMode="auto">
          <a:xfrm>
            <a:off x="4343400" y="2519363"/>
            <a:ext cx="1522413" cy="269875"/>
          </a:xfrm>
          <a:custGeom>
            <a:avLst/>
            <a:gdLst>
              <a:gd name="T0" fmla="*/ 0 w 795"/>
              <a:gd name="T1" fmla="*/ 70 h 142"/>
              <a:gd name="T2" fmla="*/ 159 w 795"/>
              <a:gd name="T3" fmla="*/ 142 h 142"/>
              <a:gd name="T4" fmla="*/ 159 w 795"/>
              <a:gd name="T5" fmla="*/ 106 h 142"/>
              <a:gd name="T6" fmla="*/ 636 w 795"/>
              <a:gd name="T7" fmla="*/ 106 h 142"/>
              <a:gd name="T8" fmla="*/ 636 w 795"/>
              <a:gd name="T9" fmla="*/ 142 h 142"/>
              <a:gd name="T10" fmla="*/ 795 w 795"/>
              <a:gd name="T11" fmla="*/ 70 h 142"/>
              <a:gd name="T12" fmla="*/ 636 w 795"/>
              <a:gd name="T13" fmla="*/ 0 h 142"/>
              <a:gd name="T14" fmla="*/ 636 w 795"/>
              <a:gd name="T15" fmla="*/ 36 h 142"/>
              <a:gd name="T16" fmla="*/ 159 w 795"/>
              <a:gd name="T17" fmla="*/ 36 h 142"/>
              <a:gd name="T18" fmla="*/ 159 w 795"/>
              <a:gd name="T19" fmla="*/ 0 h 142"/>
              <a:gd name="T20" fmla="*/ 0 w 795"/>
              <a:gd name="T21" fmla="*/ 7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95"/>
              <a:gd name="T34" fmla="*/ 0 h 142"/>
              <a:gd name="T35" fmla="*/ 795 w 795"/>
              <a:gd name="T36" fmla="*/ 142 h 1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95" h="142">
                <a:moveTo>
                  <a:pt x="0" y="70"/>
                </a:moveTo>
                <a:lnTo>
                  <a:pt x="159" y="142"/>
                </a:lnTo>
                <a:lnTo>
                  <a:pt x="159" y="106"/>
                </a:lnTo>
                <a:lnTo>
                  <a:pt x="636" y="106"/>
                </a:lnTo>
                <a:lnTo>
                  <a:pt x="636" y="142"/>
                </a:lnTo>
                <a:lnTo>
                  <a:pt x="795" y="70"/>
                </a:lnTo>
                <a:lnTo>
                  <a:pt x="636" y="0"/>
                </a:lnTo>
                <a:lnTo>
                  <a:pt x="636" y="36"/>
                </a:lnTo>
                <a:lnTo>
                  <a:pt x="159" y="36"/>
                </a:lnTo>
                <a:lnTo>
                  <a:pt x="159" y="0"/>
                </a:lnTo>
                <a:lnTo>
                  <a:pt x="0" y="70"/>
                </a:lnTo>
                <a:close/>
              </a:path>
            </a:pathLst>
          </a:cu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5343" name="Freeform 1172"/>
          <p:cNvSpPr/>
          <p:nvPr/>
        </p:nvSpPr>
        <p:spPr bwMode="auto">
          <a:xfrm>
            <a:off x="6623050" y="2519363"/>
            <a:ext cx="1014413" cy="269875"/>
          </a:xfrm>
          <a:custGeom>
            <a:avLst/>
            <a:gdLst>
              <a:gd name="T0" fmla="*/ 0 w 531"/>
              <a:gd name="T1" fmla="*/ 70 h 142"/>
              <a:gd name="T2" fmla="*/ 106 w 531"/>
              <a:gd name="T3" fmla="*/ 142 h 142"/>
              <a:gd name="T4" fmla="*/ 106 w 531"/>
              <a:gd name="T5" fmla="*/ 106 h 142"/>
              <a:gd name="T6" fmla="*/ 425 w 531"/>
              <a:gd name="T7" fmla="*/ 106 h 142"/>
              <a:gd name="T8" fmla="*/ 425 w 531"/>
              <a:gd name="T9" fmla="*/ 142 h 142"/>
              <a:gd name="T10" fmla="*/ 531 w 531"/>
              <a:gd name="T11" fmla="*/ 70 h 142"/>
              <a:gd name="T12" fmla="*/ 425 w 531"/>
              <a:gd name="T13" fmla="*/ 0 h 142"/>
              <a:gd name="T14" fmla="*/ 425 w 531"/>
              <a:gd name="T15" fmla="*/ 36 h 142"/>
              <a:gd name="T16" fmla="*/ 106 w 531"/>
              <a:gd name="T17" fmla="*/ 36 h 142"/>
              <a:gd name="T18" fmla="*/ 106 w 531"/>
              <a:gd name="T19" fmla="*/ 0 h 142"/>
              <a:gd name="T20" fmla="*/ 0 w 531"/>
              <a:gd name="T21" fmla="*/ 7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142"/>
              <a:gd name="T35" fmla="*/ 531 w 531"/>
              <a:gd name="T36" fmla="*/ 142 h 1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142">
                <a:moveTo>
                  <a:pt x="0" y="70"/>
                </a:moveTo>
                <a:lnTo>
                  <a:pt x="106" y="142"/>
                </a:lnTo>
                <a:lnTo>
                  <a:pt x="106" y="106"/>
                </a:lnTo>
                <a:lnTo>
                  <a:pt x="425" y="106"/>
                </a:lnTo>
                <a:lnTo>
                  <a:pt x="425" y="142"/>
                </a:lnTo>
                <a:lnTo>
                  <a:pt x="531" y="70"/>
                </a:lnTo>
                <a:lnTo>
                  <a:pt x="425" y="0"/>
                </a:lnTo>
                <a:lnTo>
                  <a:pt x="425" y="36"/>
                </a:lnTo>
                <a:lnTo>
                  <a:pt x="106" y="36"/>
                </a:lnTo>
                <a:lnTo>
                  <a:pt x="106" y="0"/>
                </a:lnTo>
                <a:lnTo>
                  <a:pt x="0" y="70"/>
                </a:lnTo>
                <a:close/>
              </a:path>
            </a:pathLst>
          </a:cu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4557" name="Group 48"/>
          <p:cNvGrpSpPr/>
          <p:nvPr/>
        </p:nvGrpSpPr>
        <p:grpSpPr>
          <a:xfrm>
            <a:off x="6623050" y="3213100"/>
            <a:ext cx="508000" cy="231775"/>
            <a:chOff x="0" y="0"/>
            <a:chExt cx="266" cy="122"/>
          </a:xfrm>
        </p:grpSpPr>
        <p:sp>
          <p:nvSpPr>
            <p:cNvPr id="64558" name="Line 1174"/>
            <p:cNvSpPr/>
            <p:nvPr/>
          </p:nvSpPr>
          <p:spPr>
            <a:xfrm flipH="1">
              <a:off x="112" y="60"/>
              <a:ext cx="154" cy="1"/>
            </a:xfrm>
            <a:prstGeom prst="line">
              <a:avLst/>
            </a:prstGeom>
            <a:ln w="17463"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5346" name="Freeform 1175"/>
            <p:cNvSpPr>
              <a:spLocks noChangeArrowheads="1"/>
            </p:cNvSpPr>
            <p:nvPr/>
          </p:nvSpPr>
          <p:spPr bwMode="auto">
            <a:xfrm>
              <a:off x="0" y="0"/>
              <a:ext cx="117" cy="122"/>
            </a:xfrm>
            <a:custGeom>
              <a:avLst/>
              <a:gdLst>
                <a:gd name="T0" fmla="*/ 117 w 117"/>
                <a:gd name="T1" fmla="*/ 0 h 122"/>
                <a:gd name="T2" fmla="*/ 0 w 117"/>
                <a:gd name="T3" fmla="*/ 62 h 122"/>
                <a:gd name="T4" fmla="*/ 117 w 117"/>
                <a:gd name="T5" fmla="*/ 122 h 122"/>
                <a:gd name="T6" fmla="*/ 117 w 117"/>
                <a:gd name="T7" fmla="*/ 0 h 122"/>
                <a:gd name="T8" fmla="*/ 0 60000 65536"/>
                <a:gd name="T9" fmla="*/ 0 60000 65536"/>
                <a:gd name="T10" fmla="*/ 0 60000 65536"/>
                <a:gd name="T11" fmla="*/ 0 60000 65536"/>
                <a:gd name="T12" fmla="*/ 0 w 117"/>
                <a:gd name="T13" fmla="*/ 0 h 122"/>
                <a:gd name="T14" fmla="*/ 117 w 117"/>
                <a:gd name="T15" fmla="*/ 122 h 122"/>
              </a:gdLst>
              <a:ahLst/>
              <a:cxnLst>
                <a:cxn ang="T8">
                  <a:pos x="T0" y="T1"/>
                </a:cxn>
                <a:cxn ang="T9">
                  <a:pos x="T2" y="T3"/>
                </a:cxn>
                <a:cxn ang="T10">
                  <a:pos x="T4" y="T5"/>
                </a:cxn>
                <a:cxn ang="T11">
                  <a:pos x="T6" y="T7"/>
                </a:cxn>
              </a:cxnLst>
              <a:rect l="T12" t="T13" r="T14" b="T15"/>
              <a:pathLst>
                <a:path w="117" h="122">
                  <a:moveTo>
                    <a:pt x="117" y="0"/>
                  </a:moveTo>
                  <a:lnTo>
                    <a:pt x="0" y="62"/>
                  </a:lnTo>
                  <a:lnTo>
                    <a:pt x="117" y="122"/>
                  </a:lnTo>
                  <a:lnTo>
                    <a:pt x="117"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55347" name="Rectangle 1176"/>
          <p:cNvSpPr>
            <a:spLocks noChangeArrowheads="1"/>
          </p:cNvSpPr>
          <p:nvPr/>
        </p:nvSpPr>
        <p:spPr bwMode="auto">
          <a:xfrm>
            <a:off x="5864225" y="1714500"/>
            <a:ext cx="762000" cy="2152650"/>
          </a:xfrm>
          <a:prstGeom prst="rect">
            <a:avLst/>
          </a:pr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61" name="Rectangle 1177"/>
          <p:cNvSpPr/>
          <p:nvPr/>
        </p:nvSpPr>
        <p:spPr>
          <a:xfrm>
            <a:off x="6075363" y="1863725"/>
            <a:ext cx="192087" cy="230188"/>
          </a:xfrm>
          <a:prstGeom prst="rect">
            <a:avLst/>
          </a:prstGeom>
          <a:noFill/>
          <a:ln w="9525">
            <a:noFill/>
          </a:ln>
        </p:spPr>
        <p:txBody>
          <a:bodyPr wrap="none" lIns="0" tIns="0" rIns="0" bIns="0" anchor="t">
            <a:spAutoFit/>
          </a:bodyPr>
          <a:lstStyle/>
          <a:p>
            <a:pPr lvl="0" indent="0"/>
            <a:r>
              <a:rPr lang="zh-CN" altLang="en-US" sz="1500" dirty="0">
                <a:latin typeface="宋体" panose="02010600030101010101" pitchFamily="2" charset="-122"/>
                <a:ea typeface="宋体" panose="02010600030101010101" pitchFamily="2" charset="-122"/>
              </a:rPr>
              <a:t>数</a:t>
            </a:r>
            <a:endParaRPr lang="zh-CN" altLang="en-US" sz="1800" dirty="0">
              <a:latin typeface="Arial" panose="020B0604020202020204" pitchFamily="34" charset="0"/>
              <a:ea typeface="宋体" panose="02010600030101010101" pitchFamily="2" charset="-122"/>
            </a:endParaRPr>
          </a:p>
        </p:txBody>
      </p:sp>
      <p:sp>
        <p:nvSpPr>
          <p:cNvPr id="64562" name="Rectangle 1178"/>
          <p:cNvSpPr/>
          <p:nvPr/>
        </p:nvSpPr>
        <p:spPr>
          <a:xfrm>
            <a:off x="6075363" y="2155825"/>
            <a:ext cx="192087" cy="228600"/>
          </a:xfrm>
          <a:prstGeom prst="rect">
            <a:avLst/>
          </a:prstGeom>
          <a:noFill/>
          <a:ln w="9525">
            <a:noFill/>
          </a:ln>
        </p:spPr>
        <p:txBody>
          <a:bodyPr wrap="none" lIns="0" tIns="0" rIns="0" bIns="0" anchor="t">
            <a:spAutoFit/>
          </a:bodyPr>
          <a:lstStyle/>
          <a:p>
            <a:pPr lvl="0" indent="0"/>
            <a:r>
              <a:rPr lang="zh-CN" altLang="en-US" sz="1500" dirty="0">
                <a:latin typeface="宋体" panose="02010600030101010101" pitchFamily="2" charset="-122"/>
                <a:ea typeface="宋体" panose="02010600030101010101" pitchFamily="2" charset="-122"/>
              </a:rPr>
              <a:t>据</a:t>
            </a:r>
            <a:endParaRPr lang="zh-CN" altLang="en-US" sz="1800" dirty="0">
              <a:latin typeface="Arial" panose="020B0604020202020204" pitchFamily="34" charset="0"/>
              <a:ea typeface="宋体" panose="02010600030101010101" pitchFamily="2" charset="-122"/>
            </a:endParaRPr>
          </a:p>
        </p:txBody>
      </p:sp>
      <p:sp>
        <p:nvSpPr>
          <p:cNvPr id="64563" name="Rectangle 1179"/>
          <p:cNvSpPr/>
          <p:nvPr/>
        </p:nvSpPr>
        <p:spPr>
          <a:xfrm>
            <a:off x="6075363" y="2444750"/>
            <a:ext cx="192087" cy="230188"/>
          </a:xfrm>
          <a:prstGeom prst="rect">
            <a:avLst/>
          </a:prstGeom>
          <a:noFill/>
          <a:ln w="9525">
            <a:noFill/>
          </a:ln>
        </p:spPr>
        <p:txBody>
          <a:bodyPr wrap="none" lIns="0" tIns="0" rIns="0" bIns="0" anchor="t">
            <a:spAutoFit/>
          </a:bodyPr>
          <a:lstStyle/>
          <a:p>
            <a:pPr lvl="0" indent="0"/>
            <a:r>
              <a:rPr lang="zh-CN" altLang="en-US" sz="1500" dirty="0">
                <a:latin typeface="宋体" panose="02010600030101010101" pitchFamily="2" charset="-122"/>
                <a:ea typeface="宋体" panose="02010600030101010101" pitchFamily="2" charset="-122"/>
              </a:rPr>
              <a:t>寄</a:t>
            </a:r>
            <a:endParaRPr lang="zh-CN" altLang="en-US" sz="1800" dirty="0">
              <a:latin typeface="Arial" panose="020B0604020202020204" pitchFamily="34" charset="0"/>
              <a:ea typeface="宋体" panose="02010600030101010101" pitchFamily="2" charset="-122"/>
            </a:endParaRPr>
          </a:p>
        </p:txBody>
      </p:sp>
      <p:sp>
        <p:nvSpPr>
          <p:cNvPr id="64564" name="Rectangle 1180"/>
          <p:cNvSpPr/>
          <p:nvPr/>
        </p:nvSpPr>
        <p:spPr>
          <a:xfrm>
            <a:off x="6075363" y="2736850"/>
            <a:ext cx="192087" cy="228600"/>
          </a:xfrm>
          <a:prstGeom prst="rect">
            <a:avLst/>
          </a:prstGeom>
          <a:noFill/>
          <a:ln w="9525">
            <a:noFill/>
          </a:ln>
        </p:spPr>
        <p:txBody>
          <a:bodyPr wrap="none" lIns="0" tIns="0" rIns="0" bIns="0" anchor="t">
            <a:spAutoFit/>
          </a:bodyPr>
          <a:lstStyle/>
          <a:p>
            <a:pPr lvl="0" indent="0"/>
            <a:r>
              <a:rPr lang="zh-CN" altLang="en-US" sz="1500" dirty="0">
                <a:latin typeface="宋体" panose="02010600030101010101" pitchFamily="2" charset="-122"/>
                <a:ea typeface="宋体" panose="02010600030101010101" pitchFamily="2" charset="-122"/>
              </a:rPr>
              <a:t>存</a:t>
            </a:r>
            <a:endParaRPr lang="zh-CN" altLang="en-US" sz="1800" dirty="0">
              <a:latin typeface="Arial" panose="020B0604020202020204" pitchFamily="34" charset="0"/>
              <a:ea typeface="宋体" panose="02010600030101010101" pitchFamily="2" charset="-122"/>
            </a:endParaRPr>
          </a:p>
        </p:txBody>
      </p:sp>
      <p:sp>
        <p:nvSpPr>
          <p:cNvPr id="64565" name="Rectangle 1181"/>
          <p:cNvSpPr/>
          <p:nvPr/>
        </p:nvSpPr>
        <p:spPr>
          <a:xfrm>
            <a:off x="6075363" y="3028950"/>
            <a:ext cx="192087" cy="228600"/>
          </a:xfrm>
          <a:prstGeom prst="rect">
            <a:avLst/>
          </a:prstGeom>
          <a:noFill/>
          <a:ln w="9525">
            <a:noFill/>
          </a:ln>
        </p:spPr>
        <p:txBody>
          <a:bodyPr wrap="none" lIns="0" tIns="0" rIns="0" bIns="0" anchor="t">
            <a:spAutoFit/>
          </a:bodyPr>
          <a:lstStyle/>
          <a:p>
            <a:pPr lvl="0" indent="0"/>
            <a:r>
              <a:rPr lang="zh-CN" altLang="en-US" sz="1500" dirty="0">
                <a:latin typeface="宋体" panose="02010600030101010101" pitchFamily="2" charset="-122"/>
                <a:ea typeface="宋体" panose="02010600030101010101" pitchFamily="2" charset="-122"/>
              </a:rPr>
              <a:t>器</a:t>
            </a:r>
            <a:endParaRPr lang="zh-CN" altLang="en-US" sz="1800" dirty="0">
              <a:latin typeface="Arial" panose="020B0604020202020204" pitchFamily="34" charset="0"/>
              <a:ea typeface="宋体" panose="02010600030101010101" pitchFamily="2" charset="-122"/>
            </a:endParaRPr>
          </a:p>
        </p:txBody>
      </p:sp>
      <p:sp>
        <p:nvSpPr>
          <p:cNvPr id="64566" name="Rectangle 1182"/>
          <p:cNvSpPr/>
          <p:nvPr/>
        </p:nvSpPr>
        <p:spPr>
          <a:xfrm>
            <a:off x="6075363" y="3294063"/>
            <a:ext cx="265112" cy="228600"/>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DR</a:t>
            </a:r>
            <a:endParaRPr lang="en-US" altLang="zh-CN" sz="1800" dirty="0">
              <a:latin typeface="Arial" panose="020B0604020202020204" pitchFamily="34" charset="0"/>
              <a:ea typeface="宋体" panose="02010600030101010101" pitchFamily="2" charset="-122"/>
            </a:endParaRPr>
          </a:p>
        </p:txBody>
      </p:sp>
      <p:sp>
        <p:nvSpPr>
          <p:cNvPr id="64567" name="Rectangle 1183"/>
          <p:cNvSpPr/>
          <p:nvPr/>
        </p:nvSpPr>
        <p:spPr>
          <a:xfrm>
            <a:off x="6370638" y="3294063"/>
            <a:ext cx="47625" cy="228600"/>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4568" name="Group 59"/>
          <p:cNvGrpSpPr/>
          <p:nvPr/>
        </p:nvGrpSpPr>
        <p:grpSpPr>
          <a:xfrm>
            <a:off x="2306638" y="4392613"/>
            <a:ext cx="2298700" cy="20637"/>
            <a:chOff x="0" y="0"/>
            <a:chExt cx="1203" cy="11"/>
          </a:xfrm>
        </p:grpSpPr>
        <p:sp>
          <p:nvSpPr>
            <p:cNvPr id="55356" name="Freeform 1185"/>
            <p:cNvSpPr>
              <a:spLocks noChangeArrowheads="1"/>
            </p:cNvSpPr>
            <p:nvPr/>
          </p:nvSpPr>
          <p:spPr bwMode="auto">
            <a:xfrm>
              <a:off x="0" y="0"/>
              <a:ext cx="53" cy="11"/>
            </a:xfrm>
            <a:custGeom>
              <a:avLst/>
              <a:gdLst>
                <a:gd name="T0" fmla="*/ 7 w 53"/>
                <a:gd name="T1" fmla="*/ 0 h 11"/>
                <a:gd name="T2" fmla="*/ 5 w 53"/>
                <a:gd name="T3" fmla="*/ 0 h 11"/>
                <a:gd name="T4" fmla="*/ 3 w 53"/>
                <a:gd name="T5" fmla="*/ 2 h 11"/>
                <a:gd name="T6" fmla="*/ 2 w 53"/>
                <a:gd name="T7" fmla="*/ 4 h 11"/>
                <a:gd name="T8" fmla="*/ 0 w 53"/>
                <a:gd name="T9" fmla="*/ 6 h 11"/>
                <a:gd name="T10" fmla="*/ 0 w 53"/>
                <a:gd name="T11" fmla="*/ 6 h 11"/>
                <a:gd name="T12" fmla="*/ 2 w 53"/>
                <a:gd name="T13" fmla="*/ 7 h 11"/>
                <a:gd name="T14" fmla="*/ 3 w 53"/>
                <a:gd name="T15" fmla="*/ 9 h 11"/>
                <a:gd name="T16" fmla="*/ 5 w 53"/>
                <a:gd name="T17" fmla="*/ 11 h 11"/>
                <a:gd name="T18" fmla="*/ 46 w 53"/>
                <a:gd name="T19" fmla="*/ 11 h 11"/>
                <a:gd name="T20" fmla="*/ 48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8 w 53"/>
                <a:gd name="T35" fmla="*/ 0 h 11"/>
                <a:gd name="T36" fmla="*/ 7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7" y="0"/>
                  </a:moveTo>
                  <a:lnTo>
                    <a:pt x="5" y="0"/>
                  </a:lnTo>
                  <a:lnTo>
                    <a:pt x="3" y="2"/>
                  </a:lnTo>
                  <a:lnTo>
                    <a:pt x="2" y="4"/>
                  </a:lnTo>
                  <a:lnTo>
                    <a:pt x="0" y="6"/>
                  </a:lnTo>
                  <a:lnTo>
                    <a:pt x="2" y="7"/>
                  </a:lnTo>
                  <a:lnTo>
                    <a:pt x="3" y="9"/>
                  </a:lnTo>
                  <a:lnTo>
                    <a:pt x="5" y="11"/>
                  </a:lnTo>
                  <a:lnTo>
                    <a:pt x="46" y="11"/>
                  </a:lnTo>
                  <a:lnTo>
                    <a:pt x="48" y="11"/>
                  </a:lnTo>
                  <a:lnTo>
                    <a:pt x="49" y="11"/>
                  </a:lnTo>
                  <a:lnTo>
                    <a:pt x="51" y="9"/>
                  </a:lnTo>
                  <a:lnTo>
                    <a:pt x="53" y="7"/>
                  </a:lnTo>
                  <a:lnTo>
                    <a:pt x="53" y="6"/>
                  </a:lnTo>
                  <a:lnTo>
                    <a:pt x="51" y="4"/>
                  </a:lnTo>
                  <a:lnTo>
                    <a:pt x="49" y="2"/>
                  </a:lnTo>
                  <a:lnTo>
                    <a:pt x="48" y="0"/>
                  </a:lnTo>
                  <a:lnTo>
                    <a:pt x="7"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57" name="Freeform 1186"/>
            <p:cNvSpPr>
              <a:spLocks noChangeArrowheads="1"/>
            </p:cNvSpPr>
            <p:nvPr/>
          </p:nvSpPr>
          <p:spPr bwMode="auto">
            <a:xfrm>
              <a:off x="74" y="0"/>
              <a:ext cx="53" cy="11"/>
            </a:xfrm>
            <a:custGeom>
              <a:avLst/>
              <a:gdLst>
                <a:gd name="T0" fmla="*/ 5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1 w 53"/>
                <a:gd name="T25" fmla="*/ 9 h 11"/>
                <a:gd name="T26" fmla="*/ 53 w 53"/>
                <a:gd name="T27" fmla="*/ 7 h 11"/>
                <a:gd name="T28" fmla="*/ 53 w 53"/>
                <a:gd name="T29" fmla="*/ 6 h 11"/>
                <a:gd name="T30" fmla="*/ 51 w 53"/>
                <a:gd name="T31" fmla="*/ 4 h 11"/>
                <a:gd name="T32" fmla="*/ 50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4" y="0"/>
                  </a:lnTo>
                  <a:lnTo>
                    <a:pt x="2" y="2"/>
                  </a:lnTo>
                  <a:lnTo>
                    <a:pt x="0" y="4"/>
                  </a:lnTo>
                  <a:lnTo>
                    <a:pt x="0" y="6"/>
                  </a:lnTo>
                  <a:lnTo>
                    <a:pt x="0" y="7"/>
                  </a:lnTo>
                  <a:lnTo>
                    <a:pt x="0" y="9"/>
                  </a:lnTo>
                  <a:lnTo>
                    <a:pt x="2" y="11"/>
                  </a:lnTo>
                  <a:lnTo>
                    <a:pt x="4" y="11"/>
                  </a:lnTo>
                  <a:lnTo>
                    <a:pt x="46" y="11"/>
                  </a:lnTo>
                  <a:lnTo>
                    <a:pt x="48" y="11"/>
                  </a:lnTo>
                  <a:lnTo>
                    <a:pt x="50" y="11"/>
                  </a:lnTo>
                  <a:lnTo>
                    <a:pt x="51" y="9"/>
                  </a:lnTo>
                  <a:lnTo>
                    <a:pt x="53" y="7"/>
                  </a:lnTo>
                  <a:lnTo>
                    <a:pt x="53" y="6"/>
                  </a:lnTo>
                  <a:lnTo>
                    <a:pt x="51" y="4"/>
                  </a:lnTo>
                  <a:lnTo>
                    <a:pt x="50"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58" name="Freeform 1187"/>
            <p:cNvSpPr>
              <a:spLocks noChangeArrowheads="1"/>
            </p:cNvSpPr>
            <p:nvPr/>
          </p:nvSpPr>
          <p:spPr bwMode="auto">
            <a:xfrm>
              <a:off x="148" y="0"/>
              <a:ext cx="53" cy="11"/>
            </a:xfrm>
            <a:custGeom>
              <a:avLst/>
              <a:gdLst>
                <a:gd name="T0" fmla="*/ 6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2 w 53"/>
                <a:gd name="T25" fmla="*/ 9 h 11"/>
                <a:gd name="T26" fmla="*/ 53 w 53"/>
                <a:gd name="T27" fmla="*/ 7 h 11"/>
                <a:gd name="T28" fmla="*/ 53 w 53"/>
                <a:gd name="T29" fmla="*/ 6 h 11"/>
                <a:gd name="T30" fmla="*/ 52 w 53"/>
                <a:gd name="T31" fmla="*/ 4 h 11"/>
                <a:gd name="T32" fmla="*/ 50 w 53"/>
                <a:gd name="T33" fmla="*/ 2 h 11"/>
                <a:gd name="T34" fmla="*/ 48 w 53"/>
                <a:gd name="T35" fmla="*/ 0 h 11"/>
                <a:gd name="T36" fmla="*/ 6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6" y="0"/>
                  </a:moveTo>
                  <a:lnTo>
                    <a:pt x="4" y="0"/>
                  </a:lnTo>
                  <a:lnTo>
                    <a:pt x="2" y="2"/>
                  </a:lnTo>
                  <a:lnTo>
                    <a:pt x="0" y="4"/>
                  </a:lnTo>
                  <a:lnTo>
                    <a:pt x="0" y="6"/>
                  </a:lnTo>
                  <a:lnTo>
                    <a:pt x="0" y="7"/>
                  </a:lnTo>
                  <a:lnTo>
                    <a:pt x="0" y="9"/>
                  </a:lnTo>
                  <a:lnTo>
                    <a:pt x="2" y="11"/>
                  </a:lnTo>
                  <a:lnTo>
                    <a:pt x="4" y="11"/>
                  </a:lnTo>
                  <a:lnTo>
                    <a:pt x="46" y="11"/>
                  </a:lnTo>
                  <a:lnTo>
                    <a:pt x="48" y="11"/>
                  </a:lnTo>
                  <a:lnTo>
                    <a:pt x="50" y="11"/>
                  </a:lnTo>
                  <a:lnTo>
                    <a:pt x="52" y="9"/>
                  </a:lnTo>
                  <a:lnTo>
                    <a:pt x="53" y="7"/>
                  </a:lnTo>
                  <a:lnTo>
                    <a:pt x="53" y="6"/>
                  </a:lnTo>
                  <a:lnTo>
                    <a:pt x="52" y="4"/>
                  </a:lnTo>
                  <a:lnTo>
                    <a:pt x="50" y="2"/>
                  </a:lnTo>
                  <a:lnTo>
                    <a:pt x="48"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59" name="Freeform 1188"/>
            <p:cNvSpPr>
              <a:spLocks noChangeArrowheads="1"/>
            </p:cNvSpPr>
            <p:nvPr/>
          </p:nvSpPr>
          <p:spPr bwMode="auto">
            <a:xfrm>
              <a:off x="223" y="0"/>
              <a:ext cx="53" cy="11"/>
            </a:xfrm>
            <a:custGeom>
              <a:avLst/>
              <a:gdLst>
                <a:gd name="T0" fmla="*/ 5 w 53"/>
                <a:gd name="T1" fmla="*/ 0 h 11"/>
                <a:gd name="T2" fmla="*/ 3 w 53"/>
                <a:gd name="T3" fmla="*/ 0 h 11"/>
                <a:gd name="T4" fmla="*/ 1 w 53"/>
                <a:gd name="T5" fmla="*/ 2 h 11"/>
                <a:gd name="T6" fmla="*/ 0 w 53"/>
                <a:gd name="T7" fmla="*/ 4 h 11"/>
                <a:gd name="T8" fmla="*/ 0 w 53"/>
                <a:gd name="T9" fmla="*/ 6 h 11"/>
                <a:gd name="T10" fmla="*/ 0 w 53"/>
                <a:gd name="T11" fmla="*/ 7 h 11"/>
                <a:gd name="T12" fmla="*/ 0 w 53"/>
                <a:gd name="T13" fmla="*/ 9 h 11"/>
                <a:gd name="T14" fmla="*/ 1 w 53"/>
                <a:gd name="T15" fmla="*/ 11 h 11"/>
                <a:gd name="T16" fmla="*/ 3 w 53"/>
                <a:gd name="T17" fmla="*/ 11 h 11"/>
                <a:gd name="T18" fmla="*/ 45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1" y="2"/>
                  </a:lnTo>
                  <a:lnTo>
                    <a:pt x="0" y="4"/>
                  </a:lnTo>
                  <a:lnTo>
                    <a:pt x="0" y="6"/>
                  </a:lnTo>
                  <a:lnTo>
                    <a:pt x="0" y="7"/>
                  </a:lnTo>
                  <a:lnTo>
                    <a:pt x="0" y="9"/>
                  </a:lnTo>
                  <a:lnTo>
                    <a:pt x="1" y="11"/>
                  </a:lnTo>
                  <a:lnTo>
                    <a:pt x="3" y="11"/>
                  </a:lnTo>
                  <a:lnTo>
                    <a:pt x="45"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0" name="Freeform 1189"/>
            <p:cNvSpPr>
              <a:spLocks noChangeArrowheads="1"/>
            </p:cNvSpPr>
            <p:nvPr/>
          </p:nvSpPr>
          <p:spPr bwMode="auto">
            <a:xfrm>
              <a:off x="297" y="0"/>
              <a:ext cx="53" cy="11"/>
            </a:xfrm>
            <a:custGeom>
              <a:avLst/>
              <a:gdLst>
                <a:gd name="T0" fmla="*/ 5 w 53"/>
                <a:gd name="T1" fmla="*/ 0 h 11"/>
                <a:gd name="T2" fmla="*/ 3 w 53"/>
                <a:gd name="T3" fmla="*/ 0 h 11"/>
                <a:gd name="T4" fmla="*/ 1 w 53"/>
                <a:gd name="T5" fmla="*/ 2 h 11"/>
                <a:gd name="T6" fmla="*/ 0 w 53"/>
                <a:gd name="T7" fmla="*/ 4 h 11"/>
                <a:gd name="T8" fmla="*/ 0 w 53"/>
                <a:gd name="T9" fmla="*/ 6 h 11"/>
                <a:gd name="T10" fmla="*/ 0 w 53"/>
                <a:gd name="T11" fmla="*/ 7 h 11"/>
                <a:gd name="T12" fmla="*/ 0 w 53"/>
                <a:gd name="T13" fmla="*/ 9 h 11"/>
                <a:gd name="T14" fmla="*/ 1 w 53"/>
                <a:gd name="T15" fmla="*/ 11 h 11"/>
                <a:gd name="T16" fmla="*/ 3 w 53"/>
                <a:gd name="T17" fmla="*/ 11 h 11"/>
                <a:gd name="T18" fmla="*/ 46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1" y="2"/>
                  </a:lnTo>
                  <a:lnTo>
                    <a:pt x="0" y="4"/>
                  </a:lnTo>
                  <a:lnTo>
                    <a:pt x="0" y="6"/>
                  </a:lnTo>
                  <a:lnTo>
                    <a:pt x="0" y="7"/>
                  </a:lnTo>
                  <a:lnTo>
                    <a:pt x="0" y="9"/>
                  </a:lnTo>
                  <a:lnTo>
                    <a:pt x="1" y="11"/>
                  </a:lnTo>
                  <a:lnTo>
                    <a:pt x="3" y="11"/>
                  </a:lnTo>
                  <a:lnTo>
                    <a:pt x="46"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1" name="Freeform 1190"/>
            <p:cNvSpPr>
              <a:spLocks noChangeArrowheads="1"/>
            </p:cNvSpPr>
            <p:nvPr/>
          </p:nvSpPr>
          <p:spPr bwMode="auto">
            <a:xfrm>
              <a:off x="371" y="0"/>
              <a:ext cx="51" cy="11"/>
            </a:xfrm>
            <a:custGeom>
              <a:avLst/>
              <a:gdLst>
                <a:gd name="T0" fmla="*/ 5 w 53"/>
                <a:gd name="T1" fmla="*/ 0 h 11"/>
                <a:gd name="T2" fmla="*/ 3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3 w 53"/>
                <a:gd name="T17" fmla="*/ 11 h 11"/>
                <a:gd name="T18" fmla="*/ 46 w 53"/>
                <a:gd name="T19" fmla="*/ 11 h 11"/>
                <a:gd name="T20" fmla="*/ 48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2" y="2"/>
                  </a:lnTo>
                  <a:lnTo>
                    <a:pt x="0" y="4"/>
                  </a:lnTo>
                  <a:lnTo>
                    <a:pt x="0" y="6"/>
                  </a:lnTo>
                  <a:lnTo>
                    <a:pt x="0" y="7"/>
                  </a:lnTo>
                  <a:lnTo>
                    <a:pt x="0" y="9"/>
                  </a:lnTo>
                  <a:lnTo>
                    <a:pt x="2" y="11"/>
                  </a:lnTo>
                  <a:lnTo>
                    <a:pt x="3" y="11"/>
                  </a:lnTo>
                  <a:lnTo>
                    <a:pt x="46" y="11"/>
                  </a:lnTo>
                  <a:lnTo>
                    <a:pt x="48" y="11"/>
                  </a:lnTo>
                  <a:lnTo>
                    <a:pt x="49" y="11"/>
                  </a:lnTo>
                  <a:lnTo>
                    <a:pt x="51" y="9"/>
                  </a:lnTo>
                  <a:lnTo>
                    <a:pt x="53" y="7"/>
                  </a:lnTo>
                  <a:lnTo>
                    <a:pt x="53" y="6"/>
                  </a:lnTo>
                  <a:lnTo>
                    <a:pt x="51" y="4"/>
                  </a:lnTo>
                  <a:lnTo>
                    <a:pt x="49"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2" name="Freeform 1191"/>
            <p:cNvSpPr>
              <a:spLocks noChangeArrowheads="1"/>
            </p:cNvSpPr>
            <p:nvPr/>
          </p:nvSpPr>
          <p:spPr bwMode="auto">
            <a:xfrm>
              <a:off x="445" y="0"/>
              <a:ext cx="51" cy="11"/>
            </a:xfrm>
            <a:custGeom>
              <a:avLst/>
              <a:gdLst>
                <a:gd name="T0" fmla="*/ 5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1 w 53"/>
                <a:gd name="T25" fmla="*/ 9 h 11"/>
                <a:gd name="T26" fmla="*/ 53 w 53"/>
                <a:gd name="T27" fmla="*/ 7 h 11"/>
                <a:gd name="T28" fmla="*/ 53 w 53"/>
                <a:gd name="T29" fmla="*/ 6 h 11"/>
                <a:gd name="T30" fmla="*/ 51 w 53"/>
                <a:gd name="T31" fmla="*/ 4 h 11"/>
                <a:gd name="T32" fmla="*/ 50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4" y="0"/>
                  </a:lnTo>
                  <a:lnTo>
                    <a:pt x="2" y="2"/>
                  </a:lnTo>
                  <a:lnTo>
                    <a:pt x="0" y="4"/>
                  </a:lnTo>
                  <a:lnTo>
                    <a:pt x="0" y="6"/>
                  </a:lnTo>
                  <a:lnTo>
                    <a:pt x="0" y="7"/>
                  </a:lnTo>
                  <a:lnTo>
                    <a:pt x="0" y="9"/>
                  </a:lnTo>
                  <a:lnTo>
                    <a:pt x="2" y="11"/>
                  </a:lnTo>
                  <a:lnTo>
                    <a:pt x="4" y="11"/>
                  </a:lnTo>
                  <a:lnTo>
                    <a:pt x="46" y="11"/>
                  </a:lnTo>
                  <a:lnTo>
                    <a:pt x="48" y="11"/>
                  </a:lnTo>
                  <a:lnTo>
                    <a:pt x="50" y="11"/>
                  </a:lnTo>
                  <a:lnTo>
                    <a:pt x="51" y="9"/>
                  </a:lnTo>
                  <a:lnTo>
                    <a:pt x="53" y="7"/>
                  </a:lnTo>
                  <a:lnTo>
                    <a:pt x="53" y="6"/>
                  </a:lnTo>
                  <a:lnTo>
                    <a:pt x="51" y="4"/>
                  </a:lnTo>
                  <a:lnTo>
                    <a:pt x="50"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3" name="Freeform 1192"/>
            <p:cNvSpPr>
              <a:spLocks noChangeArrowheads="1"/>
            </p:cNvSpPr>
            <p:nvPr/>
          </p:nvSpPr>
          <p:spPr bwMode="auto">
            <a:xfrm>
              <a:off x="519" y="0"/>
              <a:ext cx="51" cy="11"/>
            </a:xfrm>
            <a:custGeom>
              <a:avLst/>
              <a:gdLst>
                <a:gd name="T0" fmla="*/ 6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2 w 53"/>
                <a:gd name="T25" fmla="*/ 9 h 11"/>
                <a:gd name="T26" fmla="*/ 53 w 53"/>
                <a:gd name="T27" fmla="*/ 7 h 11"/>
                <a:gd name="T28" fmla="*/ 53 w 53"/>
                <a:gd name="T29" fmla="*/ 6 h 11"/>
                <a:gd name="T30" fmla="*/ 52 w 53"/>
                <a:gd name="T31" fmla="*/ 4 h 11"/>
                <a:gd name="T32" fmla="*/ 50 w 53"/>
                <a:gd name="T33" fmla="*/ 2 h 11"/>
                <a:gd name="T34" fmla="*/ 48 w 53"/>
                <a:gd name="T35" fmla="*/ 0 h 11"/>
                <a:gd name="T36" fmla="*/ 6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6" y="0"/>
                  </a:moveTo>
                  <a:lnTo>
                    <a:pt x="4" y="0"/>
                  </a:lnTo>
                  <a:lnTo>
                    <a:pt x="2" y="2"/>
                  </a:lnTo>
                  <a:lnTo>
                    <a:pt x="0" y="4"/>
                  </a:lnTo>
                  <a:lnTo>
                    <a:pt x="0" y="6"/>
                  </a:lnTo>
                  <a:lnTo>
                    <a:pt x="0" y="7"/>
                  </a:lnTo>
                  <a:lnTo>
                    <a:pt x="0" y="9"/>
                  </a:lnTo>
                  <a:lnTo>
                    <a:pt x="2" y="11"/>
                  </a:lnTo>
                  <a:lnTo>
                    <a:pt x="4" y="11"/>
                  </a:lnTo>
                  <a:lnTo>
                    <a:pt x="46" y="11"/>
                  </a:lnTo>
                  <a:lnTo>
                    <a:pt x="48" y="11"/>
                  </a:lnTo>
                  <a:lnTo>
                    <a:pt x="50" y="11"/>
                  </a:lnTo>
                  <a:lnTo>
                    <a:pt x="52" y="9"/>
                  </a:lnTo>
                  <a:lnTo>
                    <a:pt x="53" y="7"/>
                  </a:lnTo>
                  <a:lnTo>
                    <a:pt x="53" y="6"/>
                  </a:lnTo>
                  <a:lnTo>
                    <a:pt x="52" y="4"/>
                  </a:lnTo>
                  <a:lnTo>
                    <a:pt x="50" y="2"/>
                  </a:lnTo>
                  <a:lnTo>
                    <a:pt x="48"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4" name="Freeform 1193"/>
            <p:cNvSpPr>
              <a:spLocks noChangeArrowheads="1"/>
            </p:cNvSpPr>
            <p:nvPr/>
          </p:nvSpPr>
          <p:spPr bwMode="auto">
            <a:xfrm>
              <a:off x="594" y="0"/>
              <a:ext cx="53" cy="11"/>
            </a:xfrm>
            <a:custGeom>
              <a:avLst/>
              <a:gdLst>
                <a:gd name="T0" fmla="*/ 5 w 53"/>
                <a:gd name="T1" fmla="*/ 0 h 11"/>
                <a:gd name="T2" fmla="*/ 3 w 53"/>
                <a:gd name="T3" fmla="*/ 0 h 11"/>
                <a:gd name="T4" fmla="*/ 1 w 53"/>
                <a:gd name="T5" fmla="*/ 2 h 11"/>
                <a:gd name="T6" fmla="*/ 0 w 53"/>
                <a:gd name="T7" fmla="*/ 4 h 11"/>
                <a:gd name="T8" fmla="*/ 0 w 53"/>
                <a:gd name="T9" fmla="*/ 6 h 11"/>
                <a:gd name="T10" fmla="*/ 0 w 53"/>
                <a:gd name="T11" fmla="*/ 7 h 11"/>
                <a:gd name="T12" fmla="*/ 0 w 53"/>
                <a:gd name="T13" fmla="*/ 9 h 11"/>
                <a:gd name="T14" fmla="*/ 1 w 53"/>
                <a:gd name="T15" fmla="*/ 11 h 11"/>
                <a:gd name="T16" fmla="*/ 3 w 53"/>
                <a:gd name="T17" fmla="*/ 11 h 11"/>
                <a:gd name="T18" fmla="*/ 46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1" y="2"/>
                  </a:lnTo>
                  <a:lnTo>
                    <a:pt x="0" y="4"/>
                  </a:lnTo>
                  <a:lnTo>
                    <a:pt x="0" y="6"/>
                  </a:lnTo>
                  <a:lnTo>
                    <a:pt x="0" y="7"/>
                  </a:lnTo>
                  <a:lnTo>
                    <a:pt x="0" y="9"/>
                  </a:lnTo>
                  <a:lnTo>
                    <a:pt x="1" y="11"/>
                  </a:lnTo>
                  <a:lnTo>
                    <a:pt x="3" y="11"/>
                  </a:lnTo>
                  <a:lnTo>
                    <a:pt x="46"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5" name="Freeform 1194"/>
            <p:cNvSpPr>
              <a:spLocks noChangeArrowheads="1"/>
            </p:cNvSpPr>
            <p:nvPr/>
          </p:nvSpPr>
          <p:spPr bwMode="auto">
            <a:xfrm>
              <a:off x="668" y="0"/>
              <a:ext cx="53" cy="11"/>
            </a:xfrm>
            <a:custGeom>
              <a:avLst/>
              <a:gdLst>
                <a:gd name="T0" fmla="*/ 5 w 53"/>
                <a:gd name="T1" fmla="*/ 0 h 11"/>
                <a:gd name="T2" fmla="*/ 3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3 w 53"/>
                <a:gd name="T17" fmla="*/ 11 h 11"/>
                <a:gd name="T18" fmla="*/ 46 w 53"/>
                <a:gd name="T19" fmla="*/ 11 h 11"/>
                <a:gd name="T20" fmla="*/ 48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2" y="2"/>
                  </a:lnTo>
                  <a:lnTo>
                    <a:pt x="0" y="4"/>
                  </a:lnTo>
                  <a:lnTo>
                    <a:pt x="0" y="6"/>
                  </a:lnTo>
                  <a:lnTo>
                    <a:pt x="0" y="7"/>
                  </a:lnTo>
                  <a:lnTo>
                    <a:pt x="0" y="9"/>
                  </a:lnTo>
                  <a:lnTo>
                    <a:pt x="2" y="11"/>
                  </a:lnTo>
                  <a:lnTo>
                    <a:pt x="3" y="11"/>
                  </a:lnTo>
                  <a:lnTo>
                    <a:pt x="46" y="11"/>
                  </a:lnTo>
                  <a:lnTo>
                    <a:pt x="48" y="11"/>
                  </a:lnTo>
                  <a:lnTo>
                    <a:pt x="49" y="11"/>
                  </a:lnTo>
                  <a:lnTo>
                    <a:pt x="51" y="9"/>
                  </a:lnTo>
                  <a:lnTo>
                    <a:pt x="53" y="7"/>
                  </a:lnTo>
                  <a:lnTo>
                    <a:pt x="53" y="6"/>
                  </a:lnTo>
                  <a:lnTo>
                    <a:pt x="51" y="4"/>
                  </a:lnTo>
                  <a:lnTo>
                    <a:pt x="49"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6" name="Freeform 1195"/>
            <p:cNvSpPr>
              <a:spLocks noChangeArrowheads="1"/>
            </p:cNvSpPr>
            <p:nvPr/>
          </p:nvSpPr>
          <p:spPr bwMode="auto">
            <a:xfrm>
              <a:off x="742" y="0"/>
              <a:ext cx="53" cy="11"/>
            </a:xfrm>
            <a:custGeom>
              <a:avLst/>
              <a:gdLst>
                <a:gd name="T0" fmla="*/ 5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1 w 53"/>
                <a:gd name="T25" fmla="*/ 9 h 11"/>
                <a:gd name="T26" fmla="*/ 53 w 53"/>
                <a:gd name="T27" fmla="*/ 7 h 11"/>
                <a:gd name="T28" fmla="*/ 53 w 53"/>
                <a:gd name="T29" fmla="*/ 6 h 11"/>
                <a:gd name="T30" fmla="*/ 51 w 53"/>
                <a:gd name="T31" fmla="*/ 4 h 11"/>
                <a:gd name="T32" fmla="*/ 50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4" y="0"/>
                  </a:lnTo>
                  <a:lnTo>
                    <a:pt x="2" y="2"/>
                  </a:lnTo>
                  <a:lnTo>
                    <a:pt x="0" y="4"/>
                  </a:lnTo>
                  <a:lnTo>
                    <a:pt x="0" y="6"/>
                  </a:lnTo>
                  <a:lnTo>
                    <a:pt x="0" y="7"/>
                  </a:lnTo>
                  <a:lnTo>
                    <a:pt x="0" y="9"/>
                  </a:lnTo>
                  <a:lnTo>
                    <a:pt x="2" y="11"/>
                  </a:lnTo>
                  <a:lnTo>
                    <a:pt x="4" y="11"/>
                  </a:lnTo>
                  <a:lnTo>
                    <a:pt x="46" y="11"/>
                  </a:lnTo>
                  <a:lnTo>
                    <a:pt x="48" y="11"/>
                  </a:lnTo>
                  <a:lnTo>
                    <a:pt x="50" y="11"/>
                  </a:lnTo>
                  <a:lnTo>
                    <a:pt x="51" y="9"/>
                  </a:lnTo>
                  <a:lnTo>
                    <a:pt x="53" y="7"/>
                  </a:lnTo>
                  <a:lnTo>
                    <a:pt x="53" y="6"/>
                  </a:lnTo>
                  <a:lnTo>
                    <a:pt x="51" y="4"/>
                  </a:lnTo>
                  <a:lnTo>
                    <a:pt x="50"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7" name="Freeform 1196"/>
            <p:cNvSpPr>
              <a:spLocks noChangeArrowheads="1"/>
            </p:cNvSpPr>
            <p:nvPr/>
          </p:nvSpPr>
          <p:spPr bwMode="auto">
            <a:xfrm>
              <a:off x="816" y="0"/>
              <a:ext cx="53" cy="11"/>
            </a:xfrm>
            <a:custGeom>
              <a:avLst/>
              <a:gdLst>
                <a:gd name="T0" fmla="*/ 6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2 w 53"/>
                <a:gd name="T25" fmla="*/ 9 h 11"/>
                <a:gd name="T26" fmla="*/ 53 w 53"/>
                <a:gd name="T27" fmla="*/ 7 h 11"/>
                <a:gd name="T28" fmla="*/ 53 w 53"/>
                <a:gd name="T29" fmla="*/ 6 h 11"/>
                <a:gd name="T30" fmla="*/ 52 w 53"/>
                <a:gd name="T31" fmla="*/ 4 h 11"/>
                <a:gd name="T32" fmla="*/ 50 w 53"/>
                <a:gd name="T33" fmla="*/ 2 h 11"/>
                <a:gd name="T34" fmla="*/ 48 w 53"/>
                <a:gd name="T35" fmla="*/ 0 h 11"/>
                <a:gd name="T36" fmla="*/ 6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6" y="0"/>
                  </a:moveTo>
                  <a:lnTo>
                    <a:pt x="4" y="0"/>
                  </a:lnTo>
                  <a:lnTo>
                    <a:pt x="2" y="2"/>
                  </a:lnTo>
                  <a:lnTo>
                    <a:pt x="0" y="4"/>
                  </a:lnTo>
                  <a:lnTo>
                    <a:pt x="0" y="6"/>
                  </a:lnTo>
                  <a:lnTo>
                    <a:pt x="0" y="7"/>
                  </a:lnTo>
                  <a:lnTo>
                    <a:pt x="0" y="9"/>
                  </a:lnTo>
                  <a:lnTo>
                    <a:pt x="2" y="11"/>
                  </a:lnTo>
                  <a:lnTo>
                    <a:pt x="4" y="11"/>
                  </a:lnTo>
                  <a:lnTo>
                    <a:pt x="46" y="11"/>
                  </a:lnTo>
                  <a:lnTo>
                    <a:pt x="48" y="11"/>
                  </a:lnTo>
                  <a:lnTo>
                    <a:pt x="50" y="11"/>
                  </a:lnTo>
                  <a:lnTo>
                    <a:pt x="52" y="9"/>
                  </a:lnTo>
                  <a:lnTo>
                    <a:pt x="53" y="7"/>
                  </a:lnTo>
                  <a:lnTo>
                    <a:pt x="53" y="6"/>
                  </a:lnTo>
                  <a:lnTo>
                    <a:pt x="52" y="4"/>
                  </a:lnTo>
                  <a:lnTo>
                    <a:pt x="50" y="2"/>
                  </a:lnTo>
                  <a:lnTo>
                    <a:pt x="48"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8" name="Freeform 1197"/>
            <p:cNvSpPr>
              <a:spLocks noChangeArrowheads="1"/>
            </p:cNvSpPr>
            <p:nvPr/>
          </p:nvSpPr>
          <p:spPr bwMode="auto">
            <a:xfrm>
              <a:off x="890" y="0"/>
              <a:ext cx="53" cy="11"/>
            </a:xfrm>
            <a:custGeom>
              <a:avLst/>
              <a:gdLst>
                <a:gd name="T0" fmla="*/ 5 w 53"/>
                <a:gd name="T1" fmla="*/ 0 h 11"/>
                <a:gd name="T2" fmla="*/ 3 w 53"/>
                <a:gd name="T3" fmla="*/ 0 h 11"/>
                <a:gd name="T4" fmla="*/ 1 w 53"/>
                <a:gd name="T5" fmla="*/ 2 h 11"/>
                <a:gd name="T6" fmla="*/ 0 w 53"/>
                <a:gd name="T7" fmla="*/ 4 h 11"/>
                <a:gd name="T8" fmla="*/ 0 w 53"/>
                <a:gd name="T9" fmla="*/ 6 h 11"/>
                <a:gd name="T10" fmla="*/ 0 w 53"/>
                <a:gd name="T11" fmla="*/ 7 h 11"/>
                <a:gd name="T12" fmla="*/ 0 w 53"/>
                <a:gd name="T13" fmla="*/ 9 h 11"/>
                <a:gd name="T14" fmla="*/ 1 w 53"/>
                <a:gd name="T15" fmla="*/ 11 h 11"/>
                <a:gd name="T16" fmla="*/ 3 w 53"/>
                <a:gd name="T17" fmla="*/ 11 h 11"/>
                <a:gd name="T18" fmla="*/ 45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1" y="2"/>
                  </a:lnTo>
                  <a:lnTo>
                    <a:pt x="0" y="4"/>
                  </a:lnTo>
                  <a:lnTo>
                    <a:pt x="0" y="6"/>
                  </a:lnTo>
                  <a:lnTo>
                    <a:pt x="0" y="7"/>
                  </a:lnTo>
                  <a:lnTo>
                    <a:pt x="0" y="9"/>
                  </a:lnTo>
                  <a:lnTo>
                    <a:pt x="1" y="11"/>
                  </a:lnTo>
                  <a:lnTo>
                    <a:pt x="3" y="11"/>
                  </a:lnTo>
                  <a:lnTo>
                    <a:pt x="45"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9" name="Freeform 1198"/>
            <p:cNvSpPr>
              <a:spLocks noChangeArrowheads="1"/>
            </p:cNvSpPr>
            <p:nvPr/>
          </p:nvSpPr>
          <p:spPr bwMode="auto">
            <a:xfrm>
              <a:off x="965" y="0"/>
              <a:ext cx="51" cy="11"/>
            </a:xfrm>
            <a:custGeom>
              <a:avLst/>
              <a:gdLst>
                <a:gd name="T0" fmla="*/ 5 w 53"/>
                <a:gd name="T1" fmla="*/ 0 h 11"/>
                <a:gd name="T2" fmla="*/ 3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3 w 53"/>
                <a:gd name="T17" fmla="*/ 11 h 11"/>
                <a:gd name="T18" fmla="*/ 46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2" y="2"/>
                  </a:lnTo>
                  <a:lnTo>
                    <a:pt x="0" y="4"/>
                  </a:lnTo>
                  <a:lnTo>
                    <a:pt x="0" y="6"/>
                  </a:lnTo>
                  <a:lnTo>
                    <a:pt x="0" y="7"/>
                  </a:lnTo>
                  <a:lnTo>
                    <a:pt x="0" y="9"/>
                  </a:lnTo>
                  <a:lnTo>
                    <a:pt x="2" y="11"/>
                  </a:lnTo>
                  <a:lnTo>
                    <a:pt x="3" y="11"/>
                  </a:lnTo>
                  <a:lnTo>
                    <a:pt x="46"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70" name="Freeform 1199"/>
            <p:cNvSpPr>
              <a:spLocks noChangeArrowheads="1"/>
            </p:cNvSpPr>
            <p:nvPr/>
          </p:nvSpPr>
          <p:spPr bwMode="auto">
            <a:xfrm>
              <a:off x="1039" y="0"/>
              <a:ext cx="51" cy="11"/>
            </a:xfrm>
            <a:custGeom>
              <a:avLst/>
              <a:gdLst>
                <a:gd name="T0" fmla="*/ 5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4" y="0"/>
                  </a:lnTo>
                  <a:lnTo>
                    <a:pt x="2" y="2"/>
                  </a:lnTo>
                  <a:lnTo>
                    <a:pt x="0" y="4"/>
                  </a:lnTo>
                  <a:lnTo>
                    <a:pt x="0" y="6"/>
                  </a:lnTo>
                  <a:lnTo>
                    <a:pt x="0" y="7"/>
                  </a:lnTo>
                  <a:lnTo>
                    <a:pt x="0" y="9"/>
                  </a:lnTo>
                  <a:lnTo>
                    <a:pt x="2" y="11"/>
                  </a:lnTo>
                  <a:lnTo>
                    <a:pt x="4" y="11"/>
                  </a:lnTo>
                  <a:lnTo>
                    <a:pt x="46" y="11"/>
                  </a:lnTo>
                  <a:lnTo>
                    <a:pt x="48" y="11"/>
                  </a:lnTo>
                  <a:lnTo>
                    <a:pt x="49" y="11"/>
                  </a:lnTo>
                  <a:lnTo>
                    <a:pt x="51" y="9"/>
                  </a:lnTo>
                  <a:lnTo>
                    <a:pt x="53" y="7"/>
                  </a:lnTo>
                  <a:lnTo>
                    <a:pt x="53" y="6"/>
                  </a:lnTo>
                  <a:lnTo>
                    <a:pt x="51" y="4"/>
                  </a:lnTo>
                  <a:lnTo>
                    <a:pt x="49"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71" name="Freeform 1200"/>
            <p:cNvSpPr>
              <a:spLocks noChangeArrowheads="1"/>
            </p:cNvSpPr>
            <p:nvPr/>
          </p:nvSpPr>
          <p:spPr bwMode="auto">
            <a:xfrm>
              <a:off x="1113" y="0"/>
              <a:ext cx="51" cy="11"/>
            </a:xfrm>
            <a:custGeom>
              <a:avLst/>
              <a:gdLst>
                <a:gd name="T0" fmla="*/ 6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1 w 53"/>
                <a:gd name="T25" fmla="*/ 9 h 11"/>
                <a:gd name="T26" fmla="*/ 53 w 53"/>
                <a:gd name="T27" fmla="*/ 7 h 11"/>
                <a:gd name="T28" fmla="*/ 53 w 53"/>
                <a:gd name="T29" fmla="*/ 6 h 11"/>
                <a:gd name="T30" fmla="*/ 51 w 53"/>
                <a:gd name="T31" fmla="*/ 4 h 11"/>
                <a:gd name="T32" fmla="*/ 50 w 53"/>
                <a:gd name="T33" fmla="*/ 2 h 11"/>
                <a:gd name="T34" fmla="*/ 48 w 53"/>
                <a:gd name="T35" fmla="*/ 0 h 11"/>
                <a:gd name="T36" fmla="*/ 6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6" y="0"/>
                  </a:moveTo>
                  <a:lnTo>
                    <a:pt x="4" y="0"/>
                  </a:lnTo>
                  <a:lnTo>
                    <a:pt x="2" y="2"/>
                  </a:lnTo>
                  <a:lnTo>
                    <a:pt x="0" y="4"/>
                  </a:lnTo>
                  <a:lnTo>
                    <a:pt x="0" y="6"/>
                  </a:lnTo>
                  <a:lnTo>
                    <a:pt x="0" y="7"/>
                  </a:lnTo>
                  <a:lnTo>
                    <a:pt x="0" y="9"/>
                  </a:lnTo>
                  <a:lnTo>
                    <a:pt x="2" y="11"/>
                  </a:lnTo>
                  <a:lnTo>
                    <a:pt x="4" y="11"/>
                  </a:lnTo>
                  <a:lnTo>
                    <a:pt x="46" y="11"/>
                  </a:lnTo>
                  <a:lnTo>
                    <a:pt x="48" y="11"/>
                  </a:lnTo>
                  <a:lnTo>
                    <a:pt x="50" y="11"/>
                  </a:lnTo>
                  <a:lnTo>
                    <a:pt x="51" y="9"/>
                  </a:lnTo>
                  <a:lnTo>
                    <a:pt x="53" y="7"/>
                  </a:lnTo>
                  <a:lnTo>
                    <a:pt x="53" y="6"/>
                  </a:lnTo>
                  <a:lnTo>
                    <a:pt x="51" y="4"/>
                  </a:lnTo>
                  <a:lnTo>
                    <a:pt x="50" y="2"/>
                  </a:lnTo>
                  <a:lnTo>
                    <a:pt x="48"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72" name="Freeform 1201"/>
            <p:cNvSpPr>
              <a:spLocks noChangeArrowheads="1"/>
            </p:cNvSpPr>
            <p:nvPr/>
          </p:nvSpPr>
          <p:spPr bwMode="auto">
            <a:xfrm>
              <a:off x="1187" y="0"/>
              <a:ext cx="16" cy="11"/>
            </a:xfrm>
            <a:custGeom>
              <a:avLst/>
              <a:gdLst>
                <a:gd name="T0" fmla="*/ 6 w 16"/>
                <a:gd name="T1" fmla="*/ 0 h 11"/>
                <a:gd name="T2" fmla="*/ 4 w 16"/>
                <a:gd name="T3" fmla="*/ 0 h 11"/>
                <a:gd name="T4" fmla="*/ 2 w 16"/>
                <a:gd name="T5" fmla="*/ 2 h 11"/>
                <a:gd name="T6" fmla="*/ 0 w 16"/>
                <a:gd name="T7" fmla="*/ 4 h 11"/>
                <a:gd name="T8" fmla="*/ 0 w 16"/>
                <a:gd name="T9" fmla="*/ 6 h 11"/>
                <a:gd name="T10" fmla="*/ 0 w 16"/>
                <a:gd name="T11" fmla="*/ 7 h 11"/>
                <a:gd name="T12" fmla="*/ 0 w 16"/>
                <a:gd name="T13" fmla="*/ 9 h 11"/>
                <a:gd name="T14" fmla="*/ 2 w 16"/>
                <a:gd name="T15" fmla="*/ 11 h 11"/>
                <a:gd name="T16" fmla="*/ 4 w 16"/>
                <a:gd name="T17" fmla="*/ 11 h 11"/>
                <a:gd name="T18" fmla="*/ 11 w 16"/>
                <a:gd name="T19" fmla="*/ 11 h 11"/>
                <a:gd name="T20" fmla="*/ 11 w 16"/>
                <a:gd name="T21" fmla="*/ 11 h 11"/>
                <a:gd name="T22" fmla="*/ 13 w 16"/>
                <a:gd name="T23" fmla="*/ 9 h 11"/>
                <a:gd name="T24" fmla="*/ 15 w 16"/>
                <a:gd name="T25" fmla="*/ 7 h 11"/>
                <a:gd name="T26" fmla="*/ 16 w 16"/>
                <a:gd name="T27" fmla="*/ 6 h 11"/>
                <a:gd name="T28" fmla="*/ 16 w 16"/>
                <a:gd name="T29" fmla="*/ 6 h 11"/>
                <a:gd name="T30" fmla="*/ 15 w 16"/>
                <a:gd name="T31" fmla="*/ 4 h 11"/>
                <a:gd name="T32" fmla="*/ 13 w 16"/>
                <a:gd name="T33" fmla="*/ 2 h 11"/>
                <a:gd name="T34" fmla="*/ 13 w 16"/>
                <a:gd name="T35" fmla="*/ 0 h 11"/>
                <a:gd name="T36" fmla="*/ 6 w 16"/>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1"/>
                <a:gd name="T59" fmla="*/ 16 w 16"/>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1">
                  <a:moveTo>
                    <a:pt x="6" y="0"/>
                  </a:moveTo>
                  <a:lnTo>
                    <a:pt x="4" y="0"/>
                  </a:lnTo>
                  <a:lnTo>
                    <a:pt x="2" y="2"/>
                  </a:lnTo>
                  <a:lnTo>
                    <a:pt x="0" y="4"/>
                  </a:lnTo>
                  <a:lnTo>
                    <a:pt x="0" y="6"/>
                  </a:lnTo>
                  <a:lnTo>
                    <a:pt x="0" y="7"/>
                  </a:lnTo>
                  <a:lnTo>
                    <a:pt x="0" y="9"/>
                  </a:lnTo>
                  <a:lnTo>
                    <a:pt x="2" y="11"/>
                  </a:lnTo>
                  <a:lnTo>
                    <a:pt x="4" y="11"/>
                  </a:lnTo>
                  <a:lnTo>
                    <a:pt x="11" y="11"/>
                  </a:lnTo>
                  <a:lnTo>
                    <a:pt x="13" y="9"/>
                  </a:lnTo>
                  <a:lnTo>
                    <a:pt x="15" y="7"/>
                  </a:lnTo>
                  <a:lnTo>
                    <a:pt x="16" y="6"/>
                  </a:lnTo>
                  <a:lnTo>
                    <a:pt x="15" y="4"/>
                  </a:lnTo>
                  <a:lnTo>
                    <a:pt x="13" y="2"/>
                  </a:lnTo>
                  <a:lnTo>
                    <a:pt x="13"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55373" name="Freeform 1202"/>
          <p:cNvSpPr/>
          <p:nvPr/>
        </p:nvSpPr>
        <p:spPr bwMode="auto">
          <a:xfrm>
            <a:off x="3582988" y="5010150"/>
            <a:ext cx="252413" cy="739775"/>
          </a:xfrm>
          <a:custGeom>
            <a:avLst/>
            <a:gdLst>
              <a:gd name="T0" fmla="*/ 0 w 132"/>
              <a:gd name="T1" fmla="*/ 96 h 388"/>
              <a:gd name="T2" fmla="*/ 33 w 132"/>
              <a:gd name="T3" fmla="*/ 96 h 388"/>
              <a:gd name="T4" fmla="*/ 33 w 132"/>
              <a:gd name="T5" fmla="*/ 388 h 388"/>
              <a:gd name="T6" fmla="*/ 99 w 132"/>
              <a:gd name="T7" fmla="*/ 388 h 388"/>
              <a:gd name="T8" fmla="*/ 99 w 132"/>
              <a:gd name="T9" fmla="*/ 96 h 388"/>
              <a:gd name="T10" fmla="*/ 132 w 132"/>
              <a:gd name="T11" fmla="*/ 96 h 388"/>
              <a:gd name="T12" fmla="*/ 65 w 132"/>
              <a:gd name="T13" fmla="*/ 0 h 388"/>
              <a:gd name="T14" fmla="*/ 0 w 132"/>
              <a:gd name="T15" fmla="*/ 96 h 388"/>
              <a:gd name="T16" fmla="*/ 0 60000 65536"/>
              <a:gd name="T17" fmla="*/ 0 60000 65536"/>
              <a:gd name="T18" fmla="*/ 0 60000 65536"/>
              <a:gd name="T19" fmla="*/ 0 60000 65536"/>
              <a:gd name="T20" fmla="*/ 0 60000 65536"/>
              <a:gd name="T21" fmla="*/ 0 60000 65536"/>
              <a:gd name="T22" fmla="*/ 0 60000 65536"/>
              <a:gd name="T23" fmla="*/ 0 60000 65536"/>
              <a:gd name="T24" fmla="*/ 0 w 132"/>
              <a:gd name="T25" fmla="*/ 0 h 388"/>
              <a:gd name="T26" fmla="*/ 132 w 132"/>
              <a:gd name="T27" fmla="*/ 388 h 3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 h="388">
                <a:moveTo>
                  <a:pt x="0" y="96"/>
                </a:moveTo>
                <a:lnTo>
                  <a:pt x="33" y="96"/>
                </a:lnTo>
                <a:lnTo>
                  <a:pt x="33" y="388"/>
                </a:lnTo>
                <a:lnTo>
                  <a:pt x="99" y="388"/>
                </a:lnTo>
                <a:lnTo>
                  <a:pt x="99" y="96"/>
                </a:lnTo>
                <a:lnTo>
                  <a:pt x="132" y="96"/>
                </a:lnTo>
                <a:lnTo>
                  <a:pt x="65" y="0"/>
                </a:lnTo>
                <a:lnTo>
                  <a:pt x="0" y="96"/>
                </a:lnTo>
                <a:close/>
              </a:path>
            </a:pathLst>
          </a:cu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4587" name="Group 78"/>
          <p:cNvGrpSpPr/>
          <p:nvPr/>
        </p:nvGrpSpPr>
        <p:grpSpPr>
          <a:xfrm>
            <a:off x="2968625" y="5030788"/>
            <a:ext cx="219075" cy="447675"/>
            <a:chOff x="0" y="0"/>
            <a:chExt cx="115" cy="236"/>
          </a:xfrm>
        </p:grpSpPr>
        <p:sp>
          <p:nvSpPr>
            <p:cNvPr id="64588" name="Line 1204"/>
            <p:cNvSpPr/>
            <p:nvPr/>
          </p:nvSpPr>
          <p:spPr>
            <a:xfrm flipV="1">
              <a:off x="57" y="119"/>
              <a:ext cx="1" cy="117"/>
            </a:xfrm>
            <a:prstGeom prst="line">
              <a:avLst/>
            </a:prstGeom>
            <a:ln w="17463"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5376" name="Freeform 1205"/>
            <p:cNvSpPr>
              <a:spLocks noChangeArrowheads="1"/>
            </p:cNvSpPr>
            <p:nvPr/>
          </p:nvSpPr>
          <p:spPr bwMode="auto">
            <a:xfrm>
              <a:off x="0" y="0"/>
              <a:ext cx="115" cy="125"/>
            </a:xfrm>
            <a:custGeom>
              <a:avLst/>
              <a:gdLst>
                <a:gd name="T0" fmla="*/ 115 w 115"/>
                <a:gd name="T1" fmla="*/ 125 h 125"/>
                <a:gd name="T2" fmla="*/ 57 w 115"/>
                <a:gd name="T3" fmla="*/ 0 h 125"/>
                <a:gd name="T4" fmla="*/ 0 w 115"/>
                <a:gd name="T5" fmla="*/ 125 h 125"/>
                <a:gd name="T6" fmla="*/ 115 w 115"/>
                <a:gd name="T7" fmla="*/ 125 h 125"/>
                <a:gd name="T8" fmla="*/ 0 60000 65536"/>
                <a:gd name="T9" fmla="*/ 0 60000 65536"/>
                <a:gd name="T10" fmla="*/ 0 60000 65536"/>
                <a:gd name="T11" fmla="*/ 0 60000 65536"/>
                <a:gd name="T12" fmla="*/ 0 w 115"/>
                <a:gd name="T13" fmla="*/ 0 h 125"/>
                <a:gd name="T14" fmla="*/ 115 w 115"/>
                <a:gd name="T15" fmla="*/ 125 h 125"/>
              </a:gdLst>
              <a:ahLst/>
              <a:cxnLst>
                <a:cxn ang="T8">
                  <a:pos x="T0" y="T1"/>
                </a:cxn>
                <a:cxn ang="T9">
                  <a:pos x="T2" y="T3"/>
                </a:cxn>
                <a:cxn ang="T10">
                  <a:pos x="T4" y="T5"/>
                </a:cxn>
                <a:cxn ang="T11">
                  <a:pos x="T6" y="T7"/>
                </a:cxn>
              </a:cxnLst>
              <a:rect l="T12" t="T13" r="T14" b="T15"/>
              <a:pathLst>
                <a:path w="115" h="125">
                  <a:moveTo>
                    <a:pt x="115" y="125"/>
                  </a:moveTo>
                  <a:lnTo>
                    <a:pt x="57" y="0"/>
                  </a:lnTo>
                  <a:lnTo>
                    <a:pt x="0" y="125"/>
                  </a:lnTo>
                  <a:lnTo>
                    <a:pt x="115" y="125"/>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64590" name="Line 1206"/>
          <p:cNvSpPr/>
          <p:nvPr/>
        </p:nvSpPr>
        <p:spPr>
          <a:xfrm flipH="1">
            <a:off x="2822575" y="5478463"/>
            <a:ext cx="254000" cy="1587"/>
          </a:xfrm>
          <a:prstGeom prst="line">
            <a:avLst/>
          </a:prstGeom>
          <a:ln w="17463"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5378" name="Freeform 1207"/>
          <p:cNvSpPr>
            <a:spLocks noChangeAspect="1"/>
          </p:cNvSpPr>
          <p:nvPr/>
        </p:nvSpPr>
        <p:spPr bwMode="auto">
          <a:xfrm>
            <a:off x="3497263" y="3343275"/>
            <a:ext cx="177800" cy="509588"/>
          </a:xfrm>
          <a:custGeom>
            <a:avLst/>
            <a:gdLst>
              <a:gd name="T0" fmla="*/ 0 w 132"/>
              <a:gd name="T1" fmla="*/ 96 h 388"/>
              <a:gd name="T2" fmla="*/ 33 w 132"/>
              <a:gd name="T3" fmla="*/ 96 h 388"/>
              <a:gd name="T4" fmla="*/ 33 w 132"/>
              <a:gd name="T5" fmla="*/ 388 h 388"/>
              <a:gd name="T6" fmla="*/ 99 w 132"/>
              <a:gd name="T7" fmla="*/ 388 h 388"/>
              <a:gd name="T8" fmla="*/ 99 w 132"/>
              <a:gd name="T9" fmla="*/ 96 h 388"/>
              <a:gd name="T10" fmla="*/ 132 w 132"/>
              <a:gd name="T11" fmla="*/ 96 h 388"/>
              <a:gd name="T12" fmla="*/ 65 w 132"/>
              <a:gd name="T13" fmla="*/ 0 h 388"/>
              <a:gd name="T14" fmla="*/ 0 w 132"/>
              <a:gd name="T15" fmla="*/ 96 h 388"/>
              <a:gd name="T16" fmla="*/ 0 60000 65536"/>
              <a:gd name="T17" fmla="*/ 0 60000 65536"/>
              <a:gd name="T18" fmla="*/ 0 60000 65536"/>
              <a:gd name="T19" fmla="*/ 0 60000 65536"/>
              <a:gd name="T20" fmla="*/ 0 60000 65536"/>
              <a:gd name="T21" fmla="*/ 0 60000 65536"/>
              <a:gd name="T22" fmla="*/ 0 60000 65536"/>
              <a:gd name="T23" fmla="*/ 0 60000 65536"/>
              <a:gd name="T24" fmla="*/ 0 w 132"/>
              <a:gd name="T25" fmla="*/ 0 h 388"/>
              <a:gd name="T26" fmla="*/ 132 w 132"/>
              <a:gd name="T27" fmla="*/ 388 h 3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 h="388">
                <a:moveTo>
                  <a:pt x="0" y="96"/>
                </a:moveTo>
                <a:lnTo>
                  <a:pt x="33" y="96"/>
                </a:lnTo>
                <a:lnTo>
                  <a:pt x="33" y="388"/>
                </a:lnTo>
                <a:lnTo>
                  <a:pt x="99" y="388"/>
                </a:lnTo>
                <a:lnTo>
                  <a:pt x="99" y="96"/>
                </a:lnTo>
                <a:lnTo>
                  <a:pt x="132" y="96"/>
                </a:lnTo>
                <a:lnTo>
                  <a:pt x="65" y="0"/>
                </a:lnTo>
                <a:lnTo>
                  <a:pt x="0" y="96"/>
                </a:lnTo>
                <a:close/>
              </a:path>
            </a:pathLst>
          </a:custGeom>
          <a:solidFill>
            <a:srgbClr val="FFFFFF"/>
          </a:solidFill>
          <a:ln w="17526"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92" name="Text Box 84">
            <a:hlinkClick r:id="rId2" action="ppaction://hlinkfile"/>
          </p:cNvPr>
          <p:cNvSpPr txBox="1"/>
          <p:nvPr/>
        </p:nvSpPr>
        <p:spPr>
          <a:xfrm>
            <a:off x="6084888" y="4724400"/>
            <a:ext cx="1800225" cy="457200"/>
          </a:xfrm>
          <a:prstGeom prst="rect">
            <a:avLst/>
          </a:prstGeom>
          <a:noFill/>
          <a:ln w="9525">
            <a:noFill/>
          </a:ln>
        </p:spPr>
        <p:txBody>
          <a:bodyPr anchor="t">
            <a:spAutoFit/>
          </a:bodyPr>
          <a:lstStyle/>
          <a:p>
            <a:pPr lvl="0" indent="0" algn="ctr" eaLnBrk="0" hangingPunct="0">
              <a:spcBef>
                <a:spcPct val="50000"/>
              </a:spcBef>
            </a:pPr>
            <a:r>
              <a:rPr lang="zh-CN" altLang="en-US" dirty="0">
                <a:solidFill>
                  <a:srgbClr val="E41048"/>
                </a:solidFill>
                <a:latin typeface="黑体" panose="02010609060101010101" pitchFamily="49" charset="-122"/>
                <a:ea typeface="宋体" panose="02010600030101010101" pitchFamily="2" charset="-122"/>
              </a:rPr>
              <a:t>演示</a:t>
            </a:r>
          </a:p>
        </p:txBody>
      </p:sp>
      <p:sp>
        <p:nvSpPr>
          <p:cNvPr id="86" name="Rectangle 8"/>
          <p:cNvSpPr txBox="1">
            <a:spLocks noChangeArrowheads="1"/>
          </p:cNvSpPr>
          <p:nvPr/>
        </p:nvSpPr>
        <p:spPr>
          <a:xfrm>
            <a:off x="285750" y="1285875"/>
            <a:ext cx="7935913" cy="487363"/>
          </a:xfrm>
          <a:prstGeom prst="rect">
            <a:avLst/>
          </a:prstGeom>
        </p:spPr>
        <p:txBody>
          <a:bodyPr/>
          <a:lstStyle/>
          <a:p>
            <a:pPr marL="182880" marR="0" lvl="0" indent="-182880" algn="l" defTabSz="914400" rtl="0" eaLnBrk="1" fontAlgn="base" latinLnBrk="0" hangingPunct="1">
              <a:lnSpc>
                <a:spcPct val="80000"/>
              </a:lnSpc>
              <a:spcBef>
                <a:spcPct val="0"/>
              </a:spcBef>
              <a:spcAft>
                <a:spcPct val="3000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1</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、存储器（</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memory</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 </a:t>
            </a:r>
          </a:p>
        </p:txBody>
      </p:sp>
      <p:sp>
        <p:nvSpPr>
          <p:cNvPr id="88"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二、计算机硬件系统（五大部件）</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63</a:t>
            </a:fld>
            <a:endParaRPr lang="fr-FR" altLang="en-US" sz="1000" b="0" dirty="0">
              <a:latin typeface="Verdana" panose="020B0604030504040204" pitchFamily="34" charset="0"/>
              <a:ea typeface="宋体" panose="02010600030101010101" pitchFamily="2" charset="-122"/>
            </a:endParaRPr>
          </a:p>
        </p:txBody>
      </p:sp>
      <p:sp>
        <p:nvSpPr>
          <p:cNvPr id="65538" name="Rectangle 5"/>
          <p:cNvSpPr/>
          <p:nvPr/>
        </p:nvSpPr>
        <p:spPr>
          <a:xfrm>
            <a:off x="285750" y="1785938"/>
            <a:ext cx="3581400" cy="457200"/>
          </a:xfrm>
          <a:prstGeom prst="rect">
            <a:avLst/>
          </a:prstGeom>
          <a:noFill/>
          <a:ln w="9525">
            <a:noFill/>
          </a:ln>
        </p:spPr>
        <p:txBody>
          <a:bodyPr anchor="t">
            <a:spAutoFit/>
          </a:bodyPr>
          <a:lstStyle/>
          <a:p>
            <a:pPr lvl="0" indent="0"/>
            <a:r>
              <a:rPr lang="zh-CN" altLang="en-US" dirty="0">
                <a:latin typeface="宋体" panose="02010600030101010101" pitchFamily="2" charset="-122"/>
                <a:ea typeface="宋体" panose="02010600030101010101" pitchFamily="2" charset="-122"/>
              </a:rPr>
              <a:t>（</a:t>
            </a:r>
            <a:r>
              <a:rPr lang="en-US" altLang="zh-CN" dirty="0">
                <a:latin typeface="Arial" panose="020B0604020202020204" pitchFamily="34" charset="0"/>
                <a:ea typeface="宋体" panose="02010600030101010101" pitchFamily="2" charset="-122"/>
              </a:rPr>
              <a:t>3</a:t>
            </a:r>
            <a:r>
              <a:rPr lang="zh-CN" altLang="en-US" dirty="0">
                <a:latin typeface="宋体" panose="02010600030101010101" pitchFamily="2" charset="-122"/>
                <a:ea typeface="宋体" panose="02010600030101010101" pitchFamily="2" charset="-122"/>
              </a:rPr>
              <a:t>）常用术语：</a:t>
            </a:r>
            <a:r>
              <a:rPr lang="zh-CN" altLang="en-US" dirty="0">
                <a:latin typeface="Arial" panose="020B0604020202020204" pitchFamily="34" charset="0"/>
                <a:ea typeface="宋体" panose="02010600030101010101" pitchFamily="2" charset="-122"/>
              </a:rPr>
              <a:t> </a:t>
            </a:r>
          </a:p>
        </p:txBody>
      </p:sp>
      <p:sp>
        <p:nvSpPr>
          <p:cNvPr id="65539" name="Rectangle 6"/>
          <p:cNvSpPr/>
          <p:nvPr/>
        </p:nvSpPr>
        <p:spPr>
          <a:xfrm>
            <a:off x="214313" y="2357438"/>
            <a:ext cx="5486400" cy="457200"/>
          </a:xfrm>
          <a:prstGeom prst="rect">
            <a:avLst/>
          </a:prstGeom>
          <a:noFill/>
          <a:ln w="9525">
            <a:noFill/>
          </a:ln>
        </p:spPr>
        <p:txBody>
          <a:bodyPr anchor="t">
            <a:spAutoFit/>
          </a:bodyPr>
          <a:lstStyle/>
          <a:p>
            <a:pPr lvl="0" indent="0"/>
            <a:r>
              <a:rPr lang="en-US" altLang="zh-CN" dirty="0">
                <a:latin typeface="宋体" panose="02010600030101010101" pitchFamily="2" charset="-122"/>
                <a:ea typeface="宋体" panose="02010600030101010101" pitchFamily="2" charset="-122"/>
              </a:rPr>
              <a:t>①</a:t>
            </a:r>
            <a:r>
              <a:rPr lang="en-US" altLang="zh-CN" dirty="0">
                <a:latin typeface="Arial" panose="020B0604020202020204" pitchFamily="34" charset="0"/>
                <a:ea typeface="宋体" panose="02010600030101010101" pitchFamily="2" charset="-122"/>
              </a:rPr>
              <a:t> </a:t>
            </a:r>
            <a:r>
              <a:rPr lang="zh-CN" altLang="en-US" dirty="0">
                <a:solidFill>
                  <a:srgbClr val="E41048"/>
                </a:solidFill>
                <a:latin typeface="宋体" panose="02010600030101010101" pitchFamily="2" charset="-122"/>
                <a:ea typeface="宋体" panose="02010600030101010101" pitchFamily="2" charset="-122"/>
              </a:rPr>
              <a:t>单元地址</a:t>
            </a:r>
            <a:r>
              <a:rPr lang="zh-CN" altLang="en-US" dirty="0">
                <a:latin typeface="宋体" panose="02010600030101010101" pitchFamily="2" charset="-122"/>
                <a:ea typeface="宋体" panose="02010600030101010101" pitchFamily="2" charset="-122"/>
              </a:rPr>
              <a:t>：存储单元的地址编号；</a:t>
            </a:r>
            <a:r>
              <a:rPr lang="zh-CN" altLang="en-US" dirty="0">
                <a:latin typeface="Arial" panose="020B0604020202020204" pitchFamily="34" charset="0"/>
                <a:ea typeface="宋体" panose="02010600030101010101" pitchFamily="2" charset="-122"/>
              </a:rPr>
              <a:t> </a:t>
            </a:r>
          </a:p>
        </p:txBody>
      </p:sp>
      <p:sp>
        <p:nvSpPr>
          <p:cNvPr id="65540" name="Rectangle 7"/>
          <p:cNvSpPr/>
          <p:nvPr/>
        </p:nvSpPr>
        <p:spPr>
          <a:xfrm>
            <a:off x="214313" y="2890838"/>
            <a:ext cx="6500812" cy="461962"/>
          </a:xfrm>
          <a:prstGeom prst="rect">
            <a:avLst/>
          </a:prstGeom>
          <a:noFill/>
          <a:ln w="9525">
            <a:noFill/>
          </a:ln>
        </p:spPr>
        <p:txBody>
          <a:bodyPr anchor="t">
            <a:spAutoFit/>
          </a:bodyPr>
          <a:lstStyle/>
          <a:p>
            <a:pPr lvl="0" indent="0"/>
            <a:r>
              <a:rPr lang="en-US" altLang="zh-CN" dirty="0">
                <a:latin typeface="宋体" panose="02010600030101010101" pitchFamily="2" charset="-122"/>
                <a:ea typeface="宋体" panose="02010600030101010101" pitchFamily="2" charset="-122"/>
              </a:rPr>
              <a:t>②</a:t>
            </a:r>
            <a:r>
              <a:rPr lang="en-US" altLang="zh-CN" dirty="0">
                <a:latin typeface="Arial" panose="020B0604020202020204" pitchFamily="34" charset="0"/>
                <a:ea typeface="宋体" panose="02010600030101010101" pitchFamily="2" charset="-122"/>
              </a:rPr>
              <a:t> </a:t>
            </a:r>
            <a:r>
              <a:rPr lang="zh-CN" altLang="en-US" dirty="0">
                <a:solidFill>
                  <a:srgbClr val="E41048"/>
                </a:solidFill>
                <a:latin typeface="宋体" panose="02010600030101010101" pitchFamily="2" charset="-122"/>
                <a:ea typeface="宋体" panose="02010600030101010101" pitchFamily="2" charset="-122"/>
              </a:rPr>
              <a:t>存储单元</a:t>
            </a:r>
            <a:r>
              <a:rPr lang="zh-CN" altLang="en-US" dirty="0">
                <a:latin typeface="宋体" panose="02010600030101010101" pitchFamily="2" charset="-122"/>
                <a:ea typeface="宋体" panose="02010600030101010101" pitchFamily="2" charset="-122"/>
              </a:rPr>
              <a:t>：存放一个字</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或字节</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的编址单元；</a:t>
            </a:r>
            <a:r>
              <a:rPr lang="zh-CN" altLang="en-US" dirty="0">
                <a:latin typeface="Arial" panose="020B0604020202020204" pitchFamily="34" charset="0"/>
                <a:ea typeface="宋体" panose="02010600030101010101" pitchFamily="2" charset="-122"/>
              </a:rPr>
              <a:t> </a:t>
            </a:r>
          </a:p>
        </p:txBody>
      </p:sp>
      <p:sp>
        <p:nvSpPr>
          <p:cNvPr id="65541" name="Rectangle 8"/>
          <p:cNvSpPr/>
          <p:nvPr/>
        </p:nvSpPr>
        <p:spPr>
          <a:xfrm>
            <a:off x="214313" y="3424238"/>
            <a:ext cx="4953000" cy="457200"/>
          </a:xfrm>
          <a:prstGeom prst="rect">
            <a:avLst/>
          </a:prstGeom>
          <a:noFill/>
          <a:ln w="9525">
            <a:noFill/>
          </a:ln>
        </p:spPr>
        <p:txBody>
          <a:bodyPr anchor="t">
            <a:spAutoFit/>
          </a:bodyPr>
          <a:lstStyle/>
          <a:p>
            <a:pPr lvl="0" indent="0"/>
            <a:r>
              <a:rPr lang="en-US" altLang="zh-CN" dirty="0">
                <a:latin typeface="宋体" panose="02010600030101010101" pitchFamily="2" charset="-122"/>
                <a:ea typeface="宋体" panose="02010600030101010101" pitchFamily="2" charset="-122"/>
              </a:rPr>
              <a:t>③</a:t>
            </a:r>
            <a:r>
              <a:rPr lang="en-US" altLang="zh-CN" dirty="0">
                <a:latin typeface="Arial" panose="020B0604020202020204" pitchFamily="34" charset="0"/>
                <a:ea typeface="宋体" panose="02010600030101010101" pitchFamily="2" charset="-122"/>
              </a:rPr>
              <a:t> </a:t>
            </a:r>
            <a:r>
              <a:rPr lang="zh-CN" altLang="en-US" dirty="0">
                <a:solidFill>
                  <a:srgbClr val="E41048"/>
                </a:solidFill>
                <a:latin typeface="宋体" panose="02010600030101010101" pitchFamily="2" charset="-122"/>
                <a:ea typeface="宋体" panose="02010600030101010101" pitchFamily="2" charset="-122"/>
              </a:rPr>
              <a:t>存储容量</a:t>
            </a:r>
            <a:r>
              <a:rPr lang="zh-CN" altLang="en-US" dirty="0">
                <a:latin typeface="宋体" panose="02010600030101010101" pitchFamily="2" charset="-122"/>
                <a:ea typeface="宋体" panose="02010600030101010101" pitchFamily="2" charset="-122"/>
              </a:rPr>
              <a:t>：存储单元的总数。</a:t>
            </a:r>
            <a:r>
              <a:rPr lang="zh-CN" altLang="en-US" dirty="0">
                <a:latin typeface="Arial" panose="020B0604020202020204" pitchFamily="34" charset="0"/>
                <a:ea typeface="宋体" panose="02010600030101010101" pitchFamily="2" charset="-122"/>
              </a:rPr>
              <a:t> </a:t>
            </a:r>
          </a:p>
        </p:txBody>
      </p:sp>
      <p:sp>
        <p:nvSpPr>
          <p:cNvPr id="56326" name="Rectangle 9"/>
          <p:cNvSpPr>
            <a:spLocks noChangeArrowheads="1"/>
          </p:cNvSpPr>
          <p:nvPr/>
        </p:nvSpPr>
        <p:spPr bwMode="auto">
          <a:xfrm>
            <a:off x="0" y="4214813"/>
            <a:ext cx="7929563" cy="1570038"/>
          </a:xfrm>
          <a:prstGeom prst="rect">
            <a:avLst/>
          </a:prstGeom>
          <a:noFill/>
          <a:ln w="9525">
            <a:noFill/>
            <a:miter lim="800000"/>
          </a:ln>
        </p:spPr>
        <p:txBody>
          <a:bodyPr>
            <a:spAutoFit/>
          </a:bodyPr>
          <a:lstStyle/>
          <a:p>
            <a:pPr marL="0" marR="0" lvl="0" indent="1397000" algn="l" defTabSz="914400" rtl="0" eaLnBrk="1" fontAlgn="base" latinLnBrk="0" hangingPunct="1">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例如</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64KB   </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即</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64×1024×8</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位；</a:t>
            </a:r>
            <a:endPar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1397000" algn="l" defTabSz="914400" rtl="0" eaLnBrk="1" fontAlgn="base" latinLnBrk="0" hangingPunct="1">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常用容量单位：</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1KB=2</a:t>
            </a:r>
            <a:r>
              <a:rPr kumimoji="0" lang="en-US" sz="2400" b="1" i="0" u="none" strike="noStrike" kern="12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mn-cs"/>
              </a:rPr>
              <a:t>10</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B=1024B  1MB=2</a:t>
            </a:r>
            <a:r>
              <a:rPr kumimoji="0" lang="en-US" sz="2400" b="1" i="0" u="none" strike="noStrike" kern="12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mn-cs"/>
              </a:rPr>
              <a:t>10</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KB</a:t>
            </a:r>
            <a:endPar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1397000" algn="l" defTabSz="914400" rtl="0" eaLnBrk="0" fontAlgn="base" latinLnBrk="0" hangingPunct="0">
              <a:spcBef>
                <a:spcPct val="0"/>
              </a:spcBef>
              <a:spcAft>
                <a:spcPct val="0"/>
              </a:spcAft>
              <a:buClrTx/>
              <a:buSzTx/>
              <a:buFontTx/>
              <a:buNone/>
              <a:defRPr/>
            </a:pP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1GB=2</a:t>
            </a:r>
            <a:r>
              <a:rPr kumimoji="0" lang="en-US" sz="2400" b="1" i="0" u="none" strike="noStrike" kern="12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mn-cs"/>
              </a:rPr>
              <a:t>10</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MB            1TB=2</a:t>
            </a:r>
            <a:r>
              <a:rPr kumimoji="0" lang="en-US" sz="2400" b="1" i="0" u="none" strike="noStrike" kern="12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mn-cs"/>
              </a:rPr>
              <a:t>10</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GB</a:t>
            </a:r>
            <a:endPar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1397000" algn="l" defTabSz="914400" rtl="0" eaLnBrk="0" fontAlgn="base" latinLnBrk="0" hangingPunct="0">
              <a:spcBef>
                <a:spcPct val="0"/>
              </a:spcBef>
              <a:spcAft>
                <a:spcPct val="0"/>
              </a:spcAft>
              <a:buClrTx/>
              <a:buSzTx/>
              <a:buFontTx/>
              <a:buNone/>
              <a:defRPr/>
            </a:pPr>
            <a:endPar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65543" name="Group 7"/>
          <p:cNvGrpSpPr/>
          <p:nvPr/>
        </p:nvGrpSpPr>
        <p:grpSpPr>
          <a:xfrm>
            <a:off x="5857875" y="1785938"/>
            <a:ext cx="2286000" cy="2347912"/>
            <a:chOff x="0" y="0"/>
            <a:chExt cx="1440" cy="1479"/>
          </a:xfrm>
        </p:grpSpPr>
        <p:grpSp>
          <p:nvGrpSpPr>
            <p:cNvPr id="65544" name="Group 8"/>
            <p:cNvGrpSpPr/>
            <p:nvPr/>
          </p:nvGrpSpPr>
          <p:grpSpPr>
            <a:xfrm>
              <a:off x="672" y="0"/>
              <a:ext cx="768" cy="1440"/>
              <a:chOff x="0" y="0"/>
              <a:chExt cx="768" cy="1440"/>
            </a:xfrm>
          </p:grpSpPr>
          <p:sp>
            <p:nvSpPr>
              <p:cNvPr id="56329" name="Rectangle 10"/>
              <p:cNvSpPr>
                <a:spLocks noChangeArrowheads="1"/>
              </p:cNvSpPr>
              <p:nvPr/>
            </p:nvSpPr>
            <p:spPr bwMode="auto">
              <a:xfrm>
                <a:off x="0" y="240"/>
                <a:ext cx="768" cy="1200"/>
              </a:xfrm>
              <a:prstGeom prst="rect">
                <a:avLst/>
              </a:prstGeom>
              <a:solidFill>
                <a:schemeClr val="bg1"/>
              </a:solidFill>
              <a:ln w="9525" cmpd="sng">
                <a:solidFill>
                  <a:schemeClr val="tx1"/>
                </a:solidFill>
                <a:miter lim="800000"/>
              </a:ln>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5546" name="Line 11"/>
              <p:cNvSpPr/>
              <p:nvPr/>
            </p:nvSpPr>
            <p:spPr>
              <a:xfrm>
                <a:off x="0" y="432"/>
                <a:ext cx="768" cy="0"/>
              </a:xfrm>
              <a:prstGeom prst="line">
                <a:avLst/>
              </a:prstGeom>
              <a:ln w="9525" cap="flat" cmpd="sng">
                <a:solidFill>
                  <a:schemeClr val="tx1"/>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65547" name="Text Box 12"/>
              <p:cNvSpPr txBox="1"/>
              <p:nvPr/>
            </p:nvSpPr>
            <p:spPr>
              <a:xfrm>
                <a:off x="0" y="240"/>
                <a:ext cx="756" cy="231"/>
              </a:xfrm>
              <a:prstGeom prst="rect">
                <a:avLst/>
              </a:prstGeom>
              <a:noFill/>
              <a:ln w="9525">
                <a:noFill/>
              </a:ln>
            </p:spPr>
            <p:txBody>
              <a:bodyPr anchor="t">
                <a:spAutoFit/>
              </a:bodyPr>
              <a:lstStyle/>
              <a:p>
                <a:pPr lvl="0" indent="0"/>
                <a:r>
                  <a:rPr lang="en-US" altLang="zh-CN" sz="1800" dirty="0">
                    <a:latin typeface="Arial" panose="020B0604020202020204" pitchFamily="34" charset="0"/>
                    <a:ea typeface="宋体" panose="02010600030101010101" pitchFamily="2" charset="-122"/>
                  </a:rPr>
                  <a:t>11110000</a:t>
                </a:r>
              </a:p>
            </p:txBody>
          </p:sp>
          <p:sp>
            <p:nvSpPr>
              <p:cNvPr id="65548" name="Line 13"/>
              <p:cNvSpPr/>
              <p:nvPr/>
            </p:nvSpPr>
            <p:spPr>
              <a:xfrm>
                <a:off x="0" y="1296"/>
                <a:ext cx="768" cy="0"/>
              </a:xfrm>
              <a:prstGeom prst="line">
                <a:avLst/>
              </a:prstGeom>
              <a:ln w="9525" cap="flat" cmpd="sng">
                <a:solidFill>
                  <a:schemeClr val="tx1"/>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65549" name="Text Box 14"/>
              <p:cNvSpPr txBox="1"/>
              <p:nvPr/>
            </p:nvSpPr>
            <p:spPr>
              <a:xfrm>
                <a:off x="0" y="0"/>
                <a:ext cx="696" cy="231"/>
              </a:xfrm>
              <a:prstGeom prst="rect">
                <a:avLst/>
              </a:prstGeom>
              <a:noFill/>
              <a:ln w="9525">
                <a:noFill/>
              </a:ln>
            </p:spPr>
            <p:txBody>
              <a:bodyPr wrap="none" anchor="t">
                <a:spAutoFit/>
              </a:bodyPr>
              <a:lstStyle/>
              <a:p>
                <a:pPr lvl="0" indent="0"/>
                <a:r>
                  <a:rPr lang="zh-CN" altLang="en-US" sz="1800" dirty="0">
                    <a:latin typeface="Arial" panose="020B0604020202020204" pitchFamily="34" charset="0"/>
                    <a:ea typeface="宋体" panose="02010600030101010101" pitchFamily="2" charset="-122"/>
                  </a:rPr>
                  <a:t>存储单元</a:t>
                </a:r>
              </a:p>
            </p:txBody>
          </p:sp>
        </p:grpSp>
        <p:sp>
          <p:nvSpPr>
            <p:cNvPr id="65550" name="Text Box 15"/>
            <p:cNvSpPr txBox="1"/>
            <p:nvPr/>
          </p:nvSpPr>
          <p:spPr>
            <a:xfrm>
              <a:off x="0" y="0"/>
              <a:ext cx="696" cy="231"/>
            </a:xfrm>
            <a:prstGeom prst="rect">
              <a:avLst/>
            </a:prstGeom>
            <a:noFill/>
            <a:ln w="9525">
              <a:noFill/>
            </a:ln>
          </p:spPr>
          <p:txBody>
            <a:bodyPr wrap="none" anchor="t">
              <a:spAutoFit/>
            </a:bodyPr>
            <a:lstStyle/>
            <a:p>
              <a:pPr lvl="0" indent="0"/>
              <a:r>
                <a:rPr lang="zh-CN" altLang="en-US" sz="1800" dirty="0">
                  <a:latin typeface="Arial" panose="020B0604020202020204" pitchFamily="34" charset="0"/>
                  <a:ea typeface="宋体" panose="02010600030101010101" pitchFamily="2" charset="-122"/>
                </a:rPr>
                <a:t>单元地址</a:t>
              </a:r>
            </a:p>
          </p:txBody>
        </p:sp>
        <p:sp>
          <p:nvSpPr>
            <p:cNvPr id="65551" name="Text Box 16"/>
            <p:cNvSpPr txBox="1"/>
            <p:nvPr/>
          </p:nvSpPr>
          <p:spPr>
            <a:xfrm>
              <a:off x="96" y="240"/>
              <a:ext cx="540" cy="231"/>
            </a:xfrm>
            <a:prstGeom prst="rect">
              <a:avLst/>
            </a:prstGeom>
            <a:noFill/>
            <a:ln w="9525">
              <a:noFill/>
            </a:ln>
          </p:spPr>
          <p:txBody>
            <a:bodyPr wrap="none" anchor="t">
              <a:spAutoFit/>
            </a:bodyPr>
            <a:lstStyle/>
            <a:p>
              <a:pPr lvl="0" indent="0"/>
              <a:r>
                <a:rPr lang="en-US" altLang="zh-CN" sz="1800" dirty="0">
                  <a:latin typeface="Arial" panose="020B0604020202020204" pitchFamily="34" charset="0"/>
                  <a:ea typeface="宋体" panose="02010600030101010101" pitchFamily="2" charset="-122"/>
                </a:rPr>
                <a:t>0000H</a:t>
              </a:r>
            </a:p>
          </p:txBody>
        </p:sp>
        <p:sp>
          <p:nvSpPr>
            <p:cNvPr id="65552" name="Text Box 17"/>
            <p:cNvSpPr txBox="1"/>
            <p:nvPr/>
          </p:nvSpPr>
          <p:spPr>
            <a:xfrm>
              <a:off x="96" y="1248"/>
              <a:ext cx="572" cy="231"/>
            </a:xfrm>
            <a:prstGeom prst="rect">
              <a:avLst/>
            </a:prstGeom>
            <a:noFill/>
            <a:ln w="9525">
              <a:noFill/>
            </a:ln>
          </p:spPr>
          <p:txBody>
            <a:bodyPr wrap="none" anchor="t">
              <a:spAutoFit/>
            </a:bodyPr>
            <a:lstStyle/>
            <a:p>
              <a:pPr lvl="0" indent="0"/>
              <a:r>
                <a:rPr lang="en-US" altLang="zh-CN" sz="1800" dirty="0">
                  <a:latin typeface="Arial" panose="020B0604020202020204" pitchFamily="34" charset="0"/>
                  <a:ea typeface="宋体" panose="02010600030101010101" pitchFamily="2" charset="-122"/>
                </a:rPr>
                <a:t>FFFFH</a:t>
              </a:r>
            </a:p>
          </p:txBody>
        </p:sp>
      </p:grpSp>
      <p:sp>
        <p:nvSpPr>
          <p:cNvPr id="19"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二、计算机硬件系统（五大部件）</a:t>
            </a:r>
          </a:p>
        </p:txBody>
      </p:sp>
      <p:sp>
        <p:nvSpPr>
          <p:cNvPr id="20" name="Rectangle 8"/>
          <p:cNvSpPr txBox="1">
            <a:spLocks noChangeArrowheads="1"/>
          </p:cNvSpPr>
          <p:nvPr/>
        </p:nvSpPr>
        <p:spPr>
          <a:xfrm>
            <a:off x="142875" y="1143000"/>
            <a:ext cx="7935913" cy="487363"/>
          </a:xfrm>
          <a:prstGeom prst="rect">
            <a:avLst/>
          </a:prstGeom>
        </p:spPr>
        <p:txBody>
          <a:bodyPr/>
          <a:lstStyle/>
          <a:p>
            <a:pPr marL="182880" marR="0" lvl="0" indent="-182880" algn="l" defTabSz="914400" rtl="0" eaLnBrk="1" fontAlgn="base" latinLnBrk="0" hangingPunct="1">
              <a:lnSpc>
                <a:spcPct val="80000"/>
              </a:lnSpc>
              <a:spcBef>
                <a:spcPct val="0"/>
              </a:spcBef>
              <a:spcAft>
                <a:spcPct val="3000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1</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、存储器</a:t>
            </a:r>
            <a:r>
              <a:rPr kumimoji="0" lang="zh-CN" altLang="en-US" sz="2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memory</a:t>
            </a:r>
            <a:r>
              <a:rPr kumimoji="0" lang="zh-CN" altLang="en-US" sz="2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 </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64</a:t>
            </a:fld>
            <a:endParaRPr lang="fr-FR" altLang="en-US" sz="1000" b="0" dirty="0">
              <a:latin typeface="Verdana" panose="020B0604030504040204" pitchFamily="34" charset="0"/>
              <a:ea typeface="宋体" panose="02010600030101010101" pitchFamily="2" charset="-122"/>
            </a:endParaRPr>
          </a:p>
        </p:txBody>
      </p:sp>
      <p:sp>
        <p:nvSpPr>
          <p:cNvPr id="66562" name="Rectangle 6"/>
          <p:cNvSpPr/>
          <p:nvPr/>
        </p:nvSpPr>
        <p:spPr>
          <a:xfrm>
            <a:off x="0" y="1714500"/>
            <a:ext cx="2895600" cy="519113"/>
          </a:xfrm>
          <a:prstGeom prst="rect">
            <a:avLst/>
          </a:prstGeom>
          <a:noFill/>
          <a:ln w="9525">
            <a:noFill/>
          </a:ln>
        </p:spPr>
        <p:txBody>
          <a:bodyPr anchor="t">
            <a:spAutoFit/>
          </a:bodyPr>
          <a:lstStyle/>
          <a:p>
            <a:pPr lvl="0" indent="0"/>
            <a:r>
              <a:rPr lang="zh-CN" altLang="en-US" sz="2800" dirty="0">
                <a:latin typeface="宋体" panose="02010600030101010101" pitchFamily="2" charset="-122"/>
                <a:ea typeface="宋体" panose="02010600030101010101" pitchFamily="2" charset="-122"/>
              </a:rPr>
              <a:t>（</a:t>
            </a:r>
            <a:r>
              <a:rPr lang="en-US" altLang="zh-CN" sz="2800" dirty="0">
                <a:latin typeface="Arial" panose="020B0604020202020204" pitchFamily="34" charset="0"/>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zh-CN" altLang="en-US" sz="2800" dirty="0">
                <a:solidFill>
                  <a:srgbClr val="E41048"/>
                </a:solidFill>
                <a:latin typeface="宋体" panose="02010600030101010101" pitchFamily="2" charset="-122"/>
                <a:ea typeface="宋体" panose="02010600030101010101" pitchFamily="2" charset="-122"/>
              </a:rPr>
              <a:t>功能</a:t>
            </a:r>
            <a:r>
              <a:rPr lang="en-US" altLang="zh-CN" sz="2800" dirty="0">
                <a:latin typeface="Arial" panose="020B0604020202020204" pitchFamily="34" charset="0"/>
                <a:ea typeface="宋体" panose="02010600030101010101" pitchFamily="2" charset="-122"/>
              </a:rPr>
              <a:t>:</a:t>
            </a:r>
          </a:p>
        </p:txBody>
      </p:sp>
      <p:sp>
        <p:nvSpPr>
          <p:cNvPr id="66563" name="Rectangle 7"/>
          <p:cNvSpPr/>
          <p:nvPr/>
        </p:nvSpPr>
        <p:spPr>
          <a:xfrm>
            <a:off x="0" y="4714875"/>
            <a:ext cx="3352800" cy="519113"/>
          </a:xfrm>
          <a:prstGeom prst="rect">
            <a:avLst/>
          </a:prstGeom>
          <a:noFill/>
          <a:ln w="9525">
            <a:noFill/>
          </a:ln>
        </p:spPr>
        <p:txBody>
          <a:bodyPr anchor="t">
            <a:spAutoFit/>
          </a:bodyPr>
          <a:lstStyle/>
          <a:p>
            <a:pPr lvl="0" indent="0"/>
            <a:r>
              <a:rPr lang="zh-CN" altLang="en-US" sz="2800" dirty="0">
                <a:latin typeface="宋体" panose="02010600030101010101" pitchFamily="2" charset="-122"/>
                <a:ea typeface="宋体" panose="02010600030101010101" pitchFamily="2" charset="-122"/>
              </a:rPr>
              <a:t>（</a:t>
            </a:r>
            <a:r>
              <a:rPr lang="en-US" altLang="zh-CN" sz="2800" dirty="0">
                <a:latin typeface="Arial" panose="020B0604020202020204" pitchFamily="34" charset="0"/>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zh-CN" altLang="en-US" sz="2800" dirty="0">
                <a:solidFill>
                  <a:srgbClr val="E41048"/>
                </a:solidFill>
                <a:latin typeface="宋体" panose="02010600030101010101" pitchFamily="2" charset="-122"/>
                <a:ea typeface="宋体" panose="02010600030101010101" pitchFamily="2" charset="-122"/>
              </a:rPr>
              <a:t>组成</a:t>
            </a:r>
            <a:r>
              <a:rPr lang="en-US" altLang="zh-CN" sz="2800" dirty="0">
                <a:latin typeface="Arial" panose="020B0604020202020204" pitchFamily="34" charset="0"/>
                <a:ea typeface="宋体" panose="02010600030101010101" pitchFamily="2" charset="-122"/>
              </a:rPr>
              <a:t>: </a:t>
            </a:r>
          </a:p>
        </p:txBody>
      </p:sp>
      <p:sp>
        <p:nvSpPr>
          <p:cNvPr id="66564" name="Rectangle 8"/>
          <p:cNvSpPr/>
          <p:nvPr/>
        </p:nvSpPr>
        <p:spPr>
          <a:xfrm>
            <a:off x="250825" y="5291138"/>
            <a:ext cx="4035425" cy="519112"/>
          </a:xfrm>
          <a:prstGeom prst="rect">
            <a:avLst/>
          </a:prstGeom>
          <a:noFill/>
          <a:ln w="9525">
            <a:noFill/>
          </a:ln>
        </p:spPr>
        <p:txBody>
          <a:bodyPr anchor="t">
            <a:spAutoFit/>
          </a:bodyPr>
          <a:lstStyle/>
          <a:p>
            <a:pPr lvl="0" indent="0"/>
            <a:r>
              <a:rPr lang="en-US" altLang="zh-CN" dirty="0">
                <a:latin typeface="宋体" panose="02010600030101010101" pitchFamily="2" charset="-122"/>
                <a:ea typeface="宋体" panose="02010600030101010101" pitchFamily="2" charset="-122"/>
              </a:rPr>
              <a:t>①</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全</a:t>
            </a:r>
            <a:r>
              <a:rPr lang="zh-CN" altLang="en-US" dirty="0">
                <a:latin typeface="宋体" panose="02010600030101010101" pitchFamily="2" charset="-122"/>
                <a:ea typeface="宋体" panose="02010600030101010101" pitchFamily="2" charset="-122"/>
              </a:rPr>
              <a:t>加器</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乘、除法器基础</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zh-CN" altLang="en-US" sz="2800" dirty="0">
                <a:latin typeface="Arial" panose="020B0604020202020204" pitchFamily="34" charset="0"/>
                <a:ea typeface="宋体" panose="02010600030101010101" pitchFamily="2" charset="-122"/>
              </a:rPr>
              <a:t> </a:t>
            </a:r>
          </a:p>
        </p:txBody>
      </p:sp>
      <p:sp>
        <p:nvSpPr>
          <p:cNvPr id="66565" name="Rectangle 9"/>
          <p:cNvSpPr/>
          <p:nvPr/>
        </p:nvSpPr>
        <p:spPr>
          <a:xfrm>
            <a:off x="250825" y="6154738"/>
            <a:ext cx="4953000" cy="519112"/>
          </a:xfrm>
          <a:prstGeom prst="rect">
            <a:avLst/>
          </a:prstGeom>
          <a:noFill/>
          <a:ln w="9525">
            <a:noFill/>
          </a:ln>
        </p:spPr>
        <p:txBody>
          <a:bodyPr anchor="t">
            <a:spAutoFit/>
          </a:bodyPr>
          <a:lstStyle/>
          <a:p>
            <a:pPr lvl="0" indent="0"/>
            <a:r>
              <a:rPr lang="en-US" altLang="zh-CN" dirty="0">
                <a:latin typeface="宋体" panose="02010600030101010101" pitchFamily="2" charset="-122"/>
                <a:ea typeface="宋体" panose="02010600030101010101" pitchFamily="2" charset="-122"/>
              </a:rPr>
              <a:t>②</a:t>
            </a:r>
            <a:r>
              <a:rPr lang="en-US" altLang="zh-CN" dirty="0">
                <a:latin typeface="Arial" panose="020B0604020202020204" pitchFamily="34"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寄存器组，输入输出门。</a:t>
            </a:r>
            <a:r>
              <a:rPr lang="zh-CN" altLang="en-US" sz="2800" dirty="0">
                <a:latin typeface="Arial" panose="020B0604020202020204" pitchFamily="34" charset="0"/>
                <a:ea typeface="宋体" panose="02010600030101010101" pitchFamily="2" charset="-122"/>
              </a:rPr>
              <a:t> </a:t>
            </a:r>
          </a:p>
        </p:txBody>
      </p:sp>
      <p:sp>
        <p:nvSpPr>
          <p:cNvPr id="66566" name="Rectangle 10"/>
          <p:cNvSpPr/>
          <p:nvPr/>
        </p:nvSpPr>
        <p:spPr>
          <a:xfrm>
            <a:off x="142875" y="2214563"/>
            <a:ext cx="3892550" cy="830262"/>
          </a:xfrm>
          <a:prstGeom prst="rect">
            <a:avLst/>
          </a:prstGeom>
          <a:noFill/>
          <a:ln w="9525">
            <a:noFill/>
          </a:ln>
        </p:spPr>
        <p:txBody>
          <a:bodyPr anchor="t">
            <a:spAutoFit/>
          </a:bodyPr>
          <a:lstStyle/>
          <a:p>
            <a:pPr lvl="0" indent="0"/>
            <a:r>
              <a:rPr lang="zh-CN" altLang="en-US" dirty="0">
                <a:latin typeface="宋体" panose="02010600030101010101" pitchFamily="2" charset="-122"/>
                <a:ea typeface="宋体" panose="02010600030101010101" pitchFamily="2" charset="-122"/>
              </a:rPr>
              <a:t>     完成数字信息的加工（</a:t>
            </a:r>
            <a:r>
              <a:rPr lang="zh-CN" altLang="en-US" dirty="0">
                <a:latin typeface="Arial" panose="020B0604020202020204" pitchFamily="34" charset="0"/>
                <a:ea typeface="宋体" panose="02010600030101010101" pitchFamily="2" charset="-122"/>
              </a:rPr>
              <a:t>数据</a:t>
            </a:r>
            <a:r>
              <a:rPr lang="zh-CN" altLang="en-US" dirty="0">
                <a:latin typeface="宋体" panose="02010600030101010101" pitchFamily="2" charset="-122"/>
                <a:ea typeface="宋体" panose="02010600030101010101" pitchFamily="2" charset="-122"/>
              </a:rPr>
              <a:t>寄存、移位等）。</a:t>
            </a:r>
          </a:p>
        </p:txBody>
      </p:sp>
      <p:grpSp>
        <p:nvGrpSpPr>
          <p:cNvPr id="66567" name="Group 10"/>
          <p:cNvGrpSpPr/>
          <p:nvPr/>
        </p:nvGrpSpPr>
        <p:grpSpPr>
          <a:xfrm>
            <a:off x="3852863" y="1785938"/>
            <a:ext cx="5005387" cy="4365625"/>
            <a:chOff x="-3" y="0"/>
            <a:chExt cx="3041" cy="2618"/>
          </a:xfrm>
        </p:grpSpPr>
        <p:sp>
          <p:nvSpPr>
            <p:cNvPr id="66568" name="Rectangle 7"/>
            <p:cNvSpPr/>
            <p:nvPr/>
          </p:nvSpPr>
          <p:spPr>
            <a:xfrm>
              <a:off x="1608" y="11"/>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6569" name="Group 12"/>
            <p:cNvGrpSpPr>
              <a:grpSpLocks noChangeAspect="1"/>
            </p:cNvGrpSpPr>
            <p:nvPr/>
          </p:nvGrpSpPr>
          <p:grpSpPr>
            <a:xfrm>
              <a:off x="1104" y="0"/>
              <a:ext cx="335" cy="289"/>
              <a:chOff x="0" y="0"/>
              <a:chExt cx="335" cy="289"/>
            </a:xfrm>
          </p:grpSpPr>
          <p:sp>
            <p:nvSpPr>
              <p:cNvPr id="66570" name="Rectangle 6"/>
              <p:cNvSpPr>
                <a:spLocks noChangeAspect="1"/>
              </p:cNvSpPr>
              <p:nvPr/>
            </p:nvSpPr>
            <p:spPr>
              <a:xfrm>
                <a:off x="0" y="0"/>
                <a:ext cx="96" cy="115"/>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DB</a:t>
                </a:r>
                <a:endParaRPr lang="en-US" altLang="zh-CN" sz="1200" dirty="0">
                  <a:latin typeface="Arial" panose="020B0604020202020204" pitchFamily="34" charset="0"/>
                  <a:ea typeface="宋体" panose="02010600030101010101" pitchFamily="2" charset="-122"/>
                </a:endParaRPr>
              </a:p>
            </p:txBody>
          </p:sp>
          <p:sp>
            <p:nvSpPr>
              <p:cNvPr id="53262" name="Freeform 39"/>
              <p:cNvSpPr>
                <a:spLocks noChangeAspect="1"/>
              </p:cNvSpPr>
              <p:nvPr/>
            </p:nvSpPr>
            <p:spPr bwMode="auto">
              <a:xfrm>
                <a:off x="155" y="77"/>
                <a:ext cx="180" cy="212"/>
              </a:xfrm>
              <a:custGeom>
                <a:avLst/>
                <a:gdLst>
                  <a:gd name="T0" fmla="*/ 0 w 227"/>
                  <a:gd name="T1" fmla="*/ 66 h 266"/>
                  <a:gd name="T2" fmla="*/ 57 w 227"/>
                  <a:gd name="T3" fmla="*/ 66 h 266"/>
                  <a:gd name="T4" fmla="*/ 57 w 227"/>
                  <a:gd name="T5" fmla="*/ 266 h 266"/>
                  <a:gd name="T6" fmla="*/ 170 w 227"/>
                  <a:gd name="T7" fmla="*/ 266 h 266"/>
                  <a:gd name="T8" fmla="*/ 170 w 227"/>
                  <a:gd name="T9" fmla="*/ 66 h 266"/>
                  <a:gd name="T10" fmla="*/ 227 w 227"/>
                  <a:gd name="T11" fmla="*/ 66 h 266"/>
                  <a:gd name="T12" fmla="*/ 114 w 227"/>
                  <a:gd name="T13" fmla="*/ 0 h 266"/>
                  <a:gd name="T14" fmla="*/ 0 w 227"/>
                  <a:gd name="T15" fmla="*/ 66 h 266"/>
                  <a:gd name="T16" fmla="*/ 0 60000 65536"/>
                  <a:gd name="T17" fmla="*/ 0 60000 65536"/>
                  <a:gd name="T18" fmla="*/ 0 60000 65536"/>
                  <a:gd name="T19" fmla="*/ 0 60000 65536"/>
                  <a:gd name="T20" fmla="*/ 0 60000 65536"/>
                  <a:gd name="T21" fmla="*/ 0 60000 65536"/>
                  <a:gd name="T22" fmla="*/ 0 60000 65536"/>
                  <a:gd name="T23" fmla="*/ 0 60000 65536"/>
                  <a:gd name="T24" fmla="*/ 0 w 227"/>
                  <a:gd name="T25" fmla="*/ 0 h 266"/>
                  <a:gd name="T26" fmla="*/ 227 w 227"/>
                  <a:gd name="T27" fmla="*/ 266 h 2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7" h="266">
                    <a:moveTo>
                      <a:pt x="0" y="66"/>
                    </a:moveTo>
                    <a:lnTo>
                      <a:pt x="57" y="66"/>
                    </a:lnTo>
                    <a:lnTo>
                      <a:pt x="57" y="266"/>
                    </a:lnTo>
                    <a:lnTo>
                      <a:pt x="170" y="266"/>
                    </a:lnTo>
                    <a:lnTo>
                      <a:pt x="170" y="66"/>
                    </a:lnTo>
                    <a:lnTo>
                      <a:pt x="227" y="66"/>
                    </a:lnTo>
                    <a:lnTo>
                      <a:pt x="114" y="0"/>
                    </a:lnTo>
                    <a:lnTo>
                      <a:pt x="0" y="66"/>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sp>
          <p:nvSpPr>
            <p:cNvPr id="66572" name="Rectangle 10"/>
            <p:cNvSpPr/>
            <p:nvPr/>
          </p:nvSpPr>
          <p:spPr>
            <a:xfrm>
              <a:off x="1489" y="387"/>
              <a:ext cx="26" cy="125"/>
            </a:xfrm>
            <a:prstGeom prst="rect">
              <a:avLst/>
            </a:prstGeom>
            <a:noFill/>
            <a:ln w="9525">
              <a:noFill/>
            </a:ln>
          </p:spPr>
          <p:txBody>
            <a:bodyPr wrap="none" lIns="0" tIns="0" rIns="0" bIns="0" anchor="t">
              <a:spAutoFit/>
            </a:bodyPr>
            <a:lstStyle/>
            <a:p>
              <a:pPr lvl="0" indent="0"/>
              <a:r>
                <a:rPr lang="en-US" altLang="zh-CN" sz="13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73" name="Rectangle 69"/>
            <p:cNvSpPr/>
            <p:nvPr/>
          </p:nvSpPr>
          <p:spPr>
            <a:xfrm>
              <a:off x="1979" y="455"/>
              <a:ext cx="18" cy="86"/>
            </a:xfrm>
            <a:prstGeom prst="rect">
              <a:avLst/>
            </a:prstGeom>
            <a:noFill/>
            <a:ln w="9525">
              <a:noFill/>
            </a:ln>
          </p:spPr>
          <p:txBody>
            <a:bodyPr wrap="none" lIns="0" tIns="0" rIns="0" bIns="0" anchor="t">
              <a:spAutoFit/>
            </a:bodyPr>
            <a:lstStyle/>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74" name="Rectangle 11"/>
            <p:cNvSpPr>
              <a:spLocks noChangeAspect="1"/>
            </p:cNvSpPr>
            <p:nvPr/>
          </p:nvSpPr>
          <p:spPr>
            <a:xfrm>
              <a:off x="1162" y="416"/>
              <a:ext cx="30" cy="144"/>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3266" name="Freeform 40"/>
            <p:cNvSpPr>
              <a:spLocks noChangeAspect="1"/>
            </p:cNvSpPr>
            <p:nvPr/>
          </p:nvSpPr>
          <p:spPr bwMode="auto">
            <a:xfrm>
              <a:off x="1496" y="476"/>
              <a:ext cx="134" cy="213"/>
            </a:xfrm>
            <a:custGeom>
              <a:avLst/>
              <a:gdLst>
                <a:gd name="T0" fmla="*/ 0 w 168"/>
                <a:gd name="T1" fmla="*/ 66 h 266"/>
                <a:gd name="T2" fmla="*/ 43 w 168"/>
                <a:gd name="T3" fmla="*/ 66 h 266"/>
                <a:gd name="T4" fmla="*/ 43 w 168"/>
                <a:gd name="T5" fmla="*/ 266 h 266"/>
                <a:gd name="T6" fmla="*/ 127 w 168"/>
                <a:gd name="T7" fmla="*/ 266 h 266"/>
                <a:gd name="T8" fmla="*/ 127 w 168"/>
                <a:gd name="T9" fmla="*/ 66 h 266"/>
                <a:gd name="T10" fmla="*/ 168 w 168"/>
                <a:gd name="T11" fmla="*/ 66 h 266"/>
                <a:gd name="T12" fmla="*/ 84 w 168"/>
                <a:gd name="T13" fmla="*/ 0 h 266"/>
                <a:gd name="T14" fmla="*/ 0 w 168"/>
                <a:gd name="T15" fmla="*/ 66 h 266"/>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266"/>
                <a:gd name="T26" fmla="*/ 168 w 168"/>
                <a:gd name="T27" fmla="*/ 266 h 2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266">
                  <a:moveTo>
                    <a:pt x="0" y="66"/>
                  </a:moveTo>
                  <a:lnTo>
                    <a:pt x="43" y="66"/>
                  </a:lnTo>
                  <a:lnTo>
                    <a:pt x="43" y="266"/>
                  </a:lnTo>
                  <a:lnTo>
                    <a:pt x="127" y="266"/>
                  </a:lnTo>
                  <a:lnTo>
                    <a:pt x="127" y="66"/>
                  </a:lnTo>
                  <a:lnTo>
                    <a:pt x="168" y="66"/>
                  </a:lnTo>
                  <a:lnTo>
                    <a:pt x="84" y="0"/>
                  </a:lnTo>
                  <a:lnTo>
                    <a:pt x="0" y="66"/>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576" name="Line 57"/>
            <p:cNvSpPr>
              <a:spLocks noChangeAspect="1"/>
            </p:cNvSpPr>
            <p:nvPr/>
          </p:nvSpPr>
          <p:spPr>
            <a:xfrm flipH="1">
              <a:off x="664" y="620"/>
              <a:ext cx="278" cy="1"/>
            </a:xfrm>
            <a:prstGeom prst="line">
              <a:avLst/>
            </a:prstGeom>
            <a:ln w="22225"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66577" name="Rectangle 59"/>
            <p:cNvSpPr>
              <a:spLocks noChangeAspect="1"/>
            </p:cNvSpPr>
            <p:nvPr/>
          </p:nvSpPr>
          <p:spPr>
            <a:xfrm>
              <a:off x="396" y="553"/>
              <a:ext cx="96" cy="115"/>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CB</a:t>
              </a:r>
              <a:endParaRPr lang="en-US" altLang="zh-CN" sz="1200" dirty="0">
                <a:latin typeface="Arial" panose="020B0604020202020204" pitchFamily="34" charset="0"/>
                <a:ea typeface="宋体" panose="02010600030101010101" pitchFamily="2" charset="-122"/>
              </a:endParaRPr>
            </a:p>
          </p:txBody>
        </p:sp>
        <p:sp>
          <p:nvSpPr>
            <p:cNvPr id="66578" name="Rectangle 60"/>
            <p:cNvSpPr>
              <a:spLocks noChangeAspect="1"/>
            </p:cNvSpPr>
            <p:nvPr/>
          </p:nvSpPr>
          <p:spPr>
            <a:xfrm>
              <a:off x="328" y="589"/>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6579" name="Group 22"/>
            <p:cNvGrpSpPr>
              <a:grpSpLocks noChangeAspect="1"/>
            </p:cNvGrpSpPr>
            <p:nvPr/>
          </p:nvGrpSpPr>
          <p:grpSpPr>
            <a:xfrm>
              <a:off x="898" y="479"/>
              <a:ext cx="80" cy="142"/>
              <a:chOff x="0" y="0"/>
              <a:chExt cx="98" cy="177"/>
            </a:xfrm>
          </p:grpSpPr>
          <p:sp>
            <p:nvSpPr>
              <p:cNvPr id="66580" name="Line 70"/>
              <p:cNvSpPr>
                <a:spLocks noChangeAspect="1"/>
              </p:cNvSpPr>
              <p:nvPr/>
            </p:nvSpPr>
            <p:spPr>
              <a:xfrm flipV="1">
                <a:off x="48" y="47"/>
                <a:ext cx="1" cy="130"/>
              </a:xfrm>
              <a:prstGeom prst="line">
                <a:avLst/>
              </a:prstGeom>
              <a:ln w="22225"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3272" name="Freeform 71"/>
              <p:cNvSpPr>
                <a:spLocks noChangeAspect="1" noChangeArrowheads="1"/>
              </p:cNvSpPr>
              <p:nvPr/>
            </p:nvSpPr>
            <p:spPr bwMode="auto">
              <a:xfrm>
                <a:off x="0" y="0"/>
                <a:ext cx="98" cy="51"/>
              </a:xfrm>
              <a:custGeom>
                <a:avLst/>
                <a:gdLst>
                  <a:gd name="T0" fmla="*/ 98 w 98"/>
                  <a:gd name="T1" fmla="*/ 51 h 51"/>
                  <a:gd name="T2" fmla="*/ 50 w 98"/>
                  <a:gd name="T3" fmla="*/ 0 h 51"/>
                  <a:gd name="T4" fmla="*/ 0 w 98"/>
                  <a:gd name="T5" fmla="*/ 51 h 51"/>
                  <a:gd name="T6" fmla="*/ 98 w 98"/>
                  <a:gd name="T7" fmla="*/ 51 h 51"/>
                  <a:gd name="T8" fmla="*/ 0 60000 65536"/>
                  <a:gd name="T9" fmla="*/ 0 60000 65536"/>
                  <a:gd name="T10" fmla="*/ 0 60000 65536"/>
                  <a:gd name="T11" fmla="*/ 0 60000 65536"/>
                  <a:gd name="T12" fmla="*/ 0 w 98"/>
                  <a:gd name="T13" fmla="*/ 0 h 51"/>
                  <a:gd name="T14" fmla="*/ 98 w 98"/>
                  <a:gd name="T15" fmla="*/ 51 h 51"/>
                </a:gdLst>
                <a:ahLst/>
                <a:cxnLst>
                  <a:cxn ang="T8">
                    <a:pos x="T0" y="T1"/>
                  </a:cxn>
                  <a:cxn ang="T9">
                    <a:pos x="T2" y="T3"/>
                  </a:cxn>
                  <a:cxn ang="T10">
                    <a:pos x="T4" y="T5"/>
                  </a:cxn>
                  <a:cxn ang="T11">
                    <a:pos x="T6" y="T7"/>
                  </a:cxn>
                </a:cxnLst>
                <a:rect l="T12" t="T13" r="T14" b="T15"/>
                <a:pathLst>
                  <a:path w="98" h="51">
                    <a:moveTo>
                      <a:pt x="98" y="51"/>
                    </a:moveTo>
                    <a:lnTo>
                      <a:pt x="50" y="0"/>
                    </a:lnTo>
                    <a:lnTo>
                      <a:pt x="0" y="51"/>
                    </a:lnTo>
                    <a:lnTo>
                      <a:pt x="98" y="51"/>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66582" name="Rectangle 18"/>
            <p:cNvSpPr>
              <a:spLocks noChangeAspect="1"/>
            </p:cNvSpPr>
            <p:nvPr/>
          </p:nvSpPr>
          <p:spPr>
            <a:xfrm>
              <a:off x="1171" y="1043"/>
              <a:ext cx="30" cy="144"/>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3" name="Rectangle 22"/>
            <p:cNvSpPr>
              <a:spLocks noChangeAspect="1"/>
            </p:cNvSpPr>
            <p:nvPr/>
          </p:nvSpPr>
          <p:spPr>
            <a:xfrm>
              <a:off x="854" y="1260"/>
              <a:ext cx="30" cy="144"/>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4" name="Rectangle 23"/>
            <p:cNvSpPr>
              <a:spLocks noChangeAspect="1"/>
            </p:cNvSpPr>
            <p:nvPr/>
          </p:nvSpPr>
          <p:spPr>
            <a:xfrm>
              <a:off x="2511" y="1260"/>
              <a:ext cx="30" cy="144"/>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5" name="Rectangle 37">
              <a:hlinkClick r:id="rId2" action="ppaction://hlinkfile"/>
            </p:cNvPr>
            <p:cNvSpPr>
              <a:spLocks noChangeAspect="1"/>
            </p:cNvSpPr>
            <p:nvPr/>
          </p:nvSpPr>
          <p:spPr>
            <a:xfrm>
              <a:off x="248" y="2453"/>
              <a:ext cx="2087" cy="165"/>
            </a:xfrm>
            <a:prstGeom prst="rect">
              <a:avLst/>
            </a:prstGeom>
            <a:noFill/>
            <a:ln w="9525">
              <a:noFill/>
            </a:ln>
          </p:spPr>
          <p:txBody>
            <a:bodyPr wrap="square" lIns="0" tIns="0" rIns="0" bIns="0" anchor="t">
              <a:spAutoFit/>
            </a:bodyPr>
            <a:lstStyle/>
            <a:p>
              <a:pPr lvl="0" indent="0" algn="ctr"/>
              <a:r>
                <a:rPr lang="zh-CN" altLang="en-US" sz="1800" dirty="0">
                  <a:solidFill>
                    <a:schemeClr val="tx2"/>
                  </a:solidFill>
                  <a:latin typeface="宋体" panose="02010600030101010101" pitchFamily="2" charset="-122"/>
                  <a:ea typeface="宋体" panose="02010600030101010101" pitchFamily="2" charset="-122"/>
                </a:rPr>
                <a:t>寄存器阵列运算器组成框图</a:t>
              </a:r>
            </a:p>
          </p:txBody>
        </p:sp>
        <p:sp>
          <p:nvSpPr>
            <p:cNvPr id="66586" name="Rectangle 38"/>
            <p:cNvSpPr>
              <a:spLocks noChangeAspect="1"/>
            </p:cNvSpPr>
            <p:nvPr/>
          </p:nvSpPr>
          <p:spPr>
            <a:xfrm>
              <a:off x="1951" y="2507"/>
              <a:ext cx="44" cy="106"/>
            </a:xfrm>
            <a:prstGeom prst="rect">
              <a:avLst/>
            </a:prstGeom>
            <a:noFill/>
            <a:ln w="9525">
              <a:noFill/>
            </a:ln>
          </p:spPr>
          <p:txBody>
            <a:bodyPr wrap="none" lIns="0" tIns="0" rIns="0" bIns="0" anchor="t">
              <a:spAutoFit/>
            </a:bodyPr>
            <a:lstStyle/>
            <a:p>
              <a:pPr lvl="0" indent="0"/>
              <a:r>
                <a:rPr lang="en-US" altLang="zh-CN" sz="11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7" name="Rectangle 16"/>
            <p:cNvSpPr>
              <a:spLocks noChangeAspect="1"/>
            </p:cNvSpPr>
            <p:nvPr/>
          </p:nvSpPr>
          <p:spPr>
            <a:xfrm>
              <a:off x="1563" y="749"/>
              <a:ext cx="18" cy="86"/>
            </a:xfrm>
            <a:prstGeom prst="rect">
              <a:avLst/>
            </a:prstGeom>
            <a:noFill/>
            <a:ln w="9525">
              <a:noFill/>
            </a:ln>
          </p:spPr>
          <p:txBody>
            <a:bodyPr wrap="none" lIns="0" tIns="0" rIns="0" bIns="0" anchor="t">
              <a:spAutoFit/>
            </a:bodyPr>
            <a:lstStyle/>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8" name="Rectangle 17"/>
            <p:cNvSpPr>
              <a:spLocks noChangeAspect="1"/>
            </p:cNvSpPr>
            <p:nvPr/>
          </p:nvSpPr>
          <p:spPr>
            <a:xfrm>
              <a:off x="1162" y="819"/>
              <a:ext cx="30" cy="144"/>
            </a:xfrm>
            <a:prstGeom prst="rect">
              <a:avLst/>
            </a:prstGeom>
            <a:noFill/>
            <a:ln w="9525">
              <a:noFill/>
            </a:ln>
          </p:spPr>
          <p:txBody>
            <a:bodyPr wrap="none" lIns="0" tIns="0" rIns="0" bIns="0" anchor="t">
              <a:spAutoFit/>
            </a:bodyPr>
            <a:lstStyle/>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9" name="Rectangle 75"/>
            <p:cNvSpPr>
              <a:spLocks noChangeAspect="1"/>
            </p:cNvSpPr>
            <p:nvPr/>
          </p:nvSpPr>
          <p:spPr>
            <a:xfrm>
              <a:off x="1692" y="771"/>
              <a:ext cx="18" cy="86"/>
            </a:xfrm>
            <a:prstGeom prst="rect">
              <a:avLst/>
            </a:prstGeom>
            <a:noFill/>
            <a:ln w="9525">
              <a:noFill/>
            </a:ln>
          </p:spPr>
          <p:txBody>
            <a:bodyPr wrap="none" lIns="0" tIns="0" rIns="0" bIns="0" anchor="t">
              <a:spAutoFit/>
            </a:bodyPr>
            <a:lstStyle/>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3281" name="Freeform 78"/>
            <p:cNvSpPr>
              <a:spLocks noChangeAspect="1"/>
            </p:cNvSpPr>
            <p:nvPr/>
          </p:nvSpPr>
          <p:spPr bwMode="auto">
            <a:xfrm>
              <a:off x="1241" y="975"/>
              <a:ext cx="136" cy="142"/>
            </a:xfrm>
            <a:custGeom>
              <a:avLst/>
              <a:gdLst>
                <a:gd name="T0" fmla="*/ 0 w 170"/>
                <a:gd name="T1" fmla="*/ 44 h 177"/>
                <a:gd name="T2" fmla="*/ 43 w 170"/>
                <a:gd name="T3" fmla="*/ 44 h 177"/>
                <a:gd name="T4" fmla="*/ 43 w 170"/>
                <a:gd name="T5" fmla="*/ 177 h 177"/>
                <a:gd name="T6" fmla="*/ 127 w 170"/>
                <a:gd name="T7" fmla="*/ 177 h 177"/>
                <a:gd name="T8" fmla="*/ 127 w 170"/>
                <a:gd name="T9" fmla="*/ 44 h 177"/>
                <a:gd name="T10" fmla="*/ 170 w 170"/>
                <a:gd name="T11" fmla="*/ 44 h 177"/>
                <a:gd name="T12" fmla="*/ 84 w 170"/>
                <a:gd name="T13" fmla="*/ 0 h 177"/>
                <a:gd name="T14" fmla="*/ 0 w 170"/>
                <a:gd name="T15" fmla="*/ 44 h 177"/>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77"/>
                <a:gd name="T26" fmla="*/ 170 w 170"/>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77">
                  <a:moveTo>
                    <a:pt x="0" y="44"/>
                  </a:moveTo>
                  <a:lnTo>
                    <a:pt x="43" y="44"/>
                  </a:lnTo>
                  <a:lnTo>
                    <a:pt x="43" y="177"/>
                  </a:lnTo>
                  <a:lnTo>
                    <a:pt x="127" y="177"/>
                  </a:lnTo>
                  <a:lnTo>
                    <a:pt x="127" y="44"/>
                  </a:lnTo>
                  <a:lnTo>
                    <a:pt x="170" y="44"/>
                  </a:lnTo>
                  <a:lnTo>
                    <a:pt x="84" y="0"/>
                  </a:lnTo>
                  <a:lnTo>
                    <a:pt x="0" y="44"/>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282" name="Freeform 79"/>
            <p:cNvSpPr>
              <a:spLocks noChangeAspect="1"/>
            </p:cNvSpPr>
            <p:nvPr/>
          </p:nvSpPr>
          <p:spPr bwMode="auto">
            <a:xfrm>
              <a:off x="1752" y="975"/>
              <a:ext cx="136" cy="142"/>
            </a:xfrm>
            <a:custGeom>
              <a:avLst/>
              <a:gdLst>
                <a:gd name="T0" fmla="*/ 0 w 170"/>
                <a:gd name="T1" fmla="*/ 44 h 177"/>
                <a:gd name="T2" fmla="*/ 43 w 170"/>
                <a:gd name="T3" fmla="*/ 44 h 177"/>
                <a:gd name="T4" fmla="*/ 43 w 170"/>
                <a:gd name="T5" fmla="*/ 177 h 177"/>
                <a:gd name="T6" fmla="*/ 127 w 170"/>
                <a:gd name="T7" fmla="*/ 177 h 177"/>
                <a:gd name="T8" fmla="*/ 127 w 170"/>
                <a:gd name="T9" fmla="*/ 44 h 177"/>
                <a:gd name="T10" fmla="*/ 170 w 170"/>
                <a:gd name="T11" fmla="*/ 44 h 177"/>
                <a:gd name="T12" fmla="*/ 84 w 170"/>
                <a:gd name="T13" fmla="*/ 0 h 177"/>
                <a:gd name="T14" fmla="*/ 0 w 170"/>
                <a:gd name="T15" fmla="*/ 44 h 177"/>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77"/>
                <a:gd name="T26" fmla="*/ 170 w 170"/>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77">
                  <a:moveTo>
                    <a:pt x="0" y="44"/>
                  </a:moveTo>
                  <a:lnTo>
                    <a:pt x="43" y="44"/>
                  </a:lnTo>
                  <a:lnTo>
                    <a:pt x="43" y="177"/>
                  </a:lnTo>
                  <a:lnTo>
                    <a:pt x="127" y="177"/>
                  </a:lnTo>
                  <a:lnTo>
                    <a:pt x="127" y="44"/>
                  </a:lnTo>
                  <a:lnTo>
                    <a:pt x="170" y="44"/>
                  </a:lnTo>
                  <a:lnTo>
                    <a:pt x="84" y="0"/>
                  </a:lnTo>
                  <a:lnTo>
                    <a:pt x="0" y="44"/>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592" name="Rectangle 82"/>
            <p:cNvSpPr>
              <a:spLocks noChangeAspect="1"/>
            </p:cNvSpPr>
            <p:nvPr/>
          </p:nvSpPr>
          <p:spPr>
            <a:xfrm>
              <a:off x="1367" y="1288"/>
              <a:ext cx="18" cy="86"/>
            </a:xfrm>
            <a:prstGeom prst="rect">
              <a:avLst/>
            </a:prstGeom>
            <a:noFill/>
            <a:ln w="9525">
              <a:noFill/>
            </a:ln>
          </p:spPr>
          <p:txBody>
            <a:bodyPr wrap="none" lIns="0" tIns="0" rIns="0" bIns="0" anchor="t">
              <a:spAutoFit/>
            </a:bodyPr>
            <a:lstStyle/>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93" name="Rectangle 85"/>
            <p:cNvSpPr>
              <a:spLocks noChangeAspect="1"/>
            </p:cNvSpPr>
            <p:nvPr/>
          </p:nvSpPr>
          <p:spPr>
            <a:xfrm>
              <a:off x="1877" y="1288"/>
              <a:ext cx="18" cy="86"/>
            </a:xfrm>
            <a:prstGeom prst="rect">
              <a:avLst/>
            </a:prstGeom>
            <a:noFill/>
            <a:ln w="9525">
              <a:noFill/>
            </a:ln>
          </p:spPr>
          <p:txBody>
            <a:bodyPr wrap="none" lIns="0" tIns="0" rIns="0" bIns="0" anchor="t">
              <a:spAutoFit/>
            </a:bodyPr>
            <a:lstStyle/>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6594" name="Group 37"/>
            <p:cNvGrpSpPr>
              <a:grpSpLocks noChangeAspect="1"/>
            </p:cNvGrpSpPr>
            <p:nvPr/>
          </p:nvGrpSpPr>
          <p:grpSpPr>
            <a:xfrm>
              <a:off x="981" y="1498"/>
              <a:ext cx="272" cy="79"/>
              <a:chOff x="0" y="0"/>
              <a:chExt cx="340" cy="51"/>
            </a:xfrm>
          </p:grpSpPr>
          <p:sp>
            <p:nvSpPr>
              <p:cNvPr id="66595" name="Line 88"/>
              <p:cNvSpPr>
                <a:spLocks noChangeAspect="1"/>
              </p:cNvSpPr>
              <p:nvPr/>
            </p:nvSpPr>
            <p:spPr>
              <a:xfrm>
                <a:off x="0" y="25"/>
                <a:ext cx="249" cy="1"/>
              </a:xfrm>
              <a:prstGeom prst="line">
                <a:avLst/>
              </a:prstGeom>
              <a:ln w="22225"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3287" name="Freeform 89"/>
              <p:cNvSpPr>
                <a:spLocks noChangeAspect="1" noChangeArrowheads="1"/>
              </p:cNvSpPr>
              <p:nvPr/>
            </p:nvSpPr>
            <p:spPr bwMode="auto">
              <a:xfrm>
                <a:off x="245" y="0"/>
                <a:ext cx="95" cy="51"/>
              </a:xfrm>
              <a:custGeom>
                <a:avLst/>
                <a:gdLst>
                  <a:gd name="T0" fmla="*/ 0 w 95"/>
                  <a:gd name="T1" fmla="*/ 51 h 51"/>
                  <a:gd name="T2" fmla="*/ 95 w 95"/>
                  <a:gd name="T3" fmla="*/ 26 h 51"/>
                  <a:gd name="T4" fmla="*/ 0 w 95"/>
                  <a:gd name="T5" fmla="*/ 0 h 51"/>
                  <a:gd name="T6" fmla="*/ 0 w 95"/>
                  <a:gd name="T7" fmla="*/ 51 h 51"/>
                  <a:gd name="T8" fmla="*/ 0 60000 65536"/>
                  <a:gd name="T9" fmla="*/ 0 60000 65536"/>
                  <a:gd name="T10" fmla="*/ 0 60000 65536"/>
                  <a:gd name="T11" fmla="*/ 0 60000 65536"/>
                  <a:gd name="T12" fmla="*/ 0 w 95"/>
                  <a:gd name="T13" fmla="*/ 0 h 51"/>
                  <a:gd name="T14" fmla="*/ 95 w 95"/>
                  <a:gd name="T15" fmla="*/ 51 h 51"/>
                </a:gdLst>
                <a:ahLst/>
                <a:cxnLst>
                  <a:cxn ang="T8">
                    <a:pos x="T0" y="T1"/>
                  </a:cxn>
                  <a:cxn ang="T9">
                    <a:pos x="T2" y="T3"/>
                  </a:cxn>
                  <a:cxn ang="T10">
                    <a:pos x="T4" y="T5"/>
                  </a:cxn>
                  <a:cxn ang="T11">
                    <a:pos x="T6" y="T7"/>
                  </a:cxn>
                </a:cxnLst>
                <a:rect l="T12" t="T13" r="T14" b="T15"/>
                <a:pathLst>
                  <a:path w="95" h="51">
                    <a:moveTo>
                      <a:pt x="0" y="51"/>
                    </a:moveTo>
                    <a:lnTo>
                      <a:pt x="95" y="26"/>
                    </a:lnTo>
                    <a:lnTo>
                      <a:pt x="0" y="0"/>
                    </a:lnTo>
                    <a:lnTo>
                      <a:pt x="0" y="51"/>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66597" name="Rectangle 62"/>
            <p:cNvSpPr>
              <a:spLocks noChangeAspect="1"/>
            </p:cNvSpPr>
            <p:nvPr/>
          </p:nvSpPr>
          <p:spPr>
            <a:xfrm>
              <a:off x="2016" y="2304"/>
              <a:ext cx="262" cy="115"/>
            </a:xfrm>
            <a:prstGeom prst="rect">
              <a:avLst/>
            </a:prstGeom>
            <a:noFill/>
            <a:ln w="9525">
              <a:noFill/>
            </a:ln>
          </p:spPr>
          <p:txBody>
            <a:bodyPr lIns="0" tIns="0" rIns="0" bIns="0" anchor="t">
              <a:spAutoFit/>
            </a:bodyPr>
            <a:lstStyle/>
            <a:p>
              <a:pPr lvl="0" indent="0"/>
              <a:r>
                <a:rPr lang="en-US" altLang="zh-CN" sz="1200" dirty="0">
                  <a:latin typeface="宋体" panose="02010600030101010101" pitchFamily="2" charset="-122"/>
                  <a:ea typeface="宋体" panose="02010600030101010101" pitchFamily="2" charset="-122"/>
                </a:rPr>
                <a:t>DB  </a:t>
              </a:r>
              <a:endParaRPr lang="en-US" altLang="zh-CN" sz="1200" dirty="0">
                <a:latin typeface="Arial" panose="020B0604020202020204" pitchFamily="34" charset="0"/>
                <a:ea typeface="宋体" panose="02010600030101010101" pitchFamily="2" charset="-122"/>
              </a:endParaRPr>
            </a:p>
          </p:txBody>
        </p:sp>
        <p:sp>
          <p:nvSpPr>
            <p:cNvPr id="53289" name="Freeform 91"/>
            <p:cNvSpPr>
              <a:spLocks noChangeAspect="1"/>
            </p:cNvSpPr>
            <p:nvPr/>
          </p:nvSpPr>
          <p:spPr bwMode="auto">
            <a:xfrm>
              <a:off x="1530" y="1792"/>
              <a:ext cx="136" cy="143"/>
            </a:xfrm>
            <a:custGeom>
              <a:avLst/>
              <a:gdLst>
                <a:gd name="T0" fmla="*/ 0 w 170"/>
                <a:gd name="T1" fmla="*/ 44 h 177"/>
                <a:gd name="T2" fmla="*/ 43 w 170"/>
                <a:gd name="T3" fmla="*/ 44 h 177"/>
                <a:gd name="T4" fmla="*/ 43 w 170"/>
                <a:gd name="T5" fmla="*/ 177 h 177"/>
                <a:gd name="T6" fmla="*/ 127 w 170"/>
                <a:gd name="T7" fmla="*/ 177 h 177"/>
                <a:gd name="T8" fmla="*/ 127 w 170"/>
                <a:gd name="T9" fmla="*/ 44 h 177"/>
                <a:gd name="T10" fmla="*/ 170 w 170"/>
                <a:gd name="T11" fmla="*/ 44 h 177"/>
                <a:gd name="T12" fmla="*/ 84 w 170"/>
                <a:gd name="T13" fmla="*/ 0 h 177"/>
                <a:gd name="T14" fmla="*/ 0 w 170"/>
                <a:gd name="T15" fmla="*/ 44 h 177"/>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77"/>
                <a:gd name="T26" fmla="*/ 170 w 170"/>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77">
                  <a:moveTo>
                    <a:pt x="0" y="44"/>
                  </a:moveTo>
                  <a:lnTo>
                    <a:pt x="43" y="44"/>
                  </a:lnTo>
                  <a:lnTo>
                    <a:pt x="43" y="177"/>
                  </a:lnTo>
                  <a:lnTo>
                    <a:pt x="127" y="177"/>
                  </a:lnTo>
                  <a:lnTo>
                    <a:pt x="127" y="44"/>
                  </a:lnTo>
                  <a:lnTo>
                    <a:pt x="170" y="44"/>
                  </a:lnTo>
                  <a:lnTo>
                    <a:pt x="84" y="0"/>
                  </a:lnTo>
                  <a:lnTo>
                    <a:pt x="0" y="44"/>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599" name="Rectangle 44"/>
            <p:cNvSpPr>
              <a:spLocks noChangeAspect="1"/>
            </p:cNvSpPr>
            <p:nvPr/>
          </p:nvSpPr>
          <p:spPr>
            <a:xfrm>
              <a:off x="1926" y="1968"/>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00" name="Rectangle 45"/>
            <p:cNvSpPr>
              <a:spLocks noChangeAspect="1"/>
            </p:cNvSpPr>
            <p:nvPr/>
          </p:nvSpPr>
          <p:spPr>
            <a:xfrm>
              <a:off x="1426" y="2045"/>
              <a:ext cx="48" cy="115"/>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R</a:t>
              </a:r>
              <a:endParaRPr lang="en-US" altLang="zh-CN" sz="1200" dirty="0">
                <a:latin typeface="Arial" panose="020B0604020202020204" pitchFamily="34" charset="0"/>
                <a:ea typeface="宋体" panose="02010600030101010101" pitchFamily="2" charset="-122"/>
              </a:endParaRPr>
            </a:p>
          </p:txBody>
        </p:sp>
        <p:sp>
          <p:nvSpPr>
            <p:cNvPr id="66601" name="Rectangle 46"/>
            <p:cNvSpPr>
              <a:spLocks noChangeAspect="1"/>
            </p:cNvSpPr>
            <p:nvPr/>
          </p:nvSpPr>
          <p:spPr>
            <a:xfrm>
              <a:off x="1483" y="2074"/>
              <a:ext cx="32" cy="77"/>
            </a:xfrm>
            <a:prstGeom prst="rect">
              <a:avLst/>
            </a:prstGeom>
            <a:noFill/>
            <a:ln w="9525">
              <a:noFill/>
            </a:ln>
          </p:spPr>
          <p:txBody>
            <a:bodyPr wrap="none" lIns="0" tIns="0" rIns="0" bIns="0" anchor="t">
              <a:spAutoFit/>
            </a:bodyPr>
            <a:lstStyle/>
            <a:p>
              <a:pPr lvl="0" indent="0"/>
              <a:r>
                <a:rPr lang="en-US" altLang="zh-CN" sz="800" dirty="0">
                  <a:latin typeface="宋体" panose="02010600030101010101" pitchFamily="2" charset="-122"/>
                  <a:ea typeface="宋体" panose="02010600030101010101" pitchFamily="2" charset="-122"/>
                </a:rPr>
                <a:t>0</a:t>
              </a:r>
              <a:endParaRPr lang="en-US" altLang="zh-CN" sz="800" dirty="0">
                <a:latin typeface="Arial" panose="020B0604020202020204" pitchFamily="34" charset="0"/>
                <a:ea typeface="宋体" panose="02010600030101010101" pitchFamily="2" charset="-122"/>
              </a:endParaRPr>
            </a:p>
          </p:txBody>
        </p:sp>
        <p:sp>
          <p:nvSpPr>
            <p:cNvPr id="66602" name="Rectangle 47"/>
            <p:cNvSpPr>
              <a:spLocks noChangeAspect="1"/>
            </p:cNvSpPr>
            <p:nvPr/>
          </p:nvSpPr>
          <p:spPr>
            <a:xfrm>
              <a:off x="1515" y="2045"/>
              <a:ext cx="96" cy="115"/>
            </a:xfrm>
            <a:prstGeom prst="rect">
              <a:avLst/>
            </a:prstGeom>
            <a:noFill/>
            <a:ln w="9525">
              <a:noFill/>
            </a:ln>
          </p:spPr>
          <p:txBody>
            <a:bodyPr wrap="none" lIns="0" tIns="0" rIns="0" bIns="0" anchor="t">
              <a:spAutoFit/>
            </a:bodyPr>
            <a:lstStyle/>
            <a:p>
              <a:pPr lvl="0" indent="0"/>
              <a:r>
                <a:rPr lang="zh-CN" altLang="en-US" sz="1200" dirty="0">
                  <a:latin typeface="宋体" panose="02010600030101010101" pitchFamily="2" charset="-122"/>
                  <a:ea typeface="宋体" panose="02010600030101010101" pitchFamily="2" charset="-122"/>
                </a:rPr>
                <a:t>－</a:t>
              </a:r>
              <a:endParaRPr lang="zh-CN" altLang="en-US" sz="1200" dirty="0">
                <a:latin typeface="Arial" panose="020B0604020202020204" pitchFamily="34" charset="0"/>
                <a:ea typeface="宋体" panose="02010600030101010101" pitchFamily="2" charset="-122"/>
              </a:endParaRPr>
            </a:p>
          </p:txBody>
        </p:sp>
        <p:sp>
          <p:nvSpPr>
            <p:cNvPr id="66603" name="Rectangle 48"/>
            <p:cNvSpPr>
              <a:spLocks noChangeAspect="1"/>
            </p:cNvSpPr>
            <p:nvPr/>
          </p:nvSpPr>
          <p:spPr>
            <a:xfrm>
              <a:off x="1628" y="2045"/>
              <a:ext cx="48" cy="115"/>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R</a:t>
              </a:r>
              <a:endParaRPr lang="en-US" altLang="zh-CN" sz="1200" dirty="0">
                <a:latin typeface="Arial" panose="020B0604020202020204" pitchFamily="34" charset="0"/>
                <a:ea typeface="宋体" panose="02010600030101010101" pitchFamily="2" charset="-122"/>
              </a:endParaRPr>
            </a:p>
          </p:txBody>
        </p:sp>
        <p:sp>
          <p:nvSpPr>
            <p:cNvPr id="66604" name="Rectangle 49"/>
            <p:cNvSpPr>
              <a:spLocks noChangeAspect="1"/>
            </p:cNvSpPr>
            <p:nvPr/>
          </p:nvSpPr>
          <p:spPr>
            <a:xfrm>
              <a:off x="1687" y="2074"/>
              <a:ext cx="36" cy="77"/>
            </a:xfrm>
            <a:prstGeom prst="rect">
              <a:avLst/>
            </a:prstGeom>
            <a:noFill/>
            <a:ln w="9525">
              <a:noFill/>
            </a:ln>
          </p:spPr>
          <p:txBody>
            <a:bodyPr wrap="none" lIns="0" tIns="0" rIns="0" bIns="0" anchor="t">
              <a:spAutoFit/>
            </a:bodyPr>
            <a:lstStyle/>
            <a:p>
              <a:pPr lvl="0" indent="0"/>
              <a:r>
                <a:rPr lang="en-US" altLang="zh-CN" sz="800" dirty="0">
                  <a:latin typeface="Arial" panose="020B0604020202020204" pitchFamily="34" charset="0"/>
                  <a:ea typeface="宋体" panose="02010600030101010101" pitchFamily="2" charset="-122"/>
                </a:rPr>
                <a:t>n</a:t>
              </a:r>
            </a:p>
          </p:txBody>
        </p:sp>
        <p:sp>
          <p:nvSpPr>
            <p:cNvPr id="66605" name="Rectangle 50"/>
            <p:cNvSpPr>
              <a:spLocks noChangeAspect="1"/>
            </p:cNvSpPr>
            <p:nvPr/>
          </p:nvSpPr>
          <p:spPr>
            <a:xfrm>
              <a:off x="1718" y="2074"/>
              <a:ext cx="64" cy="77"/>
            </a:xfrm>
            <a:prstGeom prst="rect">
              <a:avLst/>
            </a:prstGeom>
            <a:noFill/>
            <a:ln w="9525">
              <a:noFill/>
            </a:ln>
          </p:spPr>
          <p:txBody>
            <a:bodyPr wrap="none" lIns="0" tIns="0" rIns="0" bIns="0" anchor="t">
              <a:spAutoFit/>
            </a:bodyPr>
            <a:lstStyle/>
            <a:p>
              <a:pPr lvl="0" indent="0"/>
              <a:r>
                <a:rPr lang="zh-CN" altLang="en-US" sz="800" dirty="0">
                  <a:latin typeface="宋体" panose="02010600030101010101" pitchFamily="2" charset="-122"/>
                  <a:ea typeface="宋体" panose="02010600030101010101" pitchFamily="2" charset="-122"/>
                </a:rPr>
                <a:t>－</a:t>
              </a:r>
              <a:endParaRPr lang="zh-CN" altLang="en-US" sz="800" dirty="0">
                <a:latin typeface="Arial" panose="020B0604020202020204" pitchFamily="34" charset="0"/>
                <a:ea typeface="宋体" panose="02010600030101010101" pitchFamily="2" charset="-122"/>
              </a:endParaRPr>
            </a:p>
          </p:txBody>
        </p:sp>
        <p:sp>
          <p:nvSpPr>
            <p:cNvPr id="66606" name="Rectangle 51"/>
            <p:cNvSpPr>
              <a:spLocks noChangeAspect="1"/>
            </p:cNvSpPr>
            <p:nvPr/>
          </p:nvSpPr>
          <p:spPr>
            <a:xfrm>
              <a:off x="1777" y="2074"/>
              <a:ext cx="32" cy="77"/>
            </a:xfrm>
            <a:prstGeom prst="rect">
              <a:avLst/>
            </a:prstGeom>
            <a:noFill/>
            <a:ln w="9525">
              <a:noFill/>
            </a:ln>
          </p:spPr>
          <p:txBody>
            <a:bodyPr wrap="none" lIns="0" tIns="0" rIns="0" bIns="0" anchor="t">
              <a:spAutoFit/>
            </a:bodyPr>
            <a:lstStyle/>
            <a:p>
              <a:pPr lvl="0" indent="0"/>
              <a:r>
                <a:rPr lang="en-US" altLang="zh-CN" sz="800" dirty="0">
                  <a:latin typeface="宋体" panose="02010600030101010101" pitchFamily="2" charset="-122"/>
                  <a:ea typeface="宋体" panose="02010600030101010101" pitchFamily="2" charset="-122"/>
                </a:rPr>
                <a:t>1</a:t>
              </a:r>
            </a:p>
          </p:txBody>
        </p:sp>
        <p:sp>
          <p:nvSpPr>
            <p:cNvPr id="66607" name="Rectangle 52"/>
            <p:cNvSpPr>
              <a:spLocks noChangeAspect="1"/>
            </p:cNvSpPr>
            <p:nvPr/>
          </p:nvSpPr>
          <p:spPr>
            <a:xfrm>
              <a:off x="1808" y="2074"/>
              <a:ext cx="20" cy="48"/>
            </a:xfrm>
            <a:prstGeom prst="rect">
              <a:avLst/>
            </a:prstGeom>
            <a:noFill/>
            <a:ln w="9525">
              <a:noFill/>
            </a:ln>
          </p:spPr>
          <p:txBody>
            <a:bodyPr wrap="none" lIns="0" tIns="0" rIns="0" bIns="0" anchor="t">
              <a:spAutoFit/>
            </a:bodyPr>
            <a:lstStyle/>
            <a:p>
              <a:pPr lvl="0" indent="0"/>
              <a:r>
                <a:rPr lang="en-US" altLang="zh-CN" sz="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3299" name="Freeform 53"/>
            <p:cNvSpPr>
              <a:spLocks noChangeAspect="1"/>
            </p:cNvSpPr>
            <p:nvPr/>
          </p:nvSpPr>
          <p:spPr bwMode="auto">
            <a:xfrm>
              <a:off x="1827" y="2173"/>
              <a:ext cx="136" cy="148"/>
            </a:xfrm>
            <a:custGeom>
              <a:avLst/>
              <a:gdLst>
                <a:gd name="T0" fmla="*/ 170 w 170"/>
                <a:gd name="T1" fmla="*/ 47 h 185"/>
                <a:gd name="T2" fmla="*/ 129 w 170"/>
                <a:gd name="T3" fmla="*/ 47 h 185"/>
                <a:gd name="T4" fmla="*/ 129 w 170"/>
                <a:gd name="T5" fmla="*/ 185 h 185"/>
                <a:gd name="T6" fmla="*/ 43 w 170"/>
                <a:gd name="T7" fmla="*/ 185 h 185"/>
                <a:gd name="T8" fmla="*/ 43 w 170"/>
                <a:gd name="T9" fmla="*/ 47 h 185"/>
                <a:gd name="T10" fmla="*/ 0 w 170"/>
                <a:gd name="T11" fmla="*/ 47 h 185"/>
                <a:gd name="T12" fmla="*/ 86 w 170"/>
                <a:gd name="T13" fmla="*/ 0 h 185"/>
                <a:gd name="T14" fmla="*/ 170 w 170"/>
                <a:gd name="T15" fmla="*/ 47 h 185"/>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85"/>
                <a:gd name="T26" fmla="*/ 170 w 170"/>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85">
                  <a:moveTo>
                    <a:pt x="170" y="47"/>
                  </a:moveTo>
                  <a:lnTo>
                    <a:pt x="129" y="47"/>
                  </a:lnTo>
                  <a:lnTo>
                    <a:pt x="129" y="185"/>
                  </a:lnTo>
                  <a:lnTo>
                    <a:pt x="43" y="185"/>
                  </a:lnTo>
                  <a:lnTo>
                    <a:pt x="43" y="47"/>
                  </a:lnTo>
                  <a:lnTo>
                    <a:pt x="0" y="47"/>
                  </a:lnTo>
                  <a:lnTo>
                    <a:pt x="86" y="0"/>
                  </a:lnTo>
                  <a:lnTo>
                    <a:pt x="170" y="47"/>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609" name="Rectangle 63"/>
            <p:cNvSpPr>
              <a:spLocks noChangeAspect="1"/>
            </p:cNvSpPr>
            <p:nvPr/>
          </p:nvSpPr>
          <p:spPr>
            <a:xfrm>
              <a:off x="1993" y="2315"/>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10" name="Rectangle 65"/>
            <p:cNvSpPr>
              <a:spLocks noChangeAspect="1"/>
            </p:cNvSpPr>
            <p:nvPr/>
          </p:nvSpPr>
          <p:spPr>
            <a:xfrm>
              <a:off x="1021" y="2250"/>
              <a:ext cx="96" cy="115"/>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CB</a:t>
              </a:r>
              <a:endParaRPr lang="en-US" altLang="zh-CN" sz="1200" dirty="0">
                <a:latin typeface="Arial" panose="020B0604020202020204" pitchFamily="34" charset="0"/>
                <a:ea typeface="宋体" panose="02010600030101010101" pitchFamily="2" charset="-122"/>
              </a:endParaRPr>
            </a:p>
          </p:txBody>
        </p:sp>
        <p:sp>
          <p:nvSpPr>
            <p:cNvPr id="66611" name="Rectangle 66"/>
            <p:cNvSpPr>
              <a:spLocks noChangeAspect="1"/>
            </p:cNvSpPr>
            <p:nvPr/>
          </p:nvSpPr>
          <p:spPr>
            <a:xfrm>
              <a:off x="1020" y="2244"/>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6612" name="Group 55"/>
            <p:cNvGrpSpPr>
              <a:grpSpLocks noChangeAspect="1"/>
            </p:cNvGrpSpPr>
            <p:nvPr/>
          </p:nvGrpSpPr>
          <p:grpSpPr>
            <a:xfrm>
              <a:off x="1252" y="2173"/>
              <a:ext cx="175" cy="143"/>
              <a:chOff x="0" y="0"/>
              <a:chExt cx="220" cy="179"/>
            </a:xfrm>
          </p:grpSpPr>
          <p:grpSp>
            <p:nvGrpSpPr>
              <p:cNvPr id="66613" name="Group 56"/>
              <p:cNvGrpSpPr>
                <a:grpSpLocks noChangeAspect="1"/>
              </p:cNvGrpSpPr>
              <p:nvPr/>
            </p:nvGrpSpPr>
            <p:grpSpPr>
              <a:xfrm>
                <a:off x="123" y="0"/>
                <a:ext cx="97" cy="178"/>
                <a:chOff x="0" y="0"/>
                <a:chExt cx="97" cy="178"/>
              </a:xfrm>
            </p:grpSpPr>
            <p:sp>
              <p:nvSpPr>
                <p:cNvPr id="66614" name="Line 54"/>
                <p:cNvSpPr>
                  <a:spLocks noChangeAspect="1"/>
                </p:cNvSpPr>
                <p:nvPr/>
              </p:nvSpPr>
              <p:spPr>
                <a:xfrm flipV="1">
                  <a:off x="47" y="48"/>
                  <a:ext cx="1" cy="130"/>
                </a:xfrm>
                <a:prstGeom prst="line">
                  <a:avLst/>
                </a:prstGeom>
                <a:ln w="22225"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3306" name="Freeform 55"/>
                <p:cNvSpPr>
                  <a:spLocks noChangeAspect="1" noChangeArrowheads="1"/>
                </p:cNvSpPr>
                <p:nvPr/>
              </p:nvSpPr>
              <p:spPr bwMode="auto">
                <a:xfrm>
                  <a:off x="0" y="0"/>
                  <a:ext cx="97" cy="51"/>
                </a:xfrm>
                <a:custGeom>
                  <a:avLst/>
                  <a:gdLst>
                    <a:gd name="T0" fmla="*/ 97 w 97"/>
                    <a:gd name="T1" fmla="*/ 51 h 51"/>
                    <a:gd name="T2" fmla="*/ 49 w 97"/>
                    <a:gd name="T3" fmla="*/ 0 h 51"/>
                    <a:gd name="T4" fmla="*/ 0 w 97"/>
                    <a:gd name="T5" fmla="*/ 51 h 51"/>
                    <a:gd name="T6" fmla="*/ 97 w 97"/>
                    <a:gd name="T7" fmla="*/ 51 h 51"/>
                    <a:gd name="T8" fmla="*/ 0 60000 65536"/>
                    <a:gd name="T9" fmla="*/ 0 60000 65536"/>
                    <a:gd name="T10" fmla="*/ 0 60000 65536"/>
                    <a:gd name="T11" fmla="*/ 0 60000 65536"/>
                    <a:gd name="T12" fmla="*/ 0 w 97"/>
                    <a:gd name="T13" fmla="*/ 0 h 51"/>
                    <a:gd name="T14" fmla="*/ 97 w 97"/>
                    <a:gd name="T15" fmla="*/ 51 h 51"/>
                  </a:gdLst>
                  <a:ahLst/>
                  <a:cxnLst>
                    <a:cxn ang="T8">
                      <a:pos x="T0" y="T1"/>
                    </a:cxn>
                    <a:cxn ang="T9">
                      <a:pos x="T2" y="T3"/>
                    </a:cxn>
                    <a:cxn ang="T10">
                      <a:pos x="T4" y="T5"/>
                    </a:cxn>
                    <a:cxn ang="T11">
                      <a:pos x="T6" y="T7"/>
                    </a:cxn>
                  </a:cxnLst>
                  <a:rect l="T12" t="T13" r="T14" b="T15"/>
                  <a:pathLst>
                    <a:path w="97" h="51">
                      <a:moveTo>
                        <a:pt x="97" y="51"/>
                      </a:moveTo>
                      <a:lnTo>
                        <a:pt x="49" y="0"/>
                      </a:lnTo>
                      <a:lnTo>
                        <a:pt x="0" y="51"/>
                      </a:lnTo>
                      <a:lnTo>
                        <a:pt x="97" y="51"/>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66616" name="Line 94"/>
              <p:cNvSpPr>
                <a:spLocks noChangeAspect="1"/>
              </p:cNvSpPr>
              <p:nvPr/>
            </p:nvSpPr>
            <p:spPr>
              <a:xfrm flipH="1">
                <a:off x="0" y="178"/>
                <a:ext cx="170" cy="1"/>
              </a:xfrm>
              <a:prstGeom prst="line">
                <a:avLst/>
              </a:prstGeom>
              <a:ln w="22225"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grpSp>
        <p:grpSp>
          <p:nvGrpSpPr>
            <p:cNvPr id="66617" name="Group 60"/>
            <p:cNvGrpSpPr>
              <a:grpSpLocks noChangeAspect="1"/>
            </p:cNvGrpSpPr>
            <p:nvPr/>
          </p:nvGrpSpPr>
          <p:grpSpPr>
            <a:xfrm>
              <a:off x="578" y="1154"/>
              <a:ext cx="573" cy="292"/>
              <a:chOff x="0" y="0"/>
              <a:chExt cx="717" cy="365"/>
            </a:xfrm>
          </p:grpSpPr>
          <p:sp>
            <p:nvSpPr>
              <p:cNvPr id="53309" name="Oval 86"/>
              <p:cNvSpPr>
                <a:spLocks noChangeAspect="1" noChangeArrowheads="1"/>
              </p:cNvSpPr>
              <p:nvPr/>
            </p:nvSpPr>
            <p:spPr bwMode="auto">
              <a:xfrm>
                <a:off x="264" y="0"/>
                <a:ext cx="191" cy="193"/>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10" name="Freeform 95"/>
              <p:cNvSpPr>
                <a:spLocks noChangeAspect="1"/>
              </p:cNvSpPr>
              <p:nvPr/>
            </p:nvSpPr>
            <p:spPr bwMode="auto">
              <a:xfrm>
                <a:off x="455" y="18"/>
                <a:ext cx="262" cy="145"/>
              </a:xfrm>
              <a:custGeom>
                <a:avLst/>
                <a:gdLst>
                  <a:gd name="T0" fmla="*/ 340 w 453"/>
                  <a:gd name="T1" fmla="*/ 0 h 70"/>
                  <a:gd name="T2" fmla="*/ 340 w 453"/>
                  <a:gd name="T3" fmla="*/ 18 h 70"/>
                  <a:gd name="T4" fmla="*/ 0 w 453"/>
                  <a:gd name="T5" fmla="*/ 18 h 70"/>
                  <a:gd name="T6" fmla="*/ 0 w 453"/>
                  <a:gd name="T7" fmla="*/ 53 h 70"/>
                  <a:gd name="T8" fmla="*/ 340 w 453"/>
                  <a:gd name="T9" fmla="*/ 53 h 70"/>
                  <a:gd name="T10" fmla="*/ 340 w 453"/>
                  <a:gd name="T11" fmla="*/ 70 h 70"/>
                  <a:gd name="T12" fmla="*/ 453 w 453"/>
                  <a:gd name="T13" fmla="*/ 36 h 70"/>
                  <a:gd name="T14" fmla="*/ 340 w 453"/>
                  <a:gd name="T15" fmla="*/ 0 h 70"/>
                  <a:gd name="T16" fmla="*/ 0 60000 65536"/>
                  <a:gd name="T17" fmla="*/ 0 60000 65536"/>
                  <a:gd name="T18" fmla="*/ 0 60000 65536"/>
                  <a:gd name="T19" fmla="*/ 0 60000 65536"/>
                  <a:gd name="T20" fmla="*/ 0 60000 65536"/>
                  <a:gd name="T21" fmla="*/ 0 60000 65536"/>
                  <a:gd name="T22" fmla="*/ 0 60000 65536"/>
                  <a:gd name="T23" fmla="*/ 0 60000 65536"/>
                  <a:gd name="T24" fmla="*/ 0 w 453"/>
                  <a:gd name="T25" fmla="*/ 0 h 70"/>
                  <a:gd name="T26" fmla="*/ 453 w 453"/>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3" h="70">
                    <a:moveTo>
                      <a:pt x="340" y="0"/>
                    </a:moveTo>
                    <a:lnTo>
                      <a:pt x="340" y="18"/>
                    </a:lnTo>
                    <a:lnTo>
                      <a:pt x="0" y="18"/>
                    </a:lnTo>
                    <a:lnTo>
                      <a:pt x="0" y="53"/>
                    </a:lnTo>
                    <a:lnTo>
                      <a:pt x="340" y="53"/>
                    </a:lnTo>
                    <a:lnTo>
                      <a:pt x="340" y="70"/>
                    </a:lnTo>
                    <a:lnTo>
                      <a:pt x="453" y="36"/>
                    </a:lnTo>
                    <a:lnTo>
                      <a:pt x="340" y="0"/>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11" name="Freeform 96"/>
              <p:cNvSpPr>
                <a:spLocks noChangeAspect="1"/>
              </p:cNvSpPr>
              <p:nvPr/>
            </p:nvSpPr>
            <p:spPr bwMode="auto">
              <a:xfrm>
                <a:off x="287" y="209"/>
                <a:ext cx="135" cy="156"/>
              </a:xfrm>
              <a:custGeom>
                <a:avLst/>
                <a:gdLst>
                  <a:gd name="T0" fmla="*/ 0 w 136"/>
                  <a:gd name="T1" fmla="*/ 39 h 156"/>
                  <a:gd name="T2" fmla="*/ 34 w 136"/>
                  <a:gd name="T3" fmla="*/ 39 h 156"/>
                  <a:gd name="T4" fmla="*/ 34 w 136"/>
                  <a:gd name="T5" fmla="*/ 156 h 156"/>
                  <a:gd name="T6" fmla="*/ 102 w 136"/>
                  <a:gd name="T7" fmla="*/ 156 h 156"/>
                  <a:gd name="T8" fmla="*/ 102 w 136"/>
                  <a:gd name="T9" fmla="*/ 39 h 156"/>
                  <a:gd name="T10" fmla="*/ 136 w 136"/>
                  <a:gd name="T11" fmla="*/ 39 h 156"/>
                  <a:gd name="T12" fmla="*/ 68 w 136"/>
                  <a:gd name="T13" fmla="*/ 0 h 156"/>
                  <a:gd name="T14" fmla="*/ 0 w 136"/>
                  <a:gd name="T15" fmla="*/ 39 h 156"/>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6"/>
                  <a:gd name="T26" fmla="*/ 136 w 136"/>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6">
                    <a:moveTo>
                      <a:pt x="0" y="39"/>
                    </a:moveTo>
                    <a:lnTo>
                      <a:pt x="34" y="39"/>
                    </a:lnTo>
                    <a:lnTo>
                      <a:pt x="34" y="156"/>
                    </a:lnTo>
                    <a:lnTo>
                      <a:pt x="102" y="156"/>
                    </a:lnTo>
                    <a:lnTo>
                      <a:pt x="102" y="39"/>
                    </a:lnTo>
                    <a:lnTo>
                      <a:pt x="136" y="39"/>
                    </a:lnTo>
                    <a:lnTo>
                      <a:pt x="68" y="0"/>
                    </a:lnTo>
                    <a:lnTo>
                      <a:pt x="0" y="39"/>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6621" name="Group 64"/>
              <p:cNvGrpSpPr>
                <a:grpSpLocks noChangeAspect="1"/>
              </p:cNvGrpSpPr>
              <p:nvPr/>
            </p:nvGrpSpPr>
            <p:grpSpPr>
              <a:xfrm>
                <a:off x="0" y="45"/>
                <a:ext cx="261" cy="96"/>
                <a:chOff x="0" y="0"/>
                <a:chExt cx="213" cy="51"/>
              </a:xfrm>
            </p:grpSpPr>
            <p:sp>
              <p:nvSpPr>
                <p:cNvPr id="66622" name="Line 97"/>
                <p:cNvSpPr>
                  <a:spLocks noChangeAspect="1"/>
                </p:cNvSpPr>
                <p:nvPr/>
              </p:nvSpPr>
              <p:spPr>
                <a:xfrm>
                  <a:off x="0" y="25"/>
                  <a:ext cx="125" cy="1"/>
                </a:xfrm>
                <a:prstGeom prst="line">
                  <a:avLst/>
                </a:prstGeom>
                <a:ln w="22225"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53314" name="Freeform 98"/>
                <p:cNvSpPr>
                  <a:spLocks noChangeAspect="1" noChangeArrowheads="1"/>
                </p:cNvSpPr>
                <p:nvPr/>
              </p:nvSpPr>
              <p:spPr bwMode="auto">
                <a:xfrm>
                  <a:off x="118" y="0"/>
                  <a:ext cx="95" cy="51"/>
                </a:xfrm>
                <a:custGeom>
                  <a:avLst/>
                  <a:gdLst>
                    <a:gd name="T0" fmla="*/ 0 w 95"/>
                    <a:gd name="T1" fmla="*/ 51 h 51"/>
                    <a:gd name="T2" fmla="*/ 95 w 95"/>
                    <a:gd name="T3" fmla="*/ 25 h 51"/>
                    <a:gd name="T4" fmla="*/ 0 w 95"/>
                    <a:gd name="T5" fmla="*/ 0 h 51"/>
                    <a:gd name="T6" fmla="*/ 0 w 95"/>
                    <a:gd name="T7" fmla="*/ 51 h 51"/>
                    <a:gd name="T8" fmla="*/ 0 60000 65536"/>
                    <a:gd name="T9" fmla="*/ 0 60000 65536"/>
                    <a:gd name="T10" fmla="*/ 0 60000 65536"/>
                    <a:gd name="T11" fmla="*/ 0 60000 65536"/>
                    <a:gd name="T12" fmla="*/ 0 w 95"/>
                    <a:gd name="T13" fmla="*/ 0 h 51"/>
                    <a:gd name="T14" fmla="*/ 95 w 95"/>
                    <a:gd name="T15" fmla="*/ 51 h 51"/>
                  </a:gdLst>
                  <a:ahLst/>
                  <a:cxnLst>
                    <a:cxn ang="T8">
                      <a:pos x="T0" y="T1"/>
                    </a:cxn>
                    <a:cxn ang="T9">
                      <a:pos x="T2" y="T3"/>
                    </a:cxn>
                    <a:cxn ang="T10">
                      <a:pos x="T4" y="T5"/>
                    </a:cxn>
                    <a:cxn ang="T11">
                      <a:pos x="T6" y="T7"/>
                    </a:cxn>
                  </a:cxnLst>
                  <a:rect l="T12" t="T13" r="T14" b="T15"/>
                  <a:pathLst>
                    <a:path w="95" h="51">
                      <a:moveTo>
                        <a:pt x="0" y="51"/>
                      </a:moveTo>
                      <a:lnTo>
                        <a:pt x="95" y="25"/>
                      </a:lnTo>
                      <a:lnTo>
                        <a:pt x="0" y="0"/>
                      </a:lnTo>
                      <a:lnTo>
                        <a:pt x="0" y="51"/>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sp>
          <p:nvSpPr>
            <p:cNvPr id="66624" name="Rectangle 113"/>
            <p:cNvSpPr>
              <a:spLocks noChangeAspect="1"/>
            </p:cNvSpPr>
            <p:nvPr/>
          </p:nvSpPr>
          <p:spPr>
            <a:xfrm>
              <a:off x="62" y="1168"/>
              <a:ext cx="384" cy="230"/>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PC -&gt;ALU</a:t>
              </a:r>
              <a:endParaRPr lang="en-US" altLang="zh-CN" sz="1200" dirty="0">
                <a:latin typeface="Arial" panose="020B0604020202020204" pitchFamily="34" charset="0"/>
                <a:ea typeface="宋体" panose="02010600030101010101" pitchFamily="2" charset="-122"/>
              </a:endParaRPr>
            </a:p>
            <a:p>
              <a:pPr lvl="0" indent="0"/>
              <a:endParaRPr lang="en-US" altLang="zh-CN" sz="1200" dirty="0">
                <a:latin typeface="宋体" panose="02010600030101010101" pitchFamily="2" charset="-122"/>
                <a:ea typeface="宋体" panose="02010600030101010101" pitchFamily="2" charset="-122"/>
              </a:endParaRPr>
            </a:p>
          </p:txBody>
        </p:sp>
        <p:sp>
          <p:nvSpPr>
            <p:cNvPr id="66625" name="Rectangle 118"/>
            <p:cNvSpPr>
              <a:spLocks noChangeAspect="1"/>
            </p:cNvSpPr>
            <p:nvPr/>
          </p:nvSpPr>
          <p:spPr>
            <a:xfrm>
              <a:off x="672" y="1398"/>
              <a:ext cx="96" cy="115"/>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PC</a:t>
              </a:r>
              <a:endParaRPr lang="en-US" altLang="zh-CN" sz="1200" dirty="0">
                <a:latin typeface="Arial" panose="020B0604020202020204" pitchFamily="34" charset="0"/>
                <a:ea typeface="宋体" panose="02010600030101010101" pitchFamily="2" charset="-122"/>
              </a:endParaRPr>
            </a:p>
          </p:txBody>
        </p:sp>
        <p:sp>
          <p:nvSpPr>
            <p:cNvPr id="66626" name="Rectangle 119"/>
            <p:cNvSpPr>
              <a:spLocks noChangeAspect="1"/>
            </p:cNvSpPr>
            <p:nvPr/>
          </p:nvSpPr>
          <p:spPr>
            <a:xfrm>
              <a:off x="783" y="1459"/>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27" name="Rectangle 124"/>
            <p:cNvSpPr>
              <a:spLocks noChangeAspect="1"/>
            </p:cNvSpPr>
            <p:nvPr/>
          </p:nvSpPr>
          <p:spPr>
            <a:xfrm>
              <a:off x="790" y="1594"/>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28" name="Rectangle 129"/>
            <p:cNvSpPr>
              <a:spLocks noChangeAspect="1"/>
            </p:cNvSpPr>
            <p:nvPr/>
          </p:nvSpPr>
          <p:spPr>
            <a:xfrm>
              <a:off x="2492" y="1588"/>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29" name="Rectangle 131"/>
            <p:cNvSpPr>
              <a:spLocks noChangeAspect="1"/>
            </p:cNvSpPr>
            <p:nvPr/>
          </p:nvSpPr>
          <p:spPr>
            <a:xfrm>
              <a:off x="2363" y="1398"/>
              <a:ext cx="48" cy="115"/>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D</a:t>
              </a:r>
              <a:endParaRPr lang="en-US" altLang="zh-CN" sz="1200" dirty="0">
                <a:latin typeface="Arial" panose="020B0604020202020204" pitchFamily="34" charset="0"/>
                <a:ea typeface="宋体" panose="02010600030101010101" pitchFamily="2" charset="-122"/>
              </a:endParaRPr>
            </a:p>
          </p:txBody>
        </p:sp>
        <p:sp>
          <p:nvSpPr>
            <p:cNvPr id="66630" name="Rectangle 132"/>
            <p:cNvSpPr>
              <a:spLocks noChangeAspect="1"/>
            </p:cNvSpPr>
            <p:nvPr/>
          </p:nvSpPr>
          <p:spPr>
            <a:xfrm>
              <a:off x="2427" y="1487"/>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31" name="Rectangle 136"/>
            <p:cNvSpPr>
              <a:spLocks noChangeAspect="1"/>
            </p:cNvSpPr>
            <p:nvPr/>
          </p:nvSpPr>
          <p:spPr>
            <a:xfrm>
              <a:off x="2671" y="1167"/>
              <a:ext cx="345" cy="115"/>
            </a:xfrm>
            <a:prstGeom prst="rect">
              <a:avLst/>
            </a:prstGeom>
            <a:noFill/>
            <a:ln w="9525">
              <a:noFill/>
            </a:ln>
          </p:spPr>
          <p:txBody>
            <a:bodyPr lIns="0" tIns="0" rIns="0" bIns="0" anchor="t">
              <a:spAutoFit/>
            </a:bodyPr>
            <a:lstStyle/>
            <a:p>
              <a:pPr lvl="0" indent="0"/>
              <a:r>
                <a:rPr lang="en-US" altLang="zh-CN" sz="1200" dirty="0">
                  <a:latin typeface="宋体" panose="02010600030101010101" pitchFamily="2" charset="-122"/>
                  <a:ea typeface="宋体" panose="02010600030101010101" pitchFamily="2" charset="-122"/>
                </a:rPr>
                <a:t>D -&gt;ALU</a:t>
              </a:r>
            </a:p>
          </p:txBody>
        </p:sp>
        <p:sp>
          <p:nvSpPr>
            <p:cNvPr id="66632" name="Rectangle 137"/>
            <p:cNvSpPr>
              <a:spLocks noChangeAspect="1"/>
            </p:cNvSpPr>
            <p:nvPr/>
          </p:nvSpPr>
          <p:spPr>
            <a:xfrm>
              <a:off x="2989" y="1199"/>
              <a:ext cx="36" cy="86"/>
            </a:xfrm>
            <a:prstGeom prst="rect">
              <a:avLst/>
            </a:prstGeom>
            <a:noFill/>
            <a:ln w="9525">
              <a:noFill/>
            </a:ln>
          </p:spPr>
          <p:txBody>
            <a:bodyPr wrap="none" lIns="0" tIns="0" rIns="0" bIns="0" anchor="t">
              <a:spAutoFit/>
            </a:bodyPr>
            <a:lstStyle/>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33" name="Text Box 144"/>
            <p:cNvSpPr txBox="1">
              <a:spLocks noChangeAspect="1"/>
            </p:cNvSpPr>
            <p:nvPr/>
          </p:nvSpPr>
          <p:spPr>
            <a:xfrm>
              <a:off x="1047" y="1667"/>
              <a:ext cx="212" cy="192"/>
            </a:xfrm>
            <a:prstGeom prst="rect">
              <a:avLst/>
            </a:prstGeom>
            <a:noFill/>
            <a:ln w="9525">
              <a:noFill/>
            </a:ln>
          </p:spPr>
          <p:txBody>
            <a:bodyPr wrap="none" anchor="t">
              <a:spAutoFit/>
            </a:bodyPr>
            <a:lstStyle/>
            <a:p>
              <a:pPr lvl="0" indent="0"/>
              <a:r>
                <a:rPr lang="en-US" altLang="zh-CN" sz="1400" dirty="0">
                  <a:latin typeface="宋体" panose="02010600030101010101" pitchFamily="2" charset="-122"/>
                  <a:ea typeface="宋体" panose="02010600030101010101" pitchFamily="2" charset="-122"/>
                </a:rPr>
                <a:t>R</a:t>
              </a:r>
              <a:r>
                <a:rPr lang="en-US" altLang="zh-CN" sz="1000" dirty="0">
                  <a:latin typeface="宋体" panose="02010600030101010101" pitchFamily="2" charset="-122"/>
                  <a:ea typeface="宋体" panose="02010600030101010101" pitchFamily="2" charset="-122"/>
                </a:rPr>
                <a:t>i</a:t>
              </a:r>
              <a:endParaRPr lang="en-US" altLang="zh-CN" sz="1400" dirty="0">
                <a:latin typeface="宋体" panose="02010600030101010101" pitchFamily="2" charset="-122"/>
                <a:ea typeface="宋体" panose="02010600030101010101" pitchFamily="2" charset="-122"/>
              </a:endParaRPr>
            </a:p>
          </p:txBody>
        </p:sp>
        <p:sp>
          <p:nvSpPr>
            <p:cNvPr id="66634" name="Text Box 145"/>
            <p:cNvSpPr txBox="1">
              <a:spLocks noChangeAspect="1"/>
            </p:cNvSpPr>
            <p:nvPr/>
          </p:nvSpPr>
          <p:spPr>
            <a:xfrm>
              <a:off x="1886" y="1667"/>
              <a:ext cx="288" cy="192"/>
            </a:xfrm>
            <a:prstGeom prst="rect">
              <a:avLst/>
            </a:prstGeom>
            <a:noFill/>
            <a:ln w="9525">
              <a:noFill/>
            </a:ln>
          </p:spPr>
          <p:txBody>
            <a:bodyPr anchor="t">
              <a:spAutoFit/>
            </a:bodyPr>
            <a:lstStyle/>
            <a:p>
              <a:pPr lvl="0" indent="0"/>
              <a:r>
                <a:rPr lang="en-US" altLang="zh-CN" sz="1400" dirty="0">
                  <a:latin typeface="宋体" panose="02010600030101010101" pitchFamily="2" charset="-122"/>
                  <a:ea typeface="宋体" panose="02010600030101010101" pitchFamily="2" charset="-122"/>
                </a:rPr>
                <a:t>R</a:t>
              </a:r>
              <a:r>
                <a:rPr lang="en-US" altLang="zh-CN" sz="1000" dirty="0">
                  <a:latin typeface="宋体" panose="02010600030101010101" pitchFamily="2" charset="-122"/>
                  <a:ea typeface="宋体" panose="02010600030101010101" pitchFamily="2" charset="-122"/>
                </a:rPr>
                <a:t>j</a:t>
              </a:r>
              <a:endParaRPr lang="en-US" altLang="zh-CN" sz="1400" dirty="0">
                <a:latin typeface="宋体" panose="02010600030101010101" pitchFamily="2" charset="-122"/>
                <a:ea typeface="宋体" panose="02010600030101010101" pitchFamily="2" charset="-122"/>
              </a:endParaRPr>
            </a:p>
          </p:txBody>
        </p:sp>
        <p:grpSp>
          <p:nvGrpSpPr>
            <p:cNvPr id="66635" name="Group 78"/>
            <p:cNvGrpSpPr>
              <a:grpSpLocks noChangeAspect="1"/>
            </p:cNvGrpSpPr>
            <p:nvPr/>
          </p:nvGrpSpPr>
          <p:grpSpPr>
            <a:xfrm>
              <a:off x="1979" y="1154"/>
              <a:ext cx="574" cy="287"/>
              <a:chOff x="0" y="0"/>
              <a:chExt cx="717" cy="359"/>
            </a:xfrm>
          </p:grpSpPr>
          <p:sp>
            <p:nvSpPr>
              <p:cNvPr id="67677" name="Oval 164"/>
              <p:cNvSpPr>
                <a:spLocks noChangeAspect="1"/>
              </p:cNvSpPr>
              <p:nvPr/>
            </p:nvSpPr>
            <p:spPr>
              <a:xfrm rot="10800000">
                <a:off x="261" y="0"/>
                <a:ext cx="192" cy="192"/>
              </a:xfrm>
              <a:prstGeom prst="ellipse">
                <a:avLst/>
              </a:prstGeom>
              <a:solidFill>
                <a:srgbClr val="FFFFFF"/>
              </a:solidFill>
              <a:ln w="22225" cap="flat" cmpd="sng">
                <a:solidFill>
                  <a:srgbClr val="000000"/>
                </a:solidFill>
                <a:prstDash val="solid"/>
                <a:headEnd type="none" w="med" len="med"/>
                <a:tailEnd type="none" w="med" len="med"/>
              </a:ln>
            </p:spPr>
            <p:txBody>
              <a:bodyPr rot="10800000"/>
              <a:lstStyle/>
              <a:p>
                <a:pPr lvl="0" eaLnBrk="1" fontAlgn="base" hangingPunct="1"/>
                <a:endParaRPr lang="zh-CN" altLang="en-US" sz="4400" strike="noStrike" noProof="1">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endParaRPr>
              </a:p>
            </p:txBody>
          </p:sp>
          <p:sp>
            <p:nvSpPr>
              <p:cNvPr id="66637" name="Freeform 165"/>
              <p:cNvSpPr>
                <a:spLocks noChangeAspect="1"/>
              </p:cNvSpPr>
              <p:nvPr/>
            </p:nvSpPr>
            <p:spPr>
              <a:xfrm rot="10800000">
                <a:off x="0" y="31"/>
                <a:ext cx="261" cy="144"/>
              </a:xfrm>
              <a:custGeom>
                <a:avLst/>
                <a:gdLst/>
                <a:ahLst/>
                <a:cxnLst>
                  <a:cxn ang="0">
                    <a:pos x="196" y="0"/>
                  </a:cxn>
                  <a:cxn ang="0">
                    <a:pos x="196" y="37"/>
                  </a:cxn>
                  <a:cxn ang="0">
                    <a:pos x="0" y="37"/>
                  </a:cxn>
                  <a:cxn ang="0">
                    <a:pos x="0" y="109"/>
                  </a:cxn>
                  <a:cxn ang="0">
                    <a:pos x="196" y="109"/>
                  </a:cxn>
                  <a:cxn ang="0">
                    <a:pos x="196" y="144"/>
                  </a:cxn>
                  <a:cxn ang="0">
                    <a:pos x="261" y="74"/>
                  </a:cxn>
                  <a:cxn ang="0">
                    <a:pos x="196" y="0"/>
                  </a:cxn>
                </a:cxnLst>
                <a:rect l="0" t="0" r="0" b="0"/>
                <a:pathLst>
                  <a:path w="453" h="70">
                    <a:moveTo>
                      <a:pt x="340" y="0"/>
                    </a:moveTo>
                    <a:lnTo>
                      <a:pt x="340" y="18"/>
                    </a:lnTo>
                    <a:lnTo>
                      <a:pt x="0" y="18"/>
                    </a:lnTo>
                    <a:lnTo>
                      <a:pt x="0" y="53"/>
                    </a:lnTo>
                    <a:lnTo>
                      <a:pt x="340" y="53"/>
                    </a:lnTo>
                    <a:lnTo>
                      <a:pt x="340" y="70"/>
                    </a:lnTo>
                    <a:lnTo>
                      <a:pt x="453" y="36"/>
                    </a:lnTo>
                    <a:lnTo>
                      <a:pt x="340" y="0"/>
                    </a:lnTo>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sp>
            <p:nvSpPr>
              <p:cNvPr id="53329" name="Freeform 166"/>
              <p:cNvSpPr>
                <a:spLocks noChangeAspect="1"/>
              </p:cNvSpPr>
              <p:nvPr/>
            </p:nvSpPr>
            <p:spPr bwMode="auto">
              <a:xfrm>
                <a:off x="289" y="203"/>
                <a:ext cx="136" cy="156"/>
              </a:xfrm>
              <a:custGeom>
                <a:avLst/>
                <a:gdLst>
                  <a:gd name="T0" fmla="*/ 0 w 136"/>
                  <a:gd name="T1" fmla="*/ 39 h 156"/>
                  <a:gd name="T2" fmla="*/ 34 w 136"/>
                  <a:gd name="T3" fmla="*/ 39 h 156"/>
                  <a:gd name="T4" fmla="*/ 34 w 136"/>
                  <a:gd name="T5" fmla="*/ 156 h 156"/>
                  <a:gd name="T6" fmla="*/ 102 w 136"/>
                  <a:gd name="T7" fmla="*/ 156 h 156"/>
                  <a:gd name="T8" fmla="*/ 102 w 136"/>
                  <a:gd name="T9" fmla="*/ 39 h 156"/>
                  <a:gd name="T10" fmla="*/ 136 w 136"/>
                  <a:gd name="T11" fmla="*/ 39 h 156"/>
                  <a:gd name="T12" fmla="*/ 68 w 136"/>
                  <a:gd name="T13" fmla="*/ 0 h 156"/>
                  <a:gd name="T14" fmla="*/ 0 w 136"/>
                  <a:gd name="T15" fmla="*/ 39 h 156"/>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6"/>
                  <a:gd name="T26" fmla="*/ 136 w 136"/>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6">
                    <a:moveTo>
                      <a:pt x="0" y="39"/>
                    </a:moveTo>
                    <a:lnTo>
                      <a:pt x="34" y="39"/>
                    </a:lnTo>
                    <a:lnTo>
                      <a:pt x="34" y="156"/>
                    </a:lnTo>
                    <a:lnTo>
                      <a:pt x="102" y="156"/>
                    </a:lnTo>
                    <a:lnTo>
                      <a:pt x="102" y="39"/>
                    </a:lnTo>
                    <a:lnTo>
                      <a:pt x="136" y="39"/>
                    </a:lnTo>
                    <a:lnTo>
                      <a:pt x="68" y="0"/>
                    </a:lnTo>
                    <a:lnTo>
                      <a:pt x="0" y="39"/>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6639" name="Group 82"/>
              <p:cNvGrpSpPr>
                <a:grpSpLocks noChangeAspect="1"/>
              </p:cNvGrpSpPr>
              <p:nvPr/>
            </p:nvGrpSpPr>
            <p:grpSpPr>
              <a:xfrm rot="10800000">
                <a:off x="456" y="51"/>
                <a:ext cx="261" cy="96"/>
                <a:chOff x="0" y="0"/>
                <a:chExt cx="213" cy="51"/>
              </a:xfrm>
            </p:grpSpPr>
            <p:sp>
              <p:nvSpPr>
                <p:cNvPr id="66640" name="Line 168"/>
                <p:cNvSpPr>
                  <a:spLocks noChangeAspect="1"/>
                </p:cNvSpPr>
                <p:nvPr/>
              </p:nvSpPr>
              <p:spPr>
                <a:xfrm>
                  <a:off x="0" y="25"/>
                  <a:ext cx="122" cy="1"/>
                </a:xfrm>
                <a:prstGeom prst="line">
                  <a:avLst/>
                </a:prstGeom>
                <a:ln w="22225"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66641" name="Freeform 169"/>
                <p:cNvSpPr>
                  <a:spLocks noChangeAspect="1"/>
                </p:cNvSpPr>
                <p:nvPr/>
              </p:nvSpPr>
              <p:spPr>
                <a:xfrm>
                  <a:off x="121" y="0"/>
                  <a:ext cx="95" cy="51"/>
                </a:xfrm>
                <a:custGeom>
                  <a:avLst/>
                  <a:gdLst/>
                  <a:ahLst/>
                  <a:cxnLst>
                    <a:cxn ang="0">
                      <a:pos x="0" y="51"/>
                    </a:cxn>
                    <a:cxn ang="0">
                      <a:pos x="95" y="25"/>
                    </a:cxn>
                    <a:cxn ang="0">
                      <a:pos x="0" y="0"/>
                    </a:cxn>
                    <a:cxn ang="0">
                      <a:pos x="0" y="51"/>
                    </a:cxn>
                  </a:cxnLst>
                  <a:rect l="0" t="0" r="0" b="0"/>
                  <a:pathLst>
                    <a:path w="95" h="51">
                      <a:moveTo>
                        <a:pt x="0" y="51"/>
                      </a:moveTo>
                      <a:lnTo>
                        <a:pt x="95" y="25"/>
                      </a:lnTo>
                      <a:lnTo>
                        <a:pt x="0" y="0"/>
                      </a:lnTo>
                      <a:lnTo>
                        <a:pt x="0" y="51"/>
                      </a:lnTo>
                      <a:close/>
                    </a:path>
                  </a:pathLst>
                </a:custGeom>
                <a:solidFill>
                  <a:srgbClr val="000000"/>
                </a:solidFill>
                <a:ln w="9525">
                  <a:noFill/>
                </a:ln>
              </p:spPr>
              <p:txBody>
                <a:bodyPr/>
                <a:lstStyle/>
                <a:p>
                  <a:endParaRPr lang="zh-CN" altLang="en-US"/>
                </a:p>
              </p:txBody>
            </p:sp>
          </p:grpSp>
        </p:grpSp>
        <p:grpSp>
          <p:nvGrpSpPr>
            <p:cNvPr id="66642" name="Group 85"/>
            <p:cNvGrpSpPr>
              <a:grpSpLocks noChangeAspect="1"/>
            </p:cNvGrpSpPr>
            <p:nvPr/>
          </p:nvGrpSpPr>
          <p:grpSpPr>
            <a:xfrm>
              <a:off x="1240" y="1359"/>
              <a:ext cx="123" cy="346"/>
              <a:chOff x="0" y="0"/>
              <a:chExt cx="154" cy="432"/>
            </a:xfrm>
          </p:grpSpPr>
          <p:sp>
            <p:nvSpPr>
              <p:cNvPr id="53334" name="Oval 87"/>
              <p:cNvSpPr>
                <a:spLocks noChangeAspect="1" noChangeArrowheads="1"/>
              </p:cNvSpPr>
              <p:nvPr/>
            </p:nvSpPr>
            <p:spPr bwMode="auto">
              <a:xfrm>
                <a:off x="0" y="144"/>
                <a:ext cx="153" cy="145"/>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35" name="Freeform 105"/>
              <p:cNvSpPr>
                <a:spLocks noChangeAspect="1"/>
              </p:cNvSpPr>
              <p:nvPr/>
            </p:nvSpPr>
            <p:spPr bwMode="auto">
              <a:xfrm>
                <a:off x="32" y="288"/>
                <a:ext cx="94" cy="144"/>
              </a:xfrm>
              <a:custGeom>
                <a:avLst/>
                <a:gdLst>
                  <a:gd name="T0" fmla="*/ 0 w 136"/>
                  <a:gd name="T1" fmla="*/ 39 h 154"/>
                  <a:gd name="T2" fmla="*/ 34 w 136"/>
                  <a:gd name="T3" fmla="*/ 39 h 154"/>
                  <a:gd name="T4" fmla="*/ 34 w 136"/>
                  <a:gd name="T5" fmla="*/ 154 h 154"/>
                  <a:gd name="T6" fmla="*/ 102 w 136"/>
                  <a:gd name="T7" fmla="*/ 154 h 154"/>
                  <a:gd name="T8" fmla="*/ 102 w 136"/>
                  <a:gd name="T9" fmla="*/ 39 h 154"/>
                  <a:gd name="T10" fmla="*/ 136 w 136"/>
                  <a:gd name="T11" fmla="*/ 39 h 154"/>
                  <a:gd name="T12" fmla="*/ 68 w 136"/>
                  <a:gd name="T13" fmla="*/ 0 h 154"/>
                  <a:gd name="T14" fmla="*/ 0 w 136"/>
                  <a:gd name="T15" fmla="*/ 39 h 154"/>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4"/>
                  <a:gd name="T26" fmla="*/ 136 w 136"/>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4">
                    <a:moveTo>
                      <a:pt x="0" y="39"/>
                    </a:moveTo>
                    <a:lnTo>
                      <a:pt x="34" y="39"/>
                    </a:lnTo>
                    <a:lnTo>
                      <a:pt x="34" y="154"/>
                    </a:lnTo>
                    <a:lnTo>
                      <a:pt x="102" y="154"/>
                    </a:lnTo>
                    <a:lnTo>
                      <a:pt x="102" y="39"/>
                    </a:lnTo>
                    <a:lnTo>
                      <a:pt x="136" y="39"/>
                    </a:lnTo>
                    <a:lnTo>
                      <a:pt x="68" y="0"/>
                    </a:lnTo>
                    <a:lnTo>
                      <a:pt x="0" y="39"/>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36" name="Freeform 172"/>
              <p:cNvSpPr>
                <a:spLocks noChangeAspect="1"/>
              </p:cNvSpPr>
              <p:nvPr/>
            </p:nvSpPr>
            <p:spPr bwMode="auto">
              <a:xfrm>
                <a:off x="32" y="1"/>
                <a:ext cx="94" cy="144"/>
              </a:xfrm>
              <a:custGeom>
                <a:avLst/>
                <a:gdLst>
                  <a:gd name="T0" fmla="*/ 0 w 107"/>
                  <a:gd name="T1" fmla="*/ 27 h 111"/>
                  <a:gd name="T2" fmla="*/ 25 w 107"/>
                  <a:gd name="T3" fmla="*/ 27 h 111"/>
                  <a:gd name="T4" fmla="*/ 25 w 107"/>
                  <a:gd name="T5" fmla="*/ 111 h 111"/>
                  <a:gd name="T6" fmla="*/ 80 w 107"/>
                  <a:gd name="T7" fmla="*/ 111 h 111"/>
                  <a:gd name="T8" fmla="*/ 80 w 107"/>
                  <a:gd name="T9" fmla="*/ 27 h 111"/>
                  <a:gd name="T10" fmla="*/ 107 w 107"/>
                  <a:gd name="T11" fmla="*/ 27 h 111"/>
                  <a:gd name="T12" fmla="*/ 52 w 107"/>
                  <a:gd name="T13" fmla="*/ 0 h 111"/>
                  <a:gd name="T14" fmla="*/ 0 w 107"/>
                  <a:gd name="T15" fmla="*/ 27 h 111"/>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111"/>
                  <a:gd name="T26" fmla="*/ 107 w 107"/>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111">
                    <a:moveTo>
                      <a:pt x="0" y="27"/>
                    </a:moveTo>
                    <a:lnTo>
                      <a:pt x="25" y="27"/>
                    </a:lnTo>
                    <a:lnTo>
                      <a:pt x="25" y="111"/>
                    </a:lnTo>
                    <a:lnTo>
                      <a:pt x="80" y="111"/>
                    </a:lnTo>
                    <a:lnTo>
                      <a:pt x="80" y="27"/>
                    </a:lnTo>
                    <a:lnTo>
                      <a:pt x="107" y="27"/>
                    </a:lnTo>
                    <a:lnTo>
                      <a:pt x="52" y="0"/>
                    </a:lnTo>
                    <a:lnTo>
                      <a:pt x="0" y="27"/>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grpSp>
          <p:nvGrpSpPr>
            <p:cNvPr id="66646" name="Group 89"/>
            <p:cNvGrpSpPr>
              <a:grpSpLocks noChangeAspect="1"/>
            </p:cNvGrpSpPr>
            <p:nvPr/>
          </p:nvGrpSpPr>
          <p:grpSpPr>
            <a:xfrm>
              <a:off x="1759" y="1359"/>
              <a:ext cx="123" cy="346"/>
              <a:chOff x="0" y="0"/>
              <a:chExt cx="154" cy="432"/>
            </a:xfrm>
          </p:grpSpPr>
          <p:sp>
            <p:nvSpPr>
              <p:cNvPr id="53338" name="Oval 175"/>
              <p:cNvSpPr>
                <a:spLocks noChangeAspect="1" noChangeArrowheads="1"/>
              </p:cNvSpPr>
              <p:nvPr/>
            </p:nvSpPr>
            <p:spPr bwMode="auto">
              <a:xfrm>
                <a:off x="0" y="144"/>
                <a:ext cx="153" cy="145"/>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39" name="Freeform 176"/>
              <p:cNvSpPr>
                <a:spLocks noChangeAspect="1"/>
              </p:cNvSpPr>
              <p:nvPr/>
            </p:nvSpPr>
            <p:spPr bwMode="auto">
              <a:xfrm>
                <a:off x="32" y="288"/>
                <a:ext cx="94" cy="144"/>
              </a:xfrm>
              <a:custGeom>
                <a:avLst/>
                <a:gdLst>
                  <a:gd name="T0" fmla="*/ 0 w 136"/>
                  <a:gd name="T1" fmla="*/ 39 h 154"/>
                  <a:gd name="T2" fmla="*/ 34 w 136"/>
                  <a:gd name="T3" fmla="*/ 39 h 154"/>
                  <a:gd name="T4" fmla="*/ 34 w 136"/>
                  <a:gd name="T5" fmla="*/ 154 h 154"/>
                  <a:gd name="T6" fmla="*/ 102 w 136"/>
                  <a:gd name="T7" fmla="*/ 154 h 154"/>
                  <a:gd name="T8" fmla="*/ 102 w 136"/>
                  <a:gd name="T9" fmla="*/ 39 h 154"/>
                  <a:gd name="T10" fmla="*/ 136 w 136"/>
                  <a:gd name="T11" fmla="*/ 39 h 154"/>
                  <a:gd name="T12" fmla="*/ 68 w 136"/>
                  <a:gd name="T13" fmla="*/ 0 h 154"/>
                  <a:gd name="T14" fmla="*/ 0 w 136"/>
                  <a:gd name="T15" fmla="*/ 39 h 154"/>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4"/>
                  <a:gd name="T26" fmla="*/ 136 w 136"/>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4">
                    <a:moveTo>
                      <a:pt x="0" y="39"/>
                    </a:moveTo>
                    <a:lnTo>
                      <a:pt x="34" y="39"/>
                    </a:lnTo>
                    <a:lnTo>
                      <a:pt x="34" y="154"/>
                    </a:lnTo>
                    <a:lnTo>
                      <a:pt x="102" y="154"/>
                    </a:lnTo>
                    <a:lnTo>
                      <a:pt x="102" y="39"/>
                    </a:lnTo>
                    <a:lnTo>
                      <a:pt x="136" y="39"/>
                    </a:lnTo>
                    <a:lnTo>
                      <a:pt x="68" y="0"/>
                    </a:lnTo>
                    <a:lnTo>
                      <a:pt x="0" y="39"/>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40" name="Freeform 177"/>
              <p:cNvSpPr>
                <a:spLocks noChangeAspect="1"/>
              </p:cNvSpPr>
              <p:nvPr/>
            </p:nvSpPr>
            <p:spPr bwMode="auto">
              <a:xfrm>
                <a:off x="32" y="1"/>
                <a:ext cx="94" cy="144"/>
              </a:xfrm>
              <a:custGeom>
                <a:avLst/>
                <a:gdLst>
                  <a:gd name="T0" fmla="*/ 0 w 107"/>
                  <a:gd name="T1" fmla="*/ 27 h 111"/>
                  <a:gd name="T2" fmla="*/ 25 w 107"/>
                  <a:gd name="T3" fmla="*/ 27 h 111"/>
                  <a:gd name="T4" fmla="*/ 25 w 107"/>
                  <a:gd name="T5" fmla="*/ 111 h 111"/>
                  <a:gd name="T6" fmla="*/ 80 w 107"/>
                  <a:gd name="T7" fmla="*/ 111 h 111"/>
                  <a:gd name="T8" fmla="*/ 80 w 107"/>
                  <a:gd name="T9" fmla="*/ 27 h 111"/>
                  <a:gd name="T10" fmla="*/ 107 w 107"/>
                  <a:gd name="T11" fmla="*/ 27 h 111"/>
                  <a:gd name="T12" fmla="*/ 52 w 107"/>
                  <a:gd name="T13" fmla="*/ 0 h 111"/>
                  <a:gd name="T14" fmla="*/ 0 w 107"/>
                  <a:gd name="T15" fmla="*/ 27 h 111"/>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111"/>
                  <a:gd name="T26" fmla="*/ 107 w 107"/>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111">
                    <a:moveTo>
                      <a:pt x="0" y="27"/>
                    </a:moveTo>
                    <a:lnTo>
                      <a:pt x="25" y="27"/>
                    </a:lnTo>
                    <a:lnTo>
                      <a:pt x="25" y="111"/>
                    </a:lnTo>
                    <a:lnTo>
                      <a:pt x="80" y="111"/>
                    </a:lnTo>
                    <a:lnTo>
                      <a:pt x="80" y="27"/>
                    </a:lnTo>
                    <a:lnTo>
                      <a:pt x="107" y="27"/>
                    </a:lnTo>
                    <a:lnTo>
                      <a:pt x="52" y="0"/>
                    </a:lnTo>
                    <a:lnTo>
                      <a:pt x="0" y="27"/>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sp>
          <p:nvSpPr>
            <p:cNvPr id="66650" name="Rectangle 178"/>
            <p:cNvSpPr>
              <a:spLocks noChangeAspect="1"/>
            </p:cNvSpPr>
            <p:nvPr/>
          </p:nvSpPr>
          <p:spPr>
            <a:xfrm>
              <a:off x="602" y="1542"/>
              <a:ext cx="368" cy="230"/>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R</a:t>
              </a:r>
              <a:r>
                <a:rPr lang="en-US" altLang="zh-CN" sz="800" dirty="0">
                  <a:latin typeface="宋体" panose="02010600030101010101" pitchFamily="2" charset="-122"/>
                  <a:ea typeface="宋体" panose="02010600030101010101" pitchFamily="2" charset="-122"/>
                </a:rPr>
                <a:t>S</a:t>
              </a:r>
              <a:r>
                <a:rPr lang="en-US" altLang="zh-CN" sz="1200" dirty="0">
                  <a:latin typeface="宋体" panose="02010600030101010101" pitchFamily="2" charset="-122"/>
                  <a:ea typeface="宋体" panose="02010600030101010101" pitchFamily="2" charset="-122"/>
                </a:rPr>
                <a:t> -&gt;ALU</a:t>
              </a:r>
              <a:endParaRPr lang="en-US" altLang="zh-CN" sz="1200" dirty="0">
                <a:latin typeface="Arial" panose="020B0604020202020204" pitchFamily="34" charset="0"/>
                <a:ea typeface="宋体" panose="02010600030101010101" pitchFamily="2" charset="-122"/>
              </a:endParaRPr>
            </a:p>
            <a:p>
              <a:pPr lvl="0" indent="0"/>
              <a:endParaRPr lang="en-US" altLang="zh-CN" sz="1200" dirty="0">
                <a:latin typeface="宋体" panose="02010600030101010101" pitchFamily="2" charset="-122"/>
                <a:ea typeface="宋体" panose="02010600030101010101" pitchFamily="2" charset="-122"/>
              </a:endParaRPr>
            </a:p>
          </p:txBody>
        </p:sp>
        <p:grpSp>
          <p:nvGrpSpPr>
            <p:cNvPr id="66651" name="Group 94"/>
            <p:cNvGrpSpPr>
              <a:grpSpLocks noChangeAspect="1"/>
            </p:cNvGrpSpPr>
            <p:nvPr/>
          </p:nvGrpSpPr>
          <p:grpSpPr>
            <a:xfrm rot="10800000">
              <a:off x="1876" y="1498"/>
              <a:ext cx="272" cy="79"/>
              <a:chOff x="0" y="0"/>
              <a:chExt cx="340" cy="51"/>
            </a:xfrm>
          </p:grpSpPr>
          <p:sp>
            <p:nvSpPr>
              <p:cNvPr id="66652" name="Line 180"/>
              <p:cNvSpPr>
                <a:spLocks noChangeAspect="1"/>
              </p:cNvSpPr>
              <p:nvPr/>
            </p:nvSpPr>
            <p:spPr>
              <a:xfrm>
                <a:off x="7" y="25"/>
                <a:ext cx="249" cy="1"/>
              </a:xfrm>
              <a:prstGeom prst="line">
                <a:avLst/>
              </a:prstGeom>
              <a:ln w="22225" cap="flat" cmpd="sng">
                <a:solidFill>
                  <a:srgbClr val="000000"/>
                </a:solidFill>
                <a:prstDash val="solid"/>
                <a:round/>
                <a:headEnd type="none" w="med" len="med"/>
                <a:tailEnd type="none" w="med" len="med"/>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66653" name="Freeform 181"/>
              <p:cNvSpPr>
                <a:spLocks noChangeAspect="1"/>
              </p:cNvSpPr>
              <p:nvPr/>
            </p:nvSpPr>
            <p:spPr>
              <a:xfrm>
                <a:off x="250" y="0"/>
                <a:ext cx="94" cy="51"/>
              </a:xfrm>
              <a:custGeom>
                <a:avLst/>
                <a:gdLst/>
                <a:ahLst/>
                <a:cxnLst>
                  <a:cxn ang="0">
                    <a:pos x="0" y="51"/>
                  </a:cxn>
                  <a:cxn ang="0">
                    <a:pos x="94" y="26"/>
                  </a:cxn>
                  <a:cxn ang="0">
                    <a:pos x="0" y="0"/>
                  </a:cxn>
                  <a:cxn ang="0">
                    <a:pos x="0" y="51"/>
                  </a:cxn>
                </a:cxnLst>
                <a:rect l="0" t="0" r="0" b="0"/>
                <a:pathLst>
                  <a:path w="95" h="51">
                    <a:moveTo>
                      <a:pt x="0" y="51"/>
                    </a:moveTo>
                    <a:lnTo>
                      <a:pt x="95" y="26"/>
                    </a:lnTo>
                    <a:lnTo>
                      <a:pt x="0" y="0"/>
                    </a:lnTo>
                    <a:lnTo>
                      <a:pt x="0" y="51"/>
                    </a:lnTo>
                    <a:close/>
                  </a:path>
                </a:pathLst>
              </a:custGeom>
              <a:solidFill>
                <a:srgbClr val="000000"/>
              </a:solidFill>
              <a:ln w="9525">
                <a:noFill/>
              </a:ln>
            </p:spPr>
            <p:txBody>
              <a:bodyPr/>
              <a:lstStyle/>
              <a:p>
                <a:endParaRPr lang="zh-CN" altLang="en-US"/>
              </a:p>
            </p:txBody>
          </p:sp>
        </p:grpSp>
        <p:sp>
          <p:nvSpPr>
            <p:cNvPr id="66654" name="Rectangle 182"/>
            <p:cNvSpPr>
              <a:spLocks noChangeAspect="1"/>
            </p:cNvSpPr>
            <p:nvPr/>
          </p:nvSpPr>
          <p:spPr>
            <a:xfrm>
              <a:off x="2174" y="1542"/>
              <a:ext cx="368" cy="230"/>
            </a:xfrm>
            <a:prstGeom prst="rect">
              <a:avLst/>
            </a:prstGeom>
            <a:noFill/>
            <a:ln w="9525">
              <a:noFill/>
            </a:ln>
          </p:spPr>
          <p:txBody>
            <a:bodyPr wrap="none" lIns="0" tIns="0" rIns="0" bIns="0" anchor="t">
              <a:spAutoFit/>
            </a:bodyPr>
            <a:lstStyle/>
            <a:p>
              <a:pPr lvl="0" indent="0"/>
              <a:r>
                <a:rPr lang="en-US" altLang="zh-CN" sz="1200" dirty="0">
                  <a:latin typeface="宋体" panose="02010600030101010101" pitchFamily="2" charset="-122"/>
                  <a:ea typeface="宋体" panose="02010600030101010101" pitchFamily="2" charset="-122"/>
                </a:rPr>
                <a:t>R</a:t>
              </a:r>
              <a:r>
                <a:rPr lang="en-US" altLang="zh-CN" sz="800" dirty="0">
                  <a:latin typeface="宋体" panose="02010600030101010101" pitchFamily="2" charset="-122"/>
                  <a:ea typeface="宋体" panose="02010600030101010101" pitchFamily="2" charset="-122"/>
                </a:rPr>
                <a:t>D</a:t>
              </a:r>
              <a:r>
                <a:rPr lang="en-US" altLang="zh-CN" sz="1200" dirty="0">
                  <a:latin typeface="宋体" panose="02010600030101010101" pitchFamily="2" charset="-122"/>
                  <a:ea typeface="宋体" panose="02010600030101010101" pitchFamily="2" charset="-122"/>
                </a:rPr>
                <a:t> -&gt;ALU</a:t>
              </a:r>
              <a:endParaRPr lang="en-US" altLang="zh-CN" sz="1200" dirty="0">
                <a:latin typeface="Arial" panose="020B0604020202020204" pitchFamily="34" charset="0"/>
                <a:ea typeface="宋体" panose="02010600030101010101" pitchFamily="2" charset="-122"/>
              </a:endParaRPr>
            </a:p>
            <a:p>
              <a:pPr lvl="0" indent="0"/>
              <a:endParaRPr lang="en-US" altLang="zh-CN" sz="1200" dirty="0">
                <a:latin typeface="宋体" panose="02010600030101010101" pitchFamily="2" charset="-122"/>
                <a:ea typeface="宋体" panose="02010600030101010101" pitchFamily="2" charset="-122"/>
              </a:endParaRPr>
            </a:p>
          </p:txBody>
        </p:sp>
        <p:sp>
          <p:nvSpPr>
            <p:cNvPr id="53346" name="Rectangle 184"/>
            <p:cNvSpPr>
              <a:spLocks noChangeAspect="1" noChangeArrowheads="1"/>
            </p:cNvSpPr>
            <p:nvPr/>
          </p:nvSpPr>
          <p:spPr bwMode="auto">
            <a:xfrm>
              <a:off x="14" y="1052"/>
              <a:ext cx="3024" cy="724"/>
            </a:xfrm>
            <a:prstGeom prst="rect">
              <a:avLst/>
            </a:prstGeom>
            <a:noFill/>
            <a:ln w="9525" cmpd="sng">
              <a:solidFill>
                <a:srgbClr val="FF0000"/>
              </a:solidFill>
              <a:prstDash val="dash"/>
              <a:miter lim="800000"/>
            </a:ln>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656" name="Text Box 185"/>
            <p:cNvSpPr txBox="1">
              <a:spLocks noChangeAspect="1"/>
            </p:cNvSpPr>
            <p:nvPr/>
          </p:nvSpPr>
          <p:spPr>
            <a:xfrm>
              <a:off x="-3" y="1633"/>
              <a:ext cx="596" cy="173"/>
            </a:xfrm>
            <a:prstGeom prst="rect">
              <a:avLst/>
            </a:prstGeom>
            <a:noFill/>
            <a:ln w="9525">
              <a:noFill/>
            </a:ln>
          </p:spPr>
          <p:txBody>
            <a:bodyPr anchor="t">
              <a:spAutoFit/>
            </a:bodyPr>
            <a:lstStyle/>
            <a:p>
              <a:pPr lvl="0" indent="0"/>
              <a:r>
                <a:rPr lang="zh-CN" altLang="en-US" sz="1200" dirty="0">
                  <a:latin typeface="Arial" panose="020B0604020202020204" pitchFamily="34" charset="0"/>
                  <a:ea typeface="宋体" panose="02010600030101010101" pitchFamily="2" charset="-122"/>
                </a:rPr>
                <a:t>输入接收门</a:t>
              </a:r>
            </a:p>
          </p:txBody>
        </p:sp>
        <p:grpSp>
          <p:nvGrpSpPr>
            <p:cNvPr id="66657" name="Group 100"/>
            <p:cNvGrpSpPr/>
            <p:nvPr/>
          </p:nvGrpSpPr>
          <p:grpSpPr>
            <a:xfrm>
              <a:off x="446" y="288"/>
              <a:ext cx="1770" cy="1885"/>
              <a:chOff x="0" y="0"/>
              <a:chExt cx="1770" cy="1885"/>
            </a:xfrm>
          </p:grpSpPr>
          <p:sp>
            <p:nvSpPr>
              <p:cNvPr id="53349" name="Rectangle 67"/>
              <p:cNvSpPr>
                <a:spLocks noChangeAspect="1" noChangeArrowheads="1"/>
              </p:cNvSpPr>
              <p:nvPr/>
            </p:nvSpPr>
            <p:spPr bwMode="auto">
              <a:xfrm>
                <a:off x="0" y="0"/>
                <a:ext cx="1771" cy="186"/>
              </a:xfrm>
              <a:prstGeom prst="rect">
                <a:avLst/>
              </a:prstGeom>
              <a:solidFill>
                <a:schemeClr val="accent1"/>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3350" name="Freeform 73"/>
              <p:cNvSpPr>
                <a:spLocks noChangeAspect="1"/>
              </p:cNvSpPr>
              <p:nvPr/>
            </p:nvSpPr>
            <p:spPr bwMode="auto">
              <a:xfrm>
                <a:off x="637" y="399"/>
                <a:ext cx="952" cy="289"/>
              </a:xfrm>
              <a:custGeom>
                <a:avLst/>
                <a:gdLst>
                  <a:gd name="T0" fmla="*/ 0 w 1190"/>
                  <a:gd name="T1" fmla="*/ 361 h 361"/>
                  <a:gd name="T2" fmla="*/ 297 w 1190"/>
                  <a:gd name="T3" fmla="*/ 0 h 361"/>
                  <a:gd name="T4" fmla="*/ 893 w 1190"/>
                  <a:gd name="T5" fmla="*/ 0 h 361"/>
                  <a:gd name="T6" fmla="*/ 1190 w 1190"/>
                  <a:gd name="T7" fmla="*/ 361 h 361"/>
                  <a:gd name="T8" fmla="*/ 0 w 1190"/>
                  <a:gd name="T9" fmla="*/ 361 h 361"/>
                  <a:gd name="T10" fmla="*/ 0 60000 65536"/>
                  <a:gd name="T11" fmla="*/ 0 60000 65536"/>
                  <a:gd name="T12" fmla="*/ 0 60000 65536"/>
                  <a:gd name="T13" fmla="*/ 0 60000 65536"/>
                  <a:gd name="T14" fmla="*/ 0 60000 65536"/>
                  <a:gd name="T15" fmla="*/ 0 w 1190"/>
                  <a:gd name="T16" fmla="*/ 0 h 361"/>
                  <a:gd name="T17" fmla="*/ 1190 w 1190"/>
                  <a:gd name="T18" fmla="*/ 361 h 361"/>
                </a:gdLst>
                <a:ahLst/>
                <a:cxnLst>
                  <a:cxn ang="T10">
                    <a:pos x="T0" y="T1"/>
                  </a:cxn>
                  <a:cxn ang="T11">
                    <a:pos x="T2" y="T3"/>
                  </a:cxn>
                  <a:cxn ang="T12">
                    <a:pos x="T4" y="T5"/>
                  </a:cxn>
                  <a:cxn ang="T13">
                    <a:pos x="T6" y="T7"/>
                  </a:cxn>
                  <a:cxn ang="T14">
                    <a:pos x="T8" y="T9"/>
                  </a:cxn>
                </a:cxnLst>
                <a:rect l="T15" t="T16" r="T17" b="T18"/>
                <a:pathLst>
                  <a:path w="1190" h="361">
                    <a:moveTo>
                      <a:pt x="0" y="361"/>
                    </a:moveTo>
                    <a:lnTo>
                      <a:pt x="297" y="0"/>
                    </a:lnTo>
                    <a:lnTo>
                      <a:pt x="893" y="0"/>
                    </a:lnTo>
                    <a:lnTo>
                      <a:pt x="1190" y="361"/>
                    </a:lnTo>
                    <a:lnTo>
                      <a:pt x="0" y="361"/>
                    </a:lnTo>
                    <a:close/>
                  </a:path>
                </a:pathLst>
              </a:custGeom>
              <a:solidFill>
                <a:srgbClr val="CCFFCC"/>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66660" name="Rectangle 74"/>
              <p:cNvSpPr>
                <a:spLocks noChangeAspect="1"/>
              </p:cNvSpPr>
              <p:nvPr/>
            </p:nvSpPr>
            <p:spPr>
              <a:xfrm>
                <a:off x="912" y="486"/>
                <a:ext cx="410" cy="115"/>
              </a:xfrm>
              <a:prstGeom prst="rect">
                <a:avLst/>
              </a:prstGeom>
              <a:noFill/>
              <a:ln w="9525">
                <a:noFill/>
              </a:ln>
            </p:spPr>
            <p:txBody>
              <a:bodyPr wrap="none" lIns="0" tIns="0" rIns="0" bIns="0" anchor="t">
                <a:spAutoFit/>
              </a:bodyPr>
              <a:lstStyle/>
              <a:p>
                <a:pPr lvl="0" indent="0"/>
                <a:r>
                  <a:rPr lang="zh-CN" altLang="en-US" sz="1200" dirty="0">
                    <a:latin typeface="宋体" panose="02010600030101010101" pitchFamily="2" charset="-122"/>
                    <a:ea typeface="宋体" panose="02010600030101010101" pitchFamily="2" charset="-122"/>
                  </a:rPr>
                  <a:t>全加器</a:t>
                </a:r>
                <a:r>
                  <a:rPr lang="en-US" altLang="zh-CN" sz="1200" dirty="0">
                    <a:latin typeface="Times New Roman" panose="02020603050405020304" pitchFamily="18" charset="0"/>
                    <a:ea typeface="宋体" panose="02010600030101010101" pitchFamily="2" charset="-122"/>
                  </a:rPr>
                  <a:t>FA</a:t>
                </a:r>
              </a:p>
            </p:txBody>
          </p:sp>
          <p:sp>
            <p:nvSpPr>
              <p:cNvPr id="53352" name="Oval 80"/>
              <p:cNvSpPr>
                <a:spLocks noChangeAspect="1" noChangeArrowheads="1"/>
              </p:cNvSpPr>
              <p:nvPr/>
            </p:nvSpPr>
            <p:spPr bwMode="auto">
              <a:xfrm>
                <a:off x="707" y="833"/>
                <a:ext cx="308" cy="230"/>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662" name="Rectangle 81"/>
              <p:cNvSpPr>
                <a:spLocks noChangeAspect="1"/>
              </p:cNvSpPr>
              <p:nvPr/>
            </p:nvSpPr>
            <p:spPr>
              <a:xfrm>
                <a:off x="819" y="890"/>
                <a:ext cx="96" cy="115"/>
              </a:xfrm>
              <a:prstGeom prst="rect">
                <a:avLst/>
              </a:prstGeom>
              <a:noFill/>
              <a:ln w="9525">
                <a:noFill/>
              </a:ln>
            </p:spPr>
            <p:txBody>
              <a:bodyPr wrap="none" lIns="0" tIns="0" rIns="0" bIns="0" anchor="t">
                <a:spAutoFit/>
              </a:bodyPr>
              <a:lstStyle/>
              <a:p>
                <a:pPr lvl="0" indent="0"/>
                <a:r>
                  <a:rPr lang="zh-CN" altLang="en-US" sz="1200" dirty="0">
                    <a:latin typeface="宋体" panose="02010600030101010101" pitchFamily="2" charset="-122"/>
                    <a:ea typeface="宋体" panose="02010600030101010101" pitchFamily="2" charset="-122"/>
                  </a:rPr>
                  <a:t>＋</a:t>
                </a:r>
                <a:endParaRPr lang="zh-CN" altLang="en-US" sz="1200" dirty="0">
                  <a:latin typeface="Arial" panose="020B0604020202020204" pitchFamily="34" charset="0"/>
                  <a:ea typeface="宋体" panose="02010600030101010101" pitchFamily="2" charset="-122"/>
                </a:endParaRPr>
              </a:p>
            </p:txBody>
          </p:sp>
          <p:sp>
            <p:nvSpPr>
              <p:cNvPr id="53354" name="Rectangle 41"/>
              <p:cNvSpPr>
                <a:spLocks noChangeAspect="1" noChangeArrowheads="1"/>
              </p:cNvSpPr>
              <p:nvPr/>
            </p:nvSpPr>
            <p:spPr bwMode="auto">
              <a:xfrm>
                <a:off x="524" y="1641"/>
                <a:ext cx="1226" cy="245"/>
              </a:xfrm>
              <a:prstGeom prst="rect">
                <a:avLst/>
              </a:prstGeom>
              <a:solidFill>
                <a:srgbClr val="00CC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66664" name="Rectangle 42"/>
              <p:cNvSpPr>
                <a:spLocks noChangeAspect="1"/>
              </p:cNvSpPr>
              <p:nvPr/>
            </p:nvSpPr>
            <p:spPr>
              <a:xfrm>
                <a:off x="802" y="1680"/>
                <a:ext cx="720" cy="115"/>
              </a:xfrm>
              <a:prstGeom prst="rect">
                <a:avLst/>
              </a:prstGeom>
              <a:noFill/>
              <a:ln w="9525">
                <a:noFill/>
              </a:ln>
            </p:spPr>
            <p:txBody>
              <a:bodyPr wrap="none" lIns="0" tIns="0" rIns="0" bIns="0" anchor="t">
                <a:spAutoFit/>
              </a:bodyPr>
              <a:lstStyle/>
              <a:p>
                <a:pPr lvl="0" indent="0"/>
                <a:r>
                  <a:rPr lang="zh-CN" altLang="en-US" sz="1200" dirty="0">
                    <a:latin typeface="宋体" panose="02010600030101010101" pitchFamily="2" charset="-122"/>
                    <a:ea typeface="宋体" panose="02010600030101010101" pitchFamily="2" charset="-122"/>
                  </a:rPr>
                  <a:t>通用寄存器组</a:t>
                </a:r>
                <a:r>
                  <a:rPr lang="en-US" altLang="zh-CN" sz="1200" dirty="0">
                    <a:latin typeface="宋体" panose="02010600030101010101" pitchFamily="2" charset="-122"/>
                    <a:ea typeface="宋体" panose="02010600030101010101" pitchFamily="2" charset="-122"/>
                  </a:rPr>
                  <a:t>GRS</a:t>
                </a:r>
              </a:p>
            </p:txBody>
          </p:sp>
          <p:sp>
            <p:nvSpPr>
              <p:cNvPr id="53356" name="Oval 156"/>
              <p:cNvSpPr>
                <a:spLocks noChangeAspect="1" noChangeArrowheads="1"/>
              </p:cNvSpPr>
              <p:nvPr/>
            </p:nvSpPr>
            <p:spPr bwMode="auto">
              <a:xfrm>
                <a:off x="1222" y="833"/>
                <a:ext cx="307" cy="230"/>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666" name="Rectangle 157"/>
              <p:cNvSpPr>
                <a:spLocks noChangeAspect="1"/>
              </p:cNvSpPr>
              <p:nvPr/>
            </p:nvSpPr>
            <p:spPr>
              <a:xfrm>
                <a:off x="1333" y="890"/>
                <a:ext cx="95" cy="115"/>
              </a:xfrm>
              <a:prstGeom prst="rect">
                <a:avLst/>
              </a:prstGeom>
              <a:noFill/>
              <a:ln w="9525">
                <a:noFill/>
              </a:ln>
            </p:spPr>
            <p:txBody>
              <a:bodyPr wrap="none" lIns="0" tIns="0" rIns="0" bIns="0" anchor="t">
                <a:spAutoFit/>
              </a:bodyPr>
              <a:lstStyle/>
              <a:p>
                <a:pPr lvl="0" indent="0"/>
                <a:r>
                  <a:rPr lang="zh-CN" altLang="en-US" sz="1200" dirty="0">
                    <a:latin typeface="宋体" panose="02010600030101010101" pitchFamily="2" charset="-122"/>
                    <a:ea typeface="宋体" panose="02010600030101010101" pitchFamily="2" charset="-122"/>
                  </a:rPr>
                  <a:t>＋</a:t>
                </a:r>
                <a:endParaRPr lang="zh-CN" altLang="en-US" sz="1200" dirty="0">
                  <a:latin typeface="Arial" panose="020B0604020202020204" pitchFamily="34" charset="0"/>
                  <a:ea typeface="宋体" panose="02010600030101010101" pitchFamily="2" charset="-122"/>
                </a:endParaRPr>
              </a:p>
            </p:txBody>
          </p:sp>
          <p:sp>
            <p:nvSpPr>
              <p:cNvPr id="66667" name="Rectangle 68"/>
              <p:cNvSpPr/>
              <p:nvPr/>
            </p:nvSpPr>
            <p:spPr>
              <a:xfrm>
                <a:off x="672" y="36"/>
                <a:ext cx="480" cy="115"/>
              </a:xfrm>
              <a:prstGeom prst="rect">
                <a:avLst/>
              </a:prstGeom>
              <a:noFill/>
              <a:ln w="9525">
                <a:noFill/>
              </a:ln>
            </p:spPr>
            <p:txBody>
              <a:bodyPr wrap="none" lIns="0" tIns="0" rIns="0" bIns="0" anchor="t">
                <a:spAutoFit/>
              </a:bodyPr>
              <a:lstStyle/>
              <a:p>
                <a:pPr lvl="0" indent="0"/>
                <a:r>
                  <a:rPr lang="zh-CN" altLang="en-US" sz="1200" dirty="0">
                    <a:latin typeface="宋体" panose="02010600030101010101" pitchFamily="2" charset="-122"/>
                    <a:ea typeface="宋体" panose="02010600030101010101" pitchFamily="2" charset="-122"/>
                  </a:rPr>
                  <a:t>移位输出门</a:t>
                </a:r>
                <a:endParaRPr lang="zh-CN" altLang="en-US" sz="1200" dirty="0">
                  <a:latin typeface="Arial" panose="020B0604020202020204" pitchFamily="34" charset="0"/>
                  <a:ea typeface="宋体" panose="02010600030101010101" pitchFamily="2" charset="-122"/>
                </a:endParaRPr>
              </a:p>
            </p:txBody>
          </p:sp>
        </p:grpSp>
      </p:grpSp>
      <p:grpSp>
        <p:nvGrpSpPr>
          <p:cNvPr id="66668" name="组合 113"/>
          <p:cNvGrpSpPr/>
          <p:nvPr/>
        </p:nvGrpSpPr>
        <p:grpSpPr>
          <a:xfrm>
            <a:off x="1403350" y="2995613"/>
            <a:ext cx="2051050" cy="1800225"/>
            <a:chOff x="1669098" y="2650160"/>
            <a:chExt cx="2051050" cy="1800225"/>
          </a:xfrm>
        </p:grpSpPr>
        <p:sp>
          <p:nvSpPr>
            <p:cNvPr id="66669" name="AutoShape 2">
              <a:hlinkClick r:id="rId3" action="ppaction://hlinkfile"/>
            </p:cNvPr>
            <p:cNvSpPr/>
            <p:nvPr/>
          </p:nvSpPr>
          <p:spPr>
            <a:xfrm>
              <a:off x="1669098" y="2650160"/>
              <a:ext cx="2051050" cy="1800225"/>
            </a:xfrm>
            <a:prstGeom prst="irregularSeal2">
              <a:avLst/>
            </a:prstGeom>
            <a:solidFill>
              <a:srgbClr val="FDE9C6"/>
            </a:solidFill>
            <a:ln w="50800" cap="flat" cmpd="sng">
              <a:solidFill>
                <a:srgbClr val="FF7F00"/>
              </a:solidFill>
              <a:prstDash val="solid"/>
              <a:miter/>
              <a:headEnd type="none" w="med" len="med"/>
              <a:tailEnd type="none" w="med" len="med"/>
            </a:ln>
          </p:spPr>
          <p:txBody>
            <a:bodyPr wrap="none" anchor="ctr"/>
            <a:lstStyle/>
            <a:p>
              <a:pPr lvl="0" indent="0" eaLnBrk="0" hangingPunct="0"/>
              <a:endParaRPr lang="zh-CN" altLang="en-US" dirty="0">
                <a:latin typeface="黑体" panose="02010609060101010101" pitchFamily="49" charset="-122"/>
                <a:ea typeface="宋体" panose="02010600030101010101" pitchFamily="2" charset="-122"/>
              </a:endParaRPr>
            </a:p>
          </p:txBody>
        </p:sp>
        <p:sp>
          <p:nvSpPr>
            <p:cNvPr id="66670" name="Text Box 111"/>
            <p:cNvSpPr txBox="1"/>
            <p:nvPr/>
          </p:nvSpPr>
          <p:spPr>
            <a:xfrm>
              <a:off x="2173288" y="3298495"/>
              <a:ext cx="851535" cy="640080"/>
            </a:xfrm>
            <a:prstGeom prst="rect">
              <a:avLst/>
            </a:prstGeom>
            <a:noFill/>
            <a:ln w="9525">
              <a:noFill/>
            </a:ln>
          </p:spPr>
          <p:txBody>
            <a:bodyPr wrap="square" anchor="t">
              <a:spAutoFit/>
            </a:bodyPr>
            <a:lstStyle/>
            <a:p>
              <a:pPr lvl="0" indent="0" eaLnBrk="0" hangingPunct="0">
                <a:spcBef>
                  <a:spcPct val="50000"/>
                </a:spcBef>
              </a:pPr>
              <a:r>
                <a:rPr lang="zh-CN" altLang="en-US" sz="1200" dirty="0">
                  <a:solidFill>
                    <a:srgbClr val="E41048"/>
                  </a:solidFill>
                  <a:latin typeface="黑体" panose="02010609060101010101" pitchFamily="49" charset="-122"/>
                  <a:ea typeface="宋体" panose="02010600030101010101" pitchFamily="2" charset="-122"/>
                </a:rPr>
                <a:t>累加器结构运算器演示</a:t>
              </a:r>
            </a:p>
          </p:txBody>
        </p:sp>
      </p:grpSp>
      <p:sp>
        <p:nvSpPr>
          <p:cNvPr id="113" name="Rectangle 3"/>
          <p:cNvSpPr txBox="1">
            <a:spLocks noChangeArrowheads="1"/>
          </p:cNvSpPr>
          <p:nvPr/>
        </p:nvSpPr>
        <p:spPr>
          <a:xfrm>
            <a:off x="214313" y="1143000"/>
            <a:ext cx="8929688" cy="519113"/>
          </a:xfrm>
          <a:prstGeom prst="rect">
            <a:avLst/>
          </a:prstGeom>
        </p:spPr>
        <p:txBody>
          <a:bodyPr/>
          <a:lstStyle/>
          <a:p>
            <a:pPr marL="342900" marR="0" lvl="0" indent="-342900" algn="l" defTabSz="914400" rtl="0" eaLnBrk="1" fontAlgn="base" latinLnBrk="0" hangingPunct="1">
              <a:spcBef>
                <a:spcPct val="20000"/>
              </a:spcBef>
              <a:spcAft>
                <a:spcPct val="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2</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、运算器</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(ALU)</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a:t>
            </a:r>
            <a:endPar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15"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二、计算机硬件系统（五大部件）</a:t>
            </a:r>
          </a:p>
        </p:txBody>
      </p:sp>
      <p:sp>
        <p:nvSpPr>
          <p:cNvPr id="66673" name="Rectangle 6"/>
          <p:cNvSpPr/>
          <p:nvPr/>
        </p:nvSpPr>
        <p:spPr>
          <a:xfrm>
            <a:off x="3357563" y="1214438"/>
            <a:ext cx="4516437" cy="461962"/>
          </a:xfrm>
          <a:prstGeom prst="rect">
            <a:avLst/>
          </a:prstGeom>
          <a:noFill/>
          <a:ln w="9525">
            <a:noFill/>
          </a:ln>
        </p:spPr>
        <p:txBody>
          <a:bodyPr wrap="none" anchor="t">
            <a:spAutoFit/>
          </a:bodyPr>
          <a:lstStyle/>
          <a:p>
            <a:pPr lvl="0" indent="0"/>
            <a:r>
              <a:rPr lang="zh-CN" altLang="en-US" dirty="0">
                <a:latin typeface="宋体" panose="02010600030101010101" pitchFamily="2" charset="-122"/>
                <a:ea typeface="宋体" panose="02010600030101010101" pitchFamily="2" charset="-122"/>
              </a:rPr>
              <a:t>实现算术运算和逻辑运算的部件</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65</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7586" name="Rectangle 2"/>
          <p:cNvSpPr>
            <a:spLocks noGrp="1"/>
          </p:cNvSpPr>
          <p:nvPr>
            <p:ph type="title"/>
          </p:nvPr>
        </p:nvSpPr>
        <p:spPr/>
        <p:txBody>
          <a:bodyPr wrap="square" lIns="91440" tIns="45720" rIns="91440" bIns="45720" anchor="ctr"/>
          <a:lstStyle/>
          <a:p>
            <a:pPr eaLnBrk="1" hangingPunct="1"/>
            <a:r>
              <a:rPr lang="zh-CN" altLang="en-US" dirty="0"/>
              <a:t>二、计算机硬件系统（五大部件）</a:t>
            </a:r>
          </a:p>
        </p:txBody>
      </p:sp>
      <p:sp>
        <p:nvSpPr>
          <p:cNvPr id="67587" name="Rectangle 3"/>
          <p:cNvSpPr>
            <a:spLocks noGrp="1"/>
          </p:cNvSpPr>
          <p:nvPr>
            <p:ph idx="1"/>
          </p:nvPr>
        </p:nvSpPr>
        <p:spPr>
          <a:xfrm>
            <a:off x="142875" y="857250"/>
            <a:ext cx="7310438" cy="1285875"/>
          </a:xfrm>
        </p:spPr>
        <p:txBody>
          <a:bodyPr wrap="square" lIns="91440" tIns="45720" rIns="91440" bIns="45720" anchor="t"/>
          <a:lstStyle/>
          <a:p>
            <a:pPr lvl="1" eaLnBrk="1" hangingPunct="1"/>
            <a:endParaRPr lang="zh-CN" altLang="en-US" dirty="0"/>
          </a:p>
          <a:p>
            <a:pPr eaLnBrk="1" hangingPunct="1"/>
            <a:r>
              <a:rPr lang="en-US" altLang="zh-CN" dirty="0"/>
              <a:t>3</a:t>
            </a:r>
            <a:r>
              <a:rPr lang="zh-CN" altLang="en-US" dirty="0"/>
              <a:t>、控制器：</a:t>
            </a:r>
          </a:p>
        </p:txBody>
      </p:sp>
      <p:sp>
        <p:nvSpPr>
          <p:cNvPr id="67588" name="灯片编号占位符 2"/>
          <p:cNvSpPr txBox="1"/>
          <p:nvPr/>
        </p:nvSpPr>
        <p:spPr>
          <a:xfrm>
            <a:off x="6553200" y="6324600"/>
            <a:ext cx="1143000" cy="457200"/>
          </a:xfrm>
          <a:prstGeom prst="rect">
            <a:avLst/>
          </a:prstGeom>
          <a:noFill/>
          <a:ln w="9525">
            <a:noFill/>
          </a:ln>
        </p:spPr>
        <p:txBody>
          <a:bodyPr anchor="t"/>
          <a:lstStyle/>
          <a:p>
            <a:pPr lvl="0" indent="0" eaLnBrk="0" hangingPunct="0"/>
            <a:r>
              <a:rPr lang="fr-FR" altLang="en-US" dirty="0">
                <a:latin typeface="黑体" panose="02010609060101010101" pitchFamily="49" charset="-122"/>
                <a:ea typeface="黑体" panose="02010609060101010101" pitchFamily="49" charset="-122"/>
              </a:rPr>
              <a:t>••• </a:t>
            </a:r>
            <a:fld id="{9A0DB2DC-4C9A-4742-B13C-FB6460FD3503}" type="slidenum">
              <a:rPr lang="fr-FR" altLang="en-US" dirty="0">
                <a:latin typeface="黑体" panose="02010609060101010101" pitchFamily="49" charset="-122"/>
                <a:ea typeface="黑体" panose="02010609060101010101" pitchFamily="49" charset="-122"/>
              </a:rPr>
              <a:t>65</a:t>
            </a:fld>
            <a:endParaRPr lang="fr-FR" altLang="en-US" dirty="0">
              <a:latin typeface="黑体" panose="02010609060101010101" pitchFamily="49" charset="-122"/>
              <a:ea typeface="黑体" panose="02010609060101010101" pitchFamily="49" charset="-122"/>
            </a:endParaRPr>
          </a:p>
        </p:txBody>
      </p:sp>
      <p:sp>
        <p:nvSpPr>
          <p:cNvPr id="67589" name="Rectangle 6"/>
          <p:cNvSpPr/>
          <p:nvPr/>
        </p:nvSpPr>
        <p:spPr>
          <a:xfrm>
            <a:off x="2428875" y="1357313"/>
            <a:ext cx="5133975" cy="461962"/>
          </a:xfrm>
          <a:prstGeom prst="rect">
            <a:avLst/>
          </a:prstGeom>
          <a:noFill/>
          <a:ln w="9525">
            <a:noFill/>
          </a:ln>
        </p:spPr>
        <p:txBody>
          <a:bodyPr wrap="none" anchor="t">
            <a:spAutoFit/>
          </a:bodyPr>
          <a:lstStyle/>
          <a:p>
            <a:pPr lvl="0" indent="0"/>
            <a:r>
              <a:rPr lang="zh-CN" altLang="en-US" dirty="0">
                <a:latin typeface="宋体" panose="02010600030101010101" pitchFamily="2" charset="-122"/>
                <a:ea typeface="宋体" panose="02010600030101010101" pitchFamily="2" charset="-122"/>
              </a:rPr>
              <a:t>向计算机各部件发出控制信息的部件</a:t>
            </a:r>
          </a:p>
        </p:txBody>
      </p:sp>
      <p:grpSp>
        <p:nvGrpSpPr>
          <p:cNvPr id="67590" name="组合 15"/>
          <p:cNvGrpSpPr/>
          <p:nvPr/>
        </p:nvGrpSpPr>
        <p:grpSpPr>
          <a:xfrm>
            <a:off x="0" y="2071688"/>
            <a:ext cx="7848600" cy="3521075"/>
            <a:chOff x="304800" y="2514600"/>
            <a:chExt cx="7848600" cy="3521075"/>
          </a:xfrm>
        </p:grpSpPr>
        <p:sp>
          <p:nvSpPr>
            <p:cNvPr id="67591" name="Rectangle 7"/>
            <p:cNvSpPr/>
            <p:nvPr/>
          </p:nvSpPr>
          <p:spPr>
            <a:xfrm>
              <a:off x="457200" y="2514600"/>
              <a:ext cx="1738313" cy="396875"/>
            </a:xfrm>
            <a:prstGeom prst="rect">
              <a:avLst/>
            </a:prstGeom>
            <a:noFill/>
            <a:ln w="9525">
              <a:noFill/>
            </a:ln>
          </p:spPr>
          <p:txBody>
            <a:bodyPr anchor="t">
              <a:spAutoFit/>
            </a:bodyPr>
            <a:lstStyle/>
            <a:p>
              <a:pPr lvl="0" indent="0"/>
              <a:r>
                <a:rPr lang="zh-CN" altLang="en-US" sz="2000" dirty="0">
                  <a:latin typeface="宋体" panose="02010600030101010101" pitchFamily="2" charset="-122"/>
                  <a:ea typeface="宋体" panose="02010600030101010101" pitchFamily="2" charset="-122"/>
                </a:rPr>
                <a:t>（</a:t>
              </a:r>
              <a:r>
                <a:rPr lang="en-US" altLang="zh-CN" sz="2000" dirty="0">
                  <a:latin typeface="Arial" panose="020B0604020202020204" pitchFamily="34" charset="0"/>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r>
                <a:rPr lang="zh-CN" altLang="en-US" sz="2000" dirty="0">
                  <a:solidFill>
                    <a:srgbClr val="E41048"/>
                  </a:solidFill>
                  <a:latin typeface="宋体" panose="02010600030101010101" pitchFamily="2" charset="-122"/>
                  <a:ea typeface="宋体" panose="02010600030101010101" pitchFamily="2" charset="-122"/>
                </a:rPr>
                <a:t>功能：</a:t>
              </a:r>
              <a:endParaRPr lang="zh-CN" altLang="en-US" sz="2000" dirty="0">
                <a:solidFill>
                  <a:srgbClr val="E41048"/>
                </a:solidFill>
                <a:latin typeface="Arial" panose="020B0604020202020204" pitchFamily="34" charset="0"/>
                <a:ea typeface="宋体" panose="02010600030101010101" pitchFamily="2" charset="-122"/>
              </a:endParaRPr>
            </a:p>
          </p:txBody>
        </p:sp>
        <p:sp>
          <p:nvSpPr>
            <p:cNvPr id="67592" name="Rectangle 8"/>
            <p:cNvSpPr/>
            <p:nvPr/>
          </p:nvSpPr>
          <p:spPr>
            <a:xfrm>
              <a:off x="457200" y="3048000"/>
              <a:ext cx="1752600" cy="396875"/>
            </a:xfrm>
            <a:prstGeom prst="rect">
              <a:avLst/>
            </a:prstGeom>
            <a:noFill/>
            <a:ln w="9525">
              <a:noFill/>
            </a:ln>
          </p:spPr>
          <p:txBody>
            <a:bodyPr anchor="t">
              <a:spAutoFit/>
            </a:bodyPr>
            <a:lstStyle/>
            <a:p>
              <a:pPr lvl="0" indent="0"/>
              <a:r>
                <a:rPr lang="zh-CN" altLang="en-US" sz="2000" dirty="0">
                  <a:latin typeface="宋体" panose="02010600030101010101" pitchFamily="2" charset="-122"/>
                  <a:ea typeface="宋体" panose="02010600030101010101" pitchFamily="2" charset="-122"/>
                </a:rPr>
                <a:t>（</a:t>
              </a:r>
              <a:r>
                <a:rPr lang="en-US" altLang="zh-CN" sz="2000" dirty="0">
                  <a:latin typeface="Arial" panose="020B0604020202020204" pitchFamily="34" charset="0"/>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zh-CN" altLang="en-US" sz="2000" dirty="0">
                  <a:solidFill>
                    <a:srgbClr val="E41048"/>
                  </a:solidFill>
                  <a:latin typeface="宋体" panose="02010600030101010101" pitchFamily="2" charset="-122"/>
                  <a:ea typeface="宋体" panose="02010600030101010101" pitchFamily="2" charset="-122"/>
                </a:rPr>
                <a:t>组成：</a:t>
              </a:r>
              <a:r>
                <a:rPr lang="zh-CN" altLang="en-US" sz="2000" dirty="0">
                  <a:latin typeface="Arial" panose="020B0604020202020204" pitchFamily="34" charset="0"/>
                  <a:ea typeface="宋体" panose="02010600030101010101" pitchFamily="2" charset="-122"/>
                </a:rPr>
                <a:t> </a:t>
              </a:r>
            </a:p>
          </p:txBody>
        </p:sp>
        <p:sp>
          <p:nvSpPr>
            <p:cNvPr id="67593" name="Rectangle 9"/>
            <p:cNvSpPr/>
            <p:nvPr/>
          </p:nvSpPr>
          <p:spPr>
            <a:xfrm>
              <a:off x="304800" y="5638800"/>
              <a:ext cx="7848600" cy="396875"/>
            </a:xfrm>
            <a:prstGeom prst="rect">
              <a:avLst/>
            </a:prstGeom>
            <a:noFill/>
            <a:ln w="9525">
              <a:noFill/>
            </a:ln>
          </p:spPr>
          <p:txBody>
            <a:bodyPr anchor="t">
              <a:spAutoFit/>
            </a:bodyPr>
            <a:lstStyle/>
            <a:p>
              <a:pPr lvl="0" indent="933450"/>
              <a:r>
                <a:rPr lang="en-US" altLang="zh-CN" sz="2000" dirty="0">
                  <a:latin typeface="宋体" panose="02010600030101010101" pitchFamily="2" charset="-122"/>
                  <a:ea typeface="宋体" panose="02010600030101010101" pitchFamily="2" charset="-122"/>
                </a:rPr>
                <a:t>③</a:t>
              </a:r>
              <a:r>
                <a:rPr lang="en-US" altLang="zh-CN" sz="2000" dirty="0">
                  <a:latin typeface="Arial" panose="020B0604020202020204" pitchFamily="34" charset="0"/>
                  <a:ea typeface="宋体" panose="02010600030101010101" pitchFamily="2" charset="-122"/>
                </a:rPr>
                <a:t> </a:t>
              </a:r>
              <a:r>
                <a:rPr lang="zh-CN" altLang="en-US" sz="2000" dirty="0">
                  <a:latin typeface="宋体" panose="02010600030101010101" pitchFamily="2" charset="-122"/>
                  <a:ea typeface="宋体" panose="02010600030101010101" pitchFamily="2" charset="-122"/>
                </a:rPr>
                <a:t>微操作信号发生器：产生执行指令的微操作控制信号。</a:t>
              </a:r>
              <a:r>
                <a:rPr lang="zh-CN" altLang="en-US" sz="2000" dirty="0">
                  <a:latin typeface="Arial" panose="020B0604020202020204" pitchFamily="34" charset="0"/>
                  <a:ea typeface="宋体" panose="02010600030101010101" pitchFamily="2" charset="-122"/>
                </a:rPr>
                <a:t> </a:t>
              </a:r>
            </a:p>
          </p:txBody>
        </p:sp>
        <p:sp>
          <p:nvSpPr>
            <p:cNvPr id="67594" name="Rectangle 10"/>
            <p:cNvSpPr/>
            <p:nvPr/>
          </p:nvSpPr>
          <p:spPr>
            <a:xfrm>
              <a:off x="1219200" y="3505200"/>
              <a:ext cx="1778000" cy="396875"/>
            </a:xfrm>
            <a:prstGeom prst="rect">
              <a:avLst/>
            </a:prstGeom>
            <a:noFill/>
            <a:ln w="9525">
              <a:noFill/>
            </a:ln>
          </p:spPr>
          <p:txBody>
            <a:bodyPr wrap="none" anchor="t">
              <a:spAutoFit/>
            </a:bodyPr>
            <a:lstStyle/>
            <a:p>
              <a:pPr lvl="0" indent="0"/>
              <a:r>
                <a:rPr lang="en-US" altLang="zh-CN" sz="2000" dirty="0">
                  <a:latin typeface="宋体" panose="02010600030101010101" pitchFamily="2" charset="-122"/>
                  <a:ea typeface="宋体" panose="02010600030101010101" pitchFamily="2" charset="-122"/>
                </a:rPr>
                <a:t>①</a:t>
              </a:r>
              <a:r>
                <a:rPr lang="en-US" altLang="zh-CN" sz="20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指令部件：</a:t>
              </a:r>
            </a:p>
          </p:txBody>
        </p:sp>
        <p:sp>
          <p:nvSpPr>
            <p:cNvPr id="67595" name="Rectangle 11"/>
            <p:cNvSpPr/>
            <p:nvPr/>
          </p:nvSpPr>
          <p:spPr>
            <a:xfrm>
              <a:off x="1524000" y="3963988"/>
              <a:ext cx="5095875" cy="396875"/>
            </a:xfrm>
            <a:prstGeom prst="rect">
              <a:avLst/>
            </a:prstGeom>
            <a:noFill/>
            <a:ln w="9525">
              <a:noFill/>
            </a:ln>
          </p:spPr>
          <p:txBody>
            <a:bodyPr wrap="none" anchor="t">
              <a:spAutoFit/>
            </a:bodyPr>
            <a:lstStyle/>
            <a:p>
              <a:pPr lvl="0" indent="0"/>
              <a:r>
                <a:rPr lang="zh-CN" altLang="en-US" sz="2000" dirty="0">
                  <a:latin typeface="Arial" panose="020B0604020202020204" pitchFamily="34" charset="0"/>
                  <a:ea typeface="宋体" panose="02010600030101010101" pitchFamily="2" charset="-122"/>
                </a:rPr>
                <a:t>程序计数器</a:t>
              </a:r>
              <a:r>
                <a:rPr lang="en-US" altLang="zh-CN" sz="2000" dirty="0">
                  <a:latin typeface="Times New Roman" panose="02020603050405020304" pitchFamily="18" charset="0"/>
                  <a:ea typeface="宋体" panose="02010600030101010101" pitchFamily="2" charset="-122"/>
                </a:rPr>
                <a:t>PC</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提供要执行的指令地址；</a:t>
              </a:r>
            </a:p>
          </p:txBody>
        </p:sp>
        <p:sp>
          <p:nvSpPr>
            <p:cNvPr id="67596" name="Rectangle 12"/>
            <p:cNvSpPr/>
            <p:nvPr/>
          </p:nvSpPr>
          <p:spPr>
            <a:xfrm>
              <a:off x="1524000" y="4343400"/>
              <a:ext cx="4022725" cy="396875"/>
            </a:xfrm>
            <a:prstGeom prst="rect">
              <a:avLst/>
            </a:prstGeom>
            <a:noFill/>
            <a:ln w="9525">
              <a:noFill/>
            </a:ln>
          </p:spPr>
          <p:txBody>
            <a:bodyPr wrap="none" anchor="t">
              <a:spAutoFit/>
            </a:bodyPr>
            <a:lstStyle/>
            <a:p>
              <a:pPr lvl="0" indent="0"/>
              <a:r>
                <a:rPr lang="zh-CN" altLang="en-US" sz="2000" dirty="0">
                  <a:latin typeface="Arial" panose="020B0604020202020204" pitchFamily="34" charset="0"/>
                  <a:ea typeface="宋体" panose="02010600030101010101" pitchFamily="2" charset="-122"/>
                </a:rPr>
                <a:t>指令寄存器</a:t>
              </a:r>
              <a:r>
                <a:rPr lang="en-US" altLang="zh-CN" sz="2000" dirty="0">
                  <a:latin typeface="Times New Roman" panose="02020603050405020304" pitchFamily="18" charset="0"/>
                  <a:ea typeface="宋体" panose="02010600030101010101" pitchFamily="2" charset="-122"/>
                </a:rPr>
                <a:t>IR</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寄存现行指令；</a:t>
              </a:r>
            </a:p>
          </p:txBody>
        </p:sp>
        <p:sp>
          <p:nvSpPr>
            <p:cNvPr id="67597" name="Rectangle 13"/>
            <p:cNvSpPr/>
            <p:nvPr/>
          </p:nvSpPr>
          <p:spPr>
            <a:xfrm>
              <a:off x="1524000" y="4725988"/>
              <a:ext cx="6562725" cy="396875"/>
            </a:xfrm>
            <a:prstGeom prst="rect">
              <a:avLst/>
            </a:prstGeom>
            <a:noFill/>
            <a:ln w="9525">
              <a:noFill/>
            </a:ln>
          </p:spPr>
          <p:txBody>
            <a:bodyPr wrap="none" anchor="t">
              <a:spAutoFit/>
            </a:bodyPr>
            <a:lstStyle/>
            <a:p>
              <a:pPr lvl="0" indent="0"/>
              <a:r>
                <a:rPr lang="zh-CN" altLang="en-US" sz="2000" dirty="0">
                  <a:latin typeface="Arial" panose="020B0604020202020204" pitchFamily="34" charset="0"/>
                  <a:ea typeface="宋体" panose="02010600030101010101" pitchFamily="2" charset="-122"/>
                </a:rPr>
                <a:t>指令译码器</a:t>
              </a:r>
              <a:r>
                <a:rPr lang="en-US" altLang="zh-CN" sz="2000" dirty="0">
                  <a:latin typeface="Times New Roman" panose="02020603050405020304" pitchFamily="18" charset="0"/>
                  <a:ea typeface="宋体" panose="02010600030101010101" pitchFamily="2" charset="-122"/>
                </a:rPr>
                <a:t>ID</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解释现行指令，产生相应的控制信号。</a:t>
              </a:r>
            </a:p>
          </p:txBody>
        </p:sp>
        <p:sp>
          <p:nvSpPr>
            <p:cNvPr id="67598" name="Rectangle 14"/>
            <p:cNvSpPr/>
            <p:nvPr/>
          </p:nvSpPr>
          <p:spPr>
            <a:xfrm>
              <a:off x="1212850" y="5181600"/>
              <a:ext cx="5645150" cy="396875"/>
            </a:xfrm>
            <a:prstGeom prst="rect">
              <a:avLst/>
            </a:prstGeom>
            <a:noFill/>
            <a:ln w="9525">
              <a:noFill/>
            </a:ln>
          </p:spPr>
          <p:txBody>
            <a:bodyPr wrap="none" anchor="t">
              <a:spAutoFit/>
            </a:bodyPr>
            <a:lstStyle/>
            <a:p>
              <a:pPr lvl="0" indent="0"/>
              <a:r>
                <a:rPr lang="en-US" altLang="zh-CN" sz="2000" dirty="0">
                  <a:latin typeface="宋体" panose="02010600030101010101" pitchFamily="2" charset="-122"/>
                  <a:ea typeface="宋体" panose="02010600030101010101" pitchFamily="2" charset="-122"/>
                </a:rPr>
                <a:t>② </a:t>
              </a:r>
              <a:r>
                <a:rPr lang="zh-CN" altLang="en-US" sz="2000" dirty="0">
                  <a:latin typeface="Arial" panose="020B0604020202020204" pitchFamily="34" charset="0"/>
                  <a:ea typeface="宋体" panose="02010600030101010101" pitchFamily="2" charset="-122"/>
                </a:rPr>
                <a:t>时序部件：产生计算机运行所需的时序信号。</a:t>
              </a:r>
            </a:p>
          </p:txBody>
        </p:sp>
        <p:sp>
          <p:nvSpPr>
            <p:cNvPr id="67599" name="Rectangle 15"/>
            <p:cNvSpPr/>
            <p:nvPr/>
          </p:nvSpPr>
          <p:spPr>
            <a:xfrm>
              <a:off x="1828800" y="2514600"/>
              <a:ext cx="6096000" cy="396875"/>
            </a:xfrm>
            <a:prstGeom prst="rect">
              <a:avLst/>
            </a:prstGeom>
            <a:noFill/>
            <a:ln w="9525">
              <a:noFill/>
            </a:ln>
          </p:spPr>
          <p:txBody>
            <a:bodyPr wrap="none" anchor="t">
              <a:spAutoFit/>
            </a:bodyPr>
            <a:lstStyle/>
            <a:p>
              <a:pPr lvl="0" indent="0"/>
              <a:r>
                <a:rPr lang="zh-CN" altLang="en-US" sz="2000" dirty="0">
                  <a:latin typeface="宋体" panose="02010600030101010101" pitchFamily="2" charset="-122"/>
                  <a:ea typeface="宋体" panose="02010600030101010101" pitchFamily="2" charset="-122"/>
                </a:rPr>
                <a:t>控制指令的读出、解释和执行、中断事件的处理等</a:t>
              </a:r>
              <a:r>
                <a:rPr lang="zh-CN" altLang="en-US" sz="2000" dirty="0">
                  <a:latin typeface="Arial" panose="020B0604020202020204" pitchFamily="34" charset="0"/>
                  <a:ea typeface="宋体" panose="02010600030101010101" pitchFamily="2" charset="-122"/>
                </a:rPr>
                <a:t> </a:t>
              </a:r>
              <a:r>
                <a:rPr lang="zh-CN" altLang="en-US" sz="2000" dirty="0">
                  <a:latin typeface="宋体" panose="02010600030101010101" pitchFamily="2" charset="-122"/>
                  <a:ea typeface="宋体" panose="02010600030101010101" pitchFamily="2" charset="-122"/>
                </a:rPr>
                <a:t>。</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66</a:t>
            </a:fld>
            <a:endParaRPr lang="fr-FR" altLang="en-US" sz="1000" b="0" dirty="0">
              <a:latin typeface="Verdana" panose="020B0604030504040204" pitchFamily="34" charset="0"/>
              <a:ea typeface="宋体" panose="02010600030101010101" pitchFamily="2" charset="-122"/>
            </a:endParaRPr>
          </a:p>
        </p:txBody>
      </p:sp>
      <p:graphicFrame>
        <p:nvGraphicFramePr>
          <p:cNvPr id="68610" name="Object 6"/>
          <p:cNvGraphicFramePr>
            <a:graphicFrameLocks noChangeAspect="1"/>
          </p:cNvGraphicFramePr>
          <p:nvPr/>
        </p:nvGraphicFramePr>
        <p:xfrm>
          <a:off x="250825" y="1576388"/>
          <a:ext cx="7345363" cy="5122862"/>
        </p:xfrm>
        <a:graphic>
          <a:graphicData uri="http://schemas.openxmlformats.org/presentationml/2006/ole">
            <mc:AlternateContent xmlns:mc="http://schemas.openxmlformats.org/markup-compatibility/2006">
              <mc:Choice xmlns:v="urn:schemas-microsoft-com:vml" Requires="v">
                <p:oleObj r:id="rId2" imgW="3547745" imgH="2701925" progId="Word.Document.8">
                  <p:embed/>
                </p:oleObj>
              </mc:Choice>
              <mc:Fallback>
                <p:oleObj r:id="rId2" imgW="3547745" imgH="2701925" progId="Word.Document.8">
                  <p:embed/>
                  <p:pic>
                    <p:nvPicPr>
                      <p:cNvPr id="0" name="图片 3077"/>
                      <p:cNvPicPr/>
                      <p:nvPr/>
                    </p:nvPicPr>
                    <p:blipFill>
                      <a:blip r:embed="rId3"/>
                      <a:stretch>
                        <a:fillRect/>
                      </a:stretch>
                    </p:blipFill>
                    <p:spPr>
                      <a:xfrm>
                        <a:off x="250825" y="1576388"/>
                        <a:ext cx="7345363" cy="5122862"/>
                      </a:xfrm>
                      <a:prstGeom prst="rect">
                        <a:avLst/>
                      </a:prstGeom>
                      <a:noFill/>
                      <a:ln w="38100">
                        <a:noFill/>
                        <a:miter/>
                      </a:ln>
                    </p:spPr>
                  </p:pic>
                </p:oleObj>
              </mc:Fallback>
            </mc:AlternateContent>
          </a:graphicData>
        </a:graphic>
      </p:graphicFrame>
      <p:sp>
        <p:nvSpPr>
          <p:cNvPr id="5" name="Rectangle 3"/>
          <p:cNvSpPr txBox="1">
            <a:spLocks noChangeArrowheads="1"/>
          </p:cNvSpPr>
          <p:nvPr/>
        </p:nvSpPr>
        <p:spPr>
          <a:xfrm>
            <a:off x="142875" y="857250"/>
            <a:ext cx="7310438" cy="1285875"/>
          </a:xfrm>
          <a:prstGeom prst="rect">
            <a:avLst/>
          </a:prstGeom>
        </p:spPr>
        <p:txBody>
          <a:bodyPr/>
          <a:lstStyle/>
          <a:p>
            <a:pPr marL="742950" marR="0" lvl="1" indent="-285750" algn="l" defTabSz="914400" rtl="0" eaLnBrk="1" fontAlgn="base" latinLnBrk="0" hangingPunct="1">
              <a:spcBef>
                <a:spcPct val="20000"/>
              </a:spcBef>
              <a:spcAft>
                <a:spcPct val="0"/>
              </a:spcAft>
              <a:buClr>
                <a:schemeClr val="accent1"/>
              </a:buClr>
              <a:buSzTx/>
              <a:buFont typeface="Wingdings" panose="05000000000000000000" pitchFamily="2" charset="2"/>
              <a:buChar char="§"/>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spcBef>
                <a:spcPct val="20000"/>
              </a:spcBef>
              <a:spcAft>
                <a:spcPct val="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3</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、控制器</a:t>
            </a:r>
          </a:p>
        </p:txBody>
      </p:sp>
      <p:sp>
        <p:nvSpPr>
          <p:cNvPr id="7"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二、计算机硬件系统（五大部件）</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67</a:t>
            </a:fld>
            <a:endParaRPr lang="fr-FR" altLang="en-US" sz="1000" b="0" dirty="0">
              <a:latin typeface="Verdana" panose="020B0604030504040204" pitchFamily="34" charset="0"/>
              <a:ea typeface="宋体" panose="02010600030101010101" pitchFamily="2" charset="-122"/>
            </a:endParaRPr>
          </a:p>
        </p:txBody>
      </p:sp>
      <p:sp>
        <p:nvSpPr>
          <p:cNvPr id="69634" name="AutoShape 2">
            <a:hlinkClick r:id="rId2" action="ppaction://hlinkfile"/>
          </p:cNvPr>
          <p:cNvSpPr/>
          <p:nvPr/>
        </p:nvSpPr>
        <p:spPr>
          <a:xfrm>
            <a:off x="7092950" y="1700213"/>
            <a:ext cx="2051050" cy="1800225"/>
          </a:xfrm>
          <a:prstGeom prst="irregularSeal2">
            <a:avLst/>
          </a:prstGeom>
          <a:solidFill>
            <a:srgbClr val="FDE9C6"/>
          </a:solidFill>
          <a:ln w="50800" cap="flat" cmpd="sng">
            <a:solidFill>
              <a:srgbClr val="FF7F00"/>
            </a:solidFill>
            <a:prstDash val="solid"/>
            <a:miter/>
            <a:headEnd type="none" w="med" len="med"/>
            <a:tailEnd type="none" w="med" len="med"/>
          </a:ln>
        </p:spPr>
        <p:txBody>
          <a:bodyPr wrap="none" anchor="ctr"/>
          <a:lstStyle/>
          <a:p>
            <a:pPr lvl="0" indent="0" eaLnBrk="0" hangingPunct="0"/>
            <a:endParaRPr lang="zh-CN" altLang="en-US" dirty="0">
              <a:latin typeface="黑体" panose="02010609060101010101" pitchFamily="49" charset="-122"/>
              <a:ea typeface="宋体" panose="02010600030101010101" pitchFamily="2" charset="-122"/>
            </a:endParaRPr>
          </a:p>
        </p:txBody>
      </p:sp>
      <p:sp>
        <p:nvSpPr>
          <p:cNvPr id="69635" name="Rectangle 7"/>
          <p:cNvSpPr/>
          <p:nvPr/>
        </p:nvSpPr>
        <p:spPr>
          <a:xfrm>
            <a:off x="395288" y="2276475"/>
            <a:ext cx="6161087" cy="457200"/>
          </a:xfrm>
          <a:prstGeom prst="rect">
            <a:avLst/>
          </a:prstGeom>
          <a:noFill/>
          <a:ln w="9525">
            <a:noFill/>
          </a:ln>
        </p:spPr>
        <p:txBody>
          <a:bodyPr wrap="none" anchor="t">
            <a:spAutoFit/>
          </a:bodyPr>
          <a:lstStyle/>
          <a:p>
            <a:pPr lvl="0" indent="0"/>
            <a:r>
              <a:rPr lang="zh-CN" altLang="en-US" dirty="0">
                <a:latin typeface="Arial" panose="020B0604020202020204" pitchFamily="34" charset="0"/>
                <a:ea typeface="宋体" panose="02010600030101010101" pitchFamily="2" charset="-122"/>
              </a:rPr>
              <a:t>第一阶段：</a:t>
            </a:r>
            <a:r>
              <a:rPr lang="zh-CN" altLang="en-US" dirty="0">
                <a:solidFill>
                  <a:srgbClr val="FF3300"/>
                </a:solidFill>
                <a:latin typeface="Arial" panose="020B0604020202020204" pitchFamily="34" charset="0"/>
                <a:ea typeface="宋体" panose="02010600030101010101" pitchFamily="2" charset="-122"/>
              </a:rPr>
              <a:t>取出指令和解释指令</a:t>
            </a:r>
            <a:r>
              <a:rPr lang="en-US" altLang="zh-CN" dirty="0">
                <a:latin typeface="宋体" panose="02010600030101010101" pitchFamily="2" charset="-122"/>
                <a:ea typeface="宋体" panose="02010600030101010101" pitchFamily="2" charset="-122"/>
              </a:rPr>
              <a:t>---</a:t>
            </a:r>
            <a:r>
              <a:rPr lang="zh-CN" altLang="en-US" dirty="0">
                <a:latin typeface="Arial" panose="020B0604020202020204" pitchFamily="34" charset="0"/>
                <a:ea typeface="宋体" panose="02010600030101010101" pitchFamily="2" charset="-122"/>
              </a:rPr>
              <a:t>公共操作</a:t>
            </a:r>
          </a:p>
        </p:txBody>
      </p:sp>
      <p:sp>
        <p:nvSpPr>
          <p:cNvPr id="69636" name="Rectangle 8"/>
          <p:cNvSpPr/>
          <p:nvPr/>
        </p:nvSpPr>
        <p:spPr>
          <a:xfrm>
            <a:off x="323850" y="2708275"/>
            <a:ext cx="6965950" cy="457200"/>
          </a:xfrm>
          <a:prstGeom prst="rect">
            <a:avLst/>
          </a:prstGeom>
          <a:noFill/>
          <a:ln w="9525">
            <a:noFill/>
          </a:ln>
        </p:spPr>
        <p:txBody>
          <a:bodyPr anchor="t">
            <a:spAutoFit/>
          </a:bodyPr>
          <a:lstStyle/>
          <a:p>
            <a:pPr lvl="0" inden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(PC)=n</a:t>
            </a:r>
            <a:r>
              <a:rPr lang="en-US" altLang="zh-CN"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AR</a:t>
            </a:r>
            <a:r>
              <a:rPr lang="zh-CN" altLang="en-US" dirty="0">
                <a:latin typeface="Arial" panose="020B0604020202020204" pitchFamily="34" charset="0"/>
                <a:ea typeface="宋体" panose="02010600030101010101" pitchFamily="2" charset="-122"/>
              </a:rPr>
              <a:t>；送指令地址</a:t>
            </a:r>
          </a:p>
        </p:txBody>
      </p:sp>
      <p:sp>
        <p:nvSpPr>
          <p:cNvPr id="69637" name="Rectangle 9"/>
          <p:cNvSpPr/>
          <p:nvPr/>
        </p:nvSpPr>
        <p:spPr>
          <a:xfrm>
            <a:off x="323850" y="3140075"/>
            <a:ext cx="3402013" cy="457200"/>
          </a:xfrm>
          <a:prstGeom prst="rect">
            <a:avLst/>
          </a:prstGeom>
          <a:noFill/>
          <a:ln w="9525">
            <a:noFill/>
          </a:ln>
        </p:spPr>
        <p:txBody>
          <a:bodyPr wrap="none" anchor="t">
            <a:spAutoFit/>
          </a:bodyPr>
          <a:lstStyle/>
          <a:p>
            <a:pPr lvl="0" inden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Arial" panose="020B0604020202020204" pitchFamily="34" charset="0"/>
                <a:ea typeface="宋体" panose="02010600030101010101" pitchFamily="2" charset="-122"/>
              </a:rPr>
              <a:t>）启动内存读指令；</a:t>
            </a:r>
          </a:p>
        </p:txBody>
      </p:sp>
      <p:sp>
        <p:nvSpPr>
          <p:cNvPr id="69638" name="Rectangle 10"/>
          <p:cNvSpPr/>
          <p:nvPr/>
        </p:nvSpPr>
        <p:spPr>
          <a:xfrm>
            <a:off x="323850" y="3573463"/>
            <a:ext cx="5657850" cy="457200"/>
          </a:xfrm>
          <a:prstGeom prst="rect">
            <a:avLst/>
          </a:prstGeom>
          <a:noFill/>
          <a:ln w="9525">
            <a:noFill/>
          </a:ln>
        </p:spPr>
        <p:txBody>
          <a:bodyPr wrap="none" anchor="t">
            <a:spAutoFit/>
          </a:bodyPr>
          <a:lstStyle/>
          <a:p>
            <a:pPr lvl="0" inden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(MEM)</a:t>
            </a:r>
            <a:r>
              <a:rPr lang="en-US" altLang="zh-CN" baseline="-30000" dirty="0">
                <a:latin typeface="宋体" panose="02010600030101010101" pitchFamily="2" charset="-122"/>
                <a:ea typeface="宋体" panose="02010600030101010101" pitchFamily="2" charset="-122"/>
              </a:rPr>
              <a:t>n</a:t>
            </a:r>
            <a:r>
              <a:rPr lang="en-US" altLang="zh-CN" dirty="0">
                <a:latin typeface="宋体" panose="02010600030101010101" pitchFamily="2" charset="-122"/>
                <a:ea typeface="宋体" panose="02010600030101010101" pitchFamily="2" charset="-122"/>
              </a:rPr>
              <a:t> </a:t>
            </a:r>
            <a:r>
              <a:rPr lang="en-US" altLang="zh-CN"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IR</a:t>
            </a:r>
            <a:r>
              <a:rPr lang="zh-CN" altLang="en-US" dirty="0">
                <a:latin typeface="Arial" panose="020B0604020202020204" pitchFamily="34" charset="0"/>
                <a:ea typeface="宋体" panose="02010600030101010101" pitchFamily="2" charset="-122"/>
              </a:rPr>
              <a:t>；从内存读出指令送</a:t>
            </a:r>
            <a:r>
              <a:rPr lang="en-US" altLang="zh-CN" dirty="0">
                <a:latin typeface="宋体" panose="02010600030101010101" pitchFamily="2" charset="-122"/>
                <a:ea typeface="宋体" panose="02010600030101010101" pitchFamily="2" charset="-122"/>
              </a:rPr>
              <a:t>IR</a:t>
            </a:r>
          </a:p>
        </p:txBody>
      </p:sp>
      <p:sp>
        <p:nvSpPr>
          <p:cNvPr id="69639" name="Rectangle 11"/>
          <p:cNvSpPr/>
          <p:nvPr/>
        </p:nvSpPr>
        <p:spPr>
          <a:xfrm>
            <a:off x="323850" y="4076700"/>
            <a:ext cx="8820150" cy="829945"/>
          </a:xfrm>
          <a:prstGeom prst="rect">
            <a:avLst/>
          </a:prstGeom>
          <a:noFill/>
          <a:ln w="9525">
            <a:noFill/>
          </a:ln>
        </p:spPr>
        <p:txBody>
          <a:bodyPr anchor="t">
            <a:spAutoFit/>
          </a:bodyPr>
          <a:lstStyle/>
          <a:p>
            <a:pPr lvl="0" indent="0" eaLnBrk="0" hangingPunc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Arial" panose="020B0604020202020204" pitchFamily="34"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(PC)+1(W)</a:t>
            </a:r>
            <a:r>
              <a:rPr lang="en-US" altLang="zh-CN" sz="2000" dirty="0">
                <a:latin typeface="Arial" panose="020B0604020202020204" pitchFamily="34"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PC</a:t>
            </a:r>
            <a:r>
              <a:rPr lang="zh-CN" altLang="en-US" sz="2000" dirty="0">
                <a:latin typeface="Arial" panose="020B0604020202020204" pitchFamily="34" charset="0"/>
                <a:ea typeface="宋体" panose="02010600030101010101" pitchFamily="2" charset="-122"/>
              </a:rPr>
              <a:t>；使</a:t>
            </a:r>
            <a:r>
              <a:rPr lang="en-US" altLang="zh-CN" sz="2000" dirty="0">
                <a:latin typeface="宋体" panose="02010600030101010101" pitchFamily="2" charset="-122"/>
                <a:ea typeface="宋体" panose="02010600030101010101" pitchFamily="2" charset="-122"/>
              </a:rPr>
              <a:t>PC</a:t>
            </a:r>
            <a:r>
              <a:rPr lang="zh-CN" altLang="en-US" sz="2000" dirty="0">
                <a:latin typeface="Arial" panose="020B0604020202020204" pitchFamily="34" charset="0"/>
                <a:ea typeface="宋体" panose="02010600030101010101" pitchFamily="2" charset="-122"/>
              </a:rPr>
              <a:t>得到程序顺序执行时的下一条</a:t>
            </a:r>
            <a:r>
              <a:rPr lang="zh-CN" altLang="en-US" sz="2000" dirty="0">
                <a:latin typeface="黑体" panose="02010609060101010101" pitchFamily="49" charset="-122"/>
                <a:ea typeface="宋体" panose="02010600030101010101" pitchFamily="2" charset="-122"/>
              </a:rPr>
              <a:t>指令地址</a:t>
            </a:r>
            <a:endParaRPr lang="zh-CN" altLang="en-US" sz="2000" dirty="0">
              <a:latin typeface="Arial" panose="020B0604020202020204" pitchFamily="34" charset="0"/>
              <a:ea typeface="宋体" panose="02010600030101010101" pitchFamily="2" charset="-122"/>
            </a:endParaRPr>
          </a:p>
          <a:p>
            <a:pPr lvl="0" indent="0" eaLnBrk="0" hangingPunct="0"/>
            <a:r>
              <a:rPr lang="zh-CN" altLang="en-US" dirty="0">
                <a:latin typeface="Arial" panose="020B0604020202020204" pitchFamily="34" charset="0"/>
                <a:ea typeface="宋体" panose="02010600030101010101" pitchFamily="2" charset="-122"/>
              </a:rPr>
              <a:t>         </a:t>
            </a:r>
          </a:p>
        </p:txBody>
      </p:sp>
      <p:sp>
        <p:nvSpPr>
          <p:cNvPr id="69640" name="Rectangle 12"/>
          <p:cNvSpPr/>
          <p:nvPr/>
        </p:nvSpPr>
        <p:spPr>
          <a:xfrm>
            <a:off x="323850" y="4508500"/>
            <a:ext cx="4322763" cy="457200"/>
          </a:xfrm>
          <a:prstGeom prst="rect">
            <a:avLst/>
          </a:prstGeom>
          <a:noFill/>
          <a:ln w="9525">
            <a:noFill/>
          </a:ln>
        </p:spPr>
        <p:txBody>
          <a:bodyPr wrap="none" anchor="t">
            <a:spAutoFit/>
          </a:bodyPr>
          <a:lstStyle/>
          <a:p>
            <a:pPr lvl="0" inden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5</a:t>
            </a:r>
            <a:r>
              <a:rPr lang="zh-CN" altLang="en-US" dirty="0">
                <a:latin typeface="Arial" panose="020B0604020202020204" pitchFamily="34" charset="0"/>
                <a:ea typeface="宋体" panose="02010600030101010101" pitchFamily="2" charset="-122"/>
              </a:rPr>
              <a:t>）操作码经译码器</a:t>
            </a:r>
            <a:r>
              <a:rPr lang="en-US" altLang="zh-CN" dirty="0">
                <a:latin typeface="宋体" panose="02010600030101010101" pitchFamily="2" charset="-122"/>
                <a:ea typeface="宋体" panose="02010600030101010101" pitchFamily="2" charset="-122"/>
              </a:rPr>
              <a:t>ID</a:t>
            </a:r>
            <a:r>
              <a:rPr lang="zh-CN" altLang="en-US" dirty="0">
                <a:latin typeface="Arial" panose="020B0604020202020204" pitchFamily="34" charset="0"/>
                <a:ea typeface="宋体" panose="02010600030101010101" pitchFamily="2" charset="-122"/>
              </a:rPr>
              <a:t>译码；</a:t>
            </a:r>
          </a:p>
        </p:txBody>
      </p:sp>
      <p:sp>
        <p:nvSpPr>
          <p:cNvPr id="60425" name="Rectangle 7"/>
          <p:cNvSpPr>
            <a:spLocks noChangeArrowheads="1"/>
          </p:cNvSpPr>
          <p:nvPr/>
        </p:nvSpPr>
        <p:spPr bwMode="auto">
          <a:xfrm>
            <a:off x="174625" y="5483225"/>
            <a:ext cx="7924800" cy="908050"/>
          </a:xfrm>
          <a:prstGeom prst="rect">
            <a:avLst/>
          </a:prstGeom>
          <a:noFill/>
          <a:ln w="9525">
            <a:noFill/>
            <a:miter lim="800000"/>
          </a:ln>
        </p:spPr>
        <p:txBody>
          <a:bodyPr tIns="152352" bIns="25392">
            <a:spAutoFit/>
          </a:bodyPr>
          <a:lstStyle/>
          <a:p>
            <a:pPr marL="0" marR="0" lvl="0" indent="463550" algn="l" defTabSz="914400" rtl="0" eaLnBrk="1" fontAlgn="base" latinLnBrk="0" hangingPunct="1">
              <a:spcBef>
                <a:spcPct val="0"/>
              </a:spcBef>
              <a:spcAft>
                <a:spcPct val="0"/>
              </a:spcAft>
              <a:buClrTx/>
              <a:buSzTx/>
              <a:buFontTx/>
              <a:buNone/>
              <a:defRPr/>
            </a:pP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(R0)→FA	 (R2)→FA	</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R0</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和</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R2</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的内容送全加器</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FA</a:t>
            </a:r>
            <a:endParaRPr kumimoji="0" 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463550" algn="l" defTabSz="914400" rtl="0" eaLnBrk="0" fontAlgn="base" latinLnBrk="0" hangingPunct="0">
              <a:spcBef>
                <a:spcPct val="0"/>
              </a:spcBef>
              <a:spcAft>
                <a:spcPct val="0"/>
              </a:spcAft>
              <a:buClrTx/>
              <a:buSzTx/>
              <a:buFontTx/>
              <a:buNone/>
              <a:defRPr/>
            </a:pP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(FA)→R2    </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经运算后，从</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FA</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输出“和数”送</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R2</a:t>
            </a:r>
            <a:r>
              <a:rPr kumimoji="0" 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p>
        </p:txBody>
      </p:sp>
      <p:sp>
        <p:nvSpPr>
          <p:cNvPr id="69642" name="Rectangle 8"/>
          <p:cNvSpPr/>
          <p:nvPr/>
        </p:nvSpPr>
        <p:spPr>
          <a:xfrm>
            <a:off x="323850" y="5084763"/>
            <a:ext cx="2941638" cy="822325"/>
          </a:xfrm>
          <a:prstGeom prst="rect">
            <a:avLst/>
          </a:prstGeom>
          <a:noFill/>
          <a:ln w="9525">
            <a:noFill/>
          </a:ln>
        </p:spPr>
        <p:txBody>
          <a:bodyPr wrap="none" anchor="t">
            <a:spAutoFit/>
          </a:bodyPr>
          <a:lstStyle/>
          <a:p>
            <a:pPr lvl="0" indent="0"/>
            <a:r>
              <a:rPr lang="zh-CN" altLang="en-US" dirty="0">
                <a:latin typeface="Arial" panose="020B0604020202020204" pitchFamily="34" charset="0"/>
                <a:ea typeface="宋体" panose="02010600030101010101" pitchFamily="2" charset="-122"/>
              </a:rPr>
              <a:t>第二阶段：执行指令</a:t>
            </a:r>
          </a:p>
          <a:p>
            <a:pPr lvl="0" indent="0"/>
            <a:endParaRPr lang="en-US" altLang="zh-CN" dirty="0">
              <a:latin typeface="Arial" panose="020B0604020202020204" pitchFamily="34" charset="0"/>
              <a:ea typeface="宋体" panose="02010600030101010101" pitchFamily="2" charset="-122"/>
            </a:endParaRPr>
          </a:p>
        </p:txBody>
      </p:sp>
      <p:sp>
        <p:nvSpPr>
          <p:cNvPr id="69643" name="Rectangle 6"/>
          <p:cNvSpPr/>
          <p:nvPr/>
        </p:nvSpPr>
        <p:spPr>
          <a:xfrm>
            <a:off x="395288" y="1773238"/>
            <a:ext cx="6638925" cy="457200"/>
          </a:xfrm>
          <a:prstGeom prst="rect">
            <a:avLst/>
          </a:prstGeom>
          <a:noFill/>
          <a:ln w="9525">
            <a:noFill/>
          </a:ln>
        </p:spPr>
        <p:txBody>
          <a:bodyPr wrap="none" anchor="t">
            <a:spAutoFit/>
          </a:bodyPr>
          <a:lstStyle/>
          <a:p>
            <a:pPr lvl="0" indent="0"/>
            <a:r>
              <a:rPr lang="zh-CN" altLang="en-US" dirty="0">
                <a:solidFill>
                  <a:srgbClr val="E41048"/>
                </a:solidFill>
                <a:latin typeface="Arial" panose="020B0604020202020204" pitchFamily="34" charset="0"/>
                <a:ea typeface="宋体" panose="02010600030101010101" pitchFamily="2" charset="-122"/>
              </a:rPr>
              <a:t>指令：例：</a:t>
            </a:r>
            <a:r>
              <a:rPr lang="en-US" altLang="zh-CN" dirty="0">
                <a:solidFill>
                  <a:srgbClr val="E41048"/>
                </a:solidFill>
                <a:latin typeface="宋体" panose="02010600030101010101" pitchFamily="2" charset="-122"/>
                <a:ea typeface="宋体" panose="02010600030101010101" pitchFamily="2" charset="-122"/>
              </a:rPr>
              <a:t>n  ADD  R0 </a:t>
            </a:r>
            <a:r>
              <a:rPr lang="zh-CN" altLang="en-US" dirty="0">
                <a:solidFill>
                  <a:srgbClr val="E41048"/>
                </a:solidFill>
                <a:latin typeface="Arial" panose="020B0604020202020204" pitchFamily="34" charset="0"/>
                <a:ea typeface="宋体" panose="02010600030101010101" pitchFamily="2" charset="-122"/>
              </a:rPr>
              <a:t>，</a:t>
            </a:r>
            <a:r>
              <a:rPr lang="en-US" altLang="zh-CN" dirty="0">
                <a:solidFill>
                  <a:srgbClr val="E41048"/>
                </a:solidFill>
                <a:latin typeface="宋体" panose="02010600030101010101" pitchFamily="2" charset="-122"/>
                <a:ea typeface="宋体" panose="02010600030101010101" pitchFamily="2" charset="-122"/>
              </a:rPr>
              <a:t>R2  </a:t>
            </a:r>
            <a:r>
              <a:rPr lang="zh-CN" altLang="en-US" dirty="0">
                <a:solidFill>
                  <a:srgbClr val="E41048"/>
                </a:solidFill>
                <a:latin typeface="Arial" panose="020B0604020202020204" pitchFamily="34" charset="0"/>
                <a:ea typeface="宋体" panose="02010600030101010101" pitchFamily="2" charset="-122"/>
              </a:rPr>
              <a:t>；</a:t>
            </a:r>
            <a:r>
              <a:rPr lang="en-US" altLang="zh-CN" dirty="0">
                <a:solidFill>
                  <a:srgbClr val="E41048"/>
                </a:solidFill>
                <a:latin typeface="宋体" panose="02010600030101010101" pitchFamily="2" charset="-122"/>
                <a:ea typeface="宋体" panose="02010600030101010101" pitchFamily="2" charset="-122"/>
              </a:rPr>
              <a:t>(R0)+(R2)</a:t>
            </a:r>
            <a:r>
              <a:rPr lang="en-US" altLang="zh-CN" dirty="0">
                <a:solidFill>
                  <a:srgbClr val="E41048"/>
                </a:solidFill>
                <a:latin typeface="Arial" panose="020B0604020202020204" pitchFamily="34" charset="0"/>
                <a:ea typeface="宋体" panose="02010600030101010101" pitchFamily="2" charset="-122"/>
              </a:rPr>
              <a:t>→</a:t>
            </a:r>
            <a:r>
              <a:rPr lang="en-US" altLang="zh-CN" dirty="0">
                <a:solidFill>
                  <a:srgbClr val="E41048"/>
                </a:solidFill>
                <a:latin typeface="宋体" panose="02010600030101010101" pitchFamily="2" charset="-122"/>
                <a:ea typeface="宋体" panose="02010600030101010101" pitchFamily="2" charset="-122"/>
              </a:rPr>
              <a:t>R2</a:t>
            </a:r>
          </a:p>
        </p:txBody>
      </p:sp>
      <p:sp>
        <p:nvSpPr>
          <p:cNvPr id="69644" name="Rectangle 5"/>
          <p:cNvSpPr/>
          <p:nvPr/>
        </p:nvSpPr>
        <p:spPr>
          <a:xfrm>
            <a:off x="142875" y="1143000"/>
            <a:ext cx="8537575" cy="461963"/>
          </a:xfrm>
          <a:prstGeom prst="rect">
            <a:avLst/>
          </a:prstGeom>
          <a:noFill/>
          <a:ln w="9525">
            <a:noFill/>
          </a:ln>
        </p:spPr>
        <p:txBody>
          <a:bodyPr wrap="none" anchor="t">
            <a:spAutoFit/>
          </a:bodyPr>
          <a:lstStyle/>
          <a:p>
            <a:pPr lvl="0" indent="0"/>
            <a:r>
              <a:rPr lang="zh-CN" altLang="en-US" dirty="0">
                <a:latin typeface="Arial" panose="020B0604020202020204" pitchFamily="34" charset="0"/>
                <a:ea typeface="宋体" panose="02010600030101010101" pitchFamily="2" charset="-122"/>
              </a:rPr>
              <a:t>控制器：周而复始地取出指令、解释指令和执行指令的过程</a:t>
            </a:r>
          </a:p>
        </p:txBody>
      </p:sp>
      <p:sp>
        <p:nvSpPr>
          <p:cNvPr id="69645" name="Text Box 14"/>
          <p:cNvSpPr txBox="1"/>
          <p:nvPr/>
        </p:nvSpPr>
        <p:spPr>
          <a:xfrm>
            <a:off x="7092950" y="2349500"/>
            <a:ext cx="1800225" cy="457200"/>
          </a:xfrm>
          <a:prstGeom prst="rect">
            <a:avLst/>
          </a:prstGeom>
          <a:noFill/>
          <a:ln w="9525">
            <a:noFill/>
          </a:ln>
        </p:spPr>
        <p:txBody>
          <a:bodyPr anchor="t">
            <a:spAutoFit/>
          </a:bodyPr>
          <a:lstStyle/>
          <a:p>
            <a:pPr lvl="0" indent="0" algn="ctr" eaLnBrk="0" hangingPunct="0">
              <a:spcBef>
                <a:spcPct val="50000"/>
              </a:spcBef>
            </a:pPr>
            <a:r>
              <a:rPr lang="zh-CN" altLang="en-US" dirty="0">
                <a:solidFill>
                  <a:srgbClr val="E41048"/>
                </a:solidFill>
                <a:latin typeface="黑体" panose="02010609060101010101" pitchFamily="49" charset="-122"/>
                <a:ea typeface="宋体" panose="02010600030101010101" pitchFamily="2" charset="-122"/>
              </a:rPr>
              <a:t>演示</a:t>
            </a:r>
          </a:p>
        </p:txBody>
      </p:sp>
      <p:sp>
        <p:nvSpPr>
          <p:cNvPr id="17"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二、计算机硬件系统（五大部件）</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4"/>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68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0658" name="Rectangle 2"/>
          <p:cNvSpPr>
            <a:spLocks noGrp="1"/>
          </p:cNvSpPr>
          <p:nvPr>
            <p:ph type="title"/>
          </p:nvPr>
        </p:nvSpPr>
        <p:spPr/>
        <p:txBody>
          <a:bodyPr wrap="square" lIns="91440" tIns="45720" rIns="91440" bIns="45720" anchor="ctr"/>
          <a:lstStyle/>
          <a:p>
            <a:pPr eaLnBrk="1" hangingPunct="1"/>
            <a:r>
              <a:rPr lang="zh-CN" altLang="en-US" dirty="0"/>
              <a:t>二、计算机硬件系统（五大部件）</a:t>
            </a:r>
          </a:p>
        </p:txBody>
      </p:sp>
      <p:sp>
        <p:nvSpPr>
          <p:cNvPr id="70659" name="Rectangle 3"/>
          <p:cNvSpPr>
            <a:spLocks noGrp="1"/>
          </p:cNvSpPr>
          <p:nvPr>
            <p:ph type="body" sz="half" idx="1"/>
          </p:nvPr>
        </p:nvSpPr>
        <p:spPr>
          <a:xfrm>
            <a:off x="428625" y="1214438"/>
            <a:ext cx="7720013" cy="3948112"/>
          </a:xfrm>
        </p:spPr>
        <p:txBody>
          <a:bodyPr wrap="square" lIns="91440" tIns="45720" rIns="91440" bIns="45720" anchor="t"/>
          <a:lstStyle/>
          <a:p>
            <a:pPr marL="274955" indent="-274955" eaLnBrk="1" hangingPunct="1">
              <a:lnSpc>
                <a:spcPct val="90000"/>
              </a:lnSpc>
              <a:spcBef>
                <a:spcPct val="0"/>
              </a:spcBef>
            </a:pPr>
            <a:r>
              <a:rPr lang="en-US" altLang="zh-CN" dirty="0"/>
              <a:t>4</a:t>
            </a:r>
            <a:r>
              <a:rPr lang="zh-CN" altLang="en-US" dirty="0"/>
              <a:t>、输入设备</a:t>
            </a:r>
          </a:p>
          <a:p>
            <a:pPr marL="716280" lvl="1" indent="-262255" eaLnBrk="1" hangingPunct="1">
              <a:lnSpc>
                <a:spcPct val="90000"/>
              </a:lnSpc>
              <a:spcBef>
                <a:spcPct val="0"/>
              </a:spcBef>
            </a:pPr>
            <a:r>
              <a:rPr lang="zh-CN" altLang="en-US" dirty="0"/>
              <a:t>功能：</a:t>
            </a:r>
            <a:r>
              <a:rPr lang="zh-CN" altLang="en-US" dirty="0">
                <a:latin typeface="Arial" panose="020B0604020202020204" pitchFamily="34" charset="0"/>
                <a:ea typeface="宋体" panose="02010600030101010101" pitchFamily="2" charset="-122"/>
              </a:rPr>
              <a:t>将各种形式的输入信息转换为机器可接受的编码形式。例如键盘、鼠标等。</a:t>
            </a:r>
            <a:endParaRPr lang="en-US" altLang="zh-CN" dirty="0"/>
          </a:p>
          <a:p>
            <a:pPr marL="716280" lvl="1" indent="-262255" eaLnBrk="1" hangingPunct="1">
              <a:lnSpc>
                <a:spcPct val="90000"/>
              </a:lnSpc>
              <a:spcBef>
                <a:spcPct val="0"/>
              </a:spcBef>
            </a:pPr>
            <a:endParaRPr lang="en-US" altLang="zh-CN" dirty="0"/>
          </a:p>
          <a:p>
            <a:pPr marL="716280" lvl="1" indent="-262255" eaLnBrk="1" hangingPunct="1">
              <a:lnSpc>
                <a:spcPct val="90000"/>
              </a:lnSpc>
              <a:spcBef>
                <a:spcPct val="0"/>
              </a:spcBef>
            </a:pPr>
            <a:endParaRPr lang="zh-CN" altLang="en-US" dirty="0"/>
          </a:p>
          <a:p>
            <a:pPr marL="274955" indent="-274955" eaLnBrk="1" hangingPunct="1">
              <a:lnSpc>
                <a:spcPct val="90000"/>
              </a:lnSpc>
              <a:spcBef>
                <a:spcPct val="0"/>
              </a:spcBef>
            </a:pPr>
            <a:r>
              <a:rPr lang="en-US" altLang="zh-CN" dirty="0"/>
              <a:t>5</a:t>
            </a:r>
            <a:r>
              <a:rPr lang="zh-CN" altLang="en-US" dirty="0"/>
              <a:t>、输出设备</a:t>
            </a:r>
          </a:p>
          <a:p>
            <a:pPr marL="716280" lvl="1" indent="-262255" eaLnBrk="1" hangingPunct="1">
              <a:lnSpc>
                <a:spcPct val="90000"/>
              </a:lnSpc>
              <a:spcBef>
                <a:spcPct val="0"/>
              </a:spcBef>
            </a:pPr>
            <a:r>
              <a:rPr lang="zh-CN" altLang="en-US" dirty="0"/>
              <a:t>功能：将计算机处理结果转换成人们或其他设备所能接收的形式。</a:t>
            </a:r>
            <a:r>
              <a:rPr lang="zh-CN" altLang="en-US" dirty="0">
                <a:latin typeface="Arial" panose="020B0604020202020204" pitchFamily="34" charset="0"/>
                <a:ea typeface="宋体" panose="02010600030101010101" pitchFamily="2" charset="-122"/>
              </a:rPr>
              <a:t>例如显示器、打印机等。</a:t>
            </a:r>
            <a:endParaRPr lang="en-US" altLang="zh-CN" dirty="0"/>
          </a:p>
          <a:p>
            <a:pPr marL="716280" lvl="1" indent="-262255" eaLnBrk="1" hangingPunct="1">
              <a:lnSpc>
                <a:spcPct val="90000"/>
              </a:lnSpc>
              <a:spcBef>
                <a:spcPct val="0"/>
              </a:spcBef>
            </a:pPr>
            <a:endParaRPr lang="zh-CN" altLang="en-US" dirty="0"/>
          </a:p>
          <a:p>
            <a:pPr marL="716280" lvl="1" indent="-262255" eaLnBrk="1" hangingPunct="1">
              <a:lnSpc>
                <a:spcPct val="90000"/>
              </a:lnSpc>
              <a:spcBef>
                <a:spcPct val="0"/>
              </a:spcBef>
            </a:pP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2"/>
          <p:cNvSpPr>
            <a:spLocks noGrp="1"/>
          </p:cNvSpPr>
          <p:nvPr>
            <p:ph type="sldNum" sz="quarter" idx="10"/>
          </p:nvPr>
        </p:nvSpPr>
        <p:spPr>
          <a:xfrm>
            <a:off x="7000875" y="6215063"/>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69</a:t>
            </a:fld>
            <a:endParaRPr lang="fr-FR" altLang="en-US" sz="1000" b="0" dirty="0">
              <a:latin typeface="Verdana" panose="020B0604030504040204" pitchFamily="34" charset="0"/>
              <a:ea typeface="宋体" panose="02010600030101010101" pitchFamily="2" charset="-122"/>
            </a:endParaRPr>
          </a:p>
        </p:txBody>
      </p:sp>
      <p:sp>
        <p:nvSpPr>
          <p:cNvPr id="71682" name="Rectangle 4"/>
          <p:cNvSpPr/>
          <p:nvPr/>
        </p:nvSpPr>
        <p:spPr>
          <a:xfrm>
            <a:off x="142875" y="4000500"/>
            <a:ext cx="7823200" cy="1570038"/>
          </a:xfrm>
          <a:prstGeom prst="rect">
            <a:avLst/>
          </a:prstGeom>
          <a:noFill/>
          <a:ln w="9525">
            <a:noFill/>
          </a:ln>
        </p:spPr>
        <p:txBody>
          <a:bodyPr anchor="t">
            <a:spAutoFit/>
          </a:bodyPr>
          <a:lstStyle/>
          <a:p>
            <a:pPr lvl="0" indent="196850"/>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字长通常是</a:t>
            </a:r>
            <a:r>
              <a:rPr lang="en-US" altLang="zh-CN" dirty="0">
                <a:latin typeface="宋体" panose="02010600030101010101" pitchFamily="2" charset="-122"/>
                <a:ea typeface="宋体" panose="02010600030101010101" pitchFamily="2" charset="-122"/>
              </a:rPr>
              <a:t>8</a:t>
            </a:r>
            <a:r>
              <a:rPr lang="zh-CN" altLang="en-US" dirty="0">
                <a:latin typeface="Arial" panose="020B0604020202020204" pitchFamily="34" charset="0"/>
                <a:ea typeface="宋体" panose="02010600030101010101" pitchFamily="2" charset="-122"/>
              </a:rPr>
              <a:t>的整倍数，使能存放整数个字符的编码。例如字长为</a:t>
            </a:r>
            <a:r>
              <a:rPr lang="en-US" altLang="zh-CN" dirty="0">
                <a:latin typeface="宋体" panose="02010600030101010101" pitchFamily="2" charset="-122"/>
                <a:ea typeface="宋体" panose="02010600030101010101" pitchFamily="2" charset="-122"/>
              </a:rPr>
              <a:t>8</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16</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32</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64</a:t>
            </a:r>
            <a:r>
              <a:rPr lang="zh-CN" altLang="en-US" dirty="0">
                <a:latin typeface="Arial" panose="020B0604020202020204" pitchFamily="34" charset="0"/>
                <a:ea typeface="宋体" panose="02010600030101010101" pitchFamily="2" charset="-122"/>
              </a:rPr>
              <a:t>位等。字长标志着机器表示数的精度。字长越长，精度越高。</a:t>
            </a:r>
          </a:p>
          <a:p>
            <a:pPr lvl="0" indent="196850"/>
            <a:endParaRPr lang="zh-CN" altLang="en-US" dirty="0">
              <a:latin typeface="Arial" panose="020B0604020202020204" pitchFamily="34" charset="0"/>
              <a:ea typeface="宋体" panose="02010600030101010101" pitchFamily="2" charset="-122"/>
            </a:endParaRPr>
          </a:p>
        </p:txBody>
      </p:sp>
      <p:sp>
        <p:nvSpPr>
          <p:cNvPr id="71683" name="Rectangle 6"/>
          <p:cNvSpPr/>
          <p:nvPr/>
        </p:nvSpPr>
        <p:spPr>
          <a:xfrm>
            <a:off x="142875" y="3214688"/>
            <a:ext cx="8215313" cy="1200150"/>
          </a:xfrm>
          <a:prstGeom prst="rect">
            <a:avLst/>
          </a:prstGeom>
          <a:noFill/>
          <a:ln w="9525">
            <a:noFill/>
          </a:ln>
        </p:spPr>
        <p:txBody>
          <a:bodyPr anchor="t">
            <a:spAutoFit/>
          </a:bodyPr>
          <a:lstStyle/>
          <a:p>
            <a:pPr lvl="0" indent="0"/>
            <a:r>
              <a:rPr lang="zh-CN" altLang="en-US" dirty="0">
                <a:solidFill>
                  <a:srgbClr val="FF3300"/>
                </a:solidFill>
                <a:highlight>
                  <a:srgbClr val="FFFF00"/>
                </a:highlight>
                <a:latin typeface="宋体" panose="02010600030101010101" pitchFamily="2" charset="-122"/>
                <a:ea typeface="宋体" panose="02010600030101010101" pitchFamily="2" charset="-122"/>
              </a:rPr>
              <a:t>处理机</a:t>
            </a:r>
            <a:r>
              <a:rPr lang="zh-CN" altLang="en-US" dirty="0">
                <a:solidFill>
                  <a:srgbClr val="FF3300"/>
                </a:solidFill>
                <a:highlight>
                  <a:srgbClr val="FFFF00"/>
                </a:highlight>
                <a:latin typeface="Arial" panose="020B0604020202020204" pitchFamily="34" charset="0"/>
                <a:ea typeface="宋体" panose="02010600030101010101" pitchFamily="2" charset="-122"/>
              </a:rPr>
              <a:t>字长</a:t>
            </a:r>
            <a:r>
              <a:rPr lang="en-US" altLang="zh-CN" dirty="0">
                <a:highlight>
                  <a:srgbClr val="FFFF00"/>
                </a:highlight>
                <a:latin typeface="Arial" panose="020B0604020202020204" pitchFamily="34" charset="0"/>
                <a:ea typeface="宋体" panose="02010600030101010101" pitchFamily="2" charset="-122"/>
              </a:rPr>
              <a:t>:  </a:t>
            </a:r>
            <a:r>
              <a:rPr lang="zh-CN" altLang="en-US" dirty="0">
                <a:highlight>
                  <a:srgbClr val="FFFF00"/>
                </a:highlight>
                <a:latin typeface="Arial" panose="020B0604020202020204" pitchFamily="34" charset="0"/>
                <a:ea typeface="宋体" panose="02010600030101010101" pitchFamily="2" charset="-122"/>
              </a:rPr>
              <a:t>指处理机运算器中一次能够完成二进制数运算的位数</a:t>
            </a:r>
            <a:r>
              <a:rPr lang="en-US" altLang="zh-CN" dirty="0">
                <a:highlight>
                  <a:srgbClr val="FFFF00"/>
                </a:highlight>
                <a:latin typeface="Arial" panose="020B0604020202020204" pitchFamily="34" charset="0"/>
                <a:ea typeface="宋体" panose="02010600030101010101" pitchFamily="2" charset="-122"/>
              </a:rPr>
              <a:t>.</a:t>
            </a:r>
            <a:r>
              <a:rPr lang="zh-CN" altLang="en-US" dirty="0">
                <a:highlight>
                  <a:srgbClr val="FFFF00"/>
                </a:highlight>
                <a:latin typeface="Arial" panose="020B0604020202020204" pitchFamily="34" charset="0"/>
                <a:ea typeface="宋体" panose="02010600030101010101" pitchFamily="2" charset="-122"/>
              </a:rPr>
              <a:t> </a:t>
            </a:r>
          </a:p>
          <a:p>
            <a:pPr lvl="0" indent="0"/>
            <a:r>
              <a:rPr lang="zh-CN" altLang="en-US" dirty="0">
                <a:latin typeface="Arial" panose="020B0604020202020204" pitchFamily="34"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1684" name="Text Box 5"/>
          <p:cNvSpPr txBox="1"/>
          <p:nvPr/>
        </p:nvSpPr>
        <p:spPr>
          <a:xfrm>
            <a:off x="214313" y="5286375"/>
            <a:ext cx="7751762" cy="830263"/>
          </a:xfrm>
          <a:prstGeom prst="rect">
            <a:avLst/>
          </a:prstGeom>
          <a:noFill/>
          <a:ln w="9525">
            <a:noFill/>
          </a:ln>
        </p:spPr>
        <p:txBody>
          <a:bodyPr anchor="t">
            <a:spAutoFit/>
          </a:bodyPr>
          <a:lstStyle/>
          <a:p>
            <a:pPr lvl="0" indent="0">
              <a:spcBef>
                <a:spcPct val="50000"/>
              </a:spcBef>
            </a:pPr>
            <a:r>
              <a:rPr lang="zh-CN" altLang="en-US" dirty="0">
                <a:solidFill>
                  <a:srgbClr val="FF3300"/>
                </a:solidFill>
                <a:latin typeface="Arial" panose="020B0604020202020204" pitchFamily="34" charset="0"/>
                <a:ea typeface="宋体" panose="02010600030101010101" pitchFamily="2" charset="-122"/>
              </a:rPr>
              <a:t>总线宽度</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一般指</a:t>
            </a:r>
            <a:r>
              <a:rPr lang="en-US" altLang="zh-CN" dirty="0">
                <a:latin typeface="Arial" panose="020B0604020202020204" pitchFamily="34" charset="0"/>
                <a:ea typeface="宋体" panose="02010600030101010101" pitchFamily="2" charset="-122"/>
              </a:rPr>
              <a:t>CPU</a:t>
            </a:r>
            <a:r>
              <a:rPr lang="zh-CN" altLang="en-US" dirty="0">
                <a:latin typeface="Arial" panose="020B0604020202020204" pitchFamily="34" charset="0"/>
                <a:ea typeface="宋体" panose="02010600030101010101" pitchFamily="2" charset="-122"/>
              </a:rPr>
              <a:t>中</a:t>
            </a:r>
            <a:r>
              <a:rPr lang="zh-CN" altLang="en-US" dirty="0">
                <a:highlight>
                  <a:srgbClr val="FFFF00"/>
                </a:highlight>
                <a:latin typeface="Arial" panose="020B0604020202020204" pitchFamily="34" charset="0"/>
                <a:ea typeface="宋体" panose="02010600030101010101" pitchFamily="2" charset="-122"/>
              </a:rPr>
              <a:t>运算器与存储器</a:t>
            </a:r>
            <a:r>
              <a:rPr lang="zh-CN" altLang="en-US" dirty="0">
                <a:latin typeface="Arial" panose="020B0604020202020204" pitchFamily="34" charset="0"/>
                <a:ea typeface="宋体" panose="02010600030101010101" pitchFamily="2" charset="-122"/>
              </a:rPr>
              <a:t>之间进行互连的内部总线二进制位数。</a:t>
            </a:r>
          </a:p>
        </p:txBody>
      </p:sp>
      <p:sp>
        <p:nvSpPr>
          <p:cNvPr id="71685" name="Rectangle 8"/>
          <p:cNvSpPr/>
          <p:nvPr/>
        </p:nvSpPr>
        <p:spPr>
          <a:xfrm>
            <a:off x="857250" y="6143625"/>
            <a:ext cx="5857875" cy="461963"/>
          </a:xfrm>
          <a:prstGeom prst="rect">
            <a:avLst/>
          </a:prstGeom>
          <a:noFill/>
          <a:ln w="9525">
            <a:noFill/>
          </a:ln>
        </p:spPr>
        <p:txBody>
          <a:bodyPr anchor="t">
            <a:spAutoFit/>
          </a:bodyPr>
          <a:lstStyle/>
          <a:p>
            <a:pPr lvl="0" indent="0"/>
            <a:r>
              <a:rPr lang="zh-CN" altLang="en-US" dirty="0">
                <a:latin typeface="Arial" panose="020B0604020202020204" pitchFamily="34" charset="0"/>
                <a:ea typeface="宋体" panose="02010600030101010101" pitchFamily="2" charset="-122"/>
              </a:rPr>
              <a:t>总线宽度一般为处理机字长的</a:t>
            </a: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4</a:t>
            </a:r>
            <a:r>
              <a:rPr lang="zh-CN" altLang="en-US" dirty="0">
                <a:latin typeface="Arial" panose="020B0604020202020204" pitchFamily="34" charset="0"/>
                <a:ea typeface="宋体" panose="02010600030101010101" pitchFamily="2" charset="-122"/>
              </a:rPr>
              <a:t>倍。</a:t>
            </a:r>
          </a:p>
        </p:txBody>
      </p:sp>
      <p:sp>
        <p:nvSpPr>
          <p:cNvPr id="71686" name="Text Box 2"/>
          <p:cNvSpPr txBox="1"/>
          <p:nvPr/>
        </p:nvSpPr>
        <p:spPr>
          <a:xfrm>
            <a:off x="142875" y="1071563"/>
            <a:ext cx="9001125" cy="2646362"/>
          </a:xfrm>
          <a:prstGeom prst="rect">
            <a:avLst/>
          </a:prstGeom>
          <a:noFill/>
          <a:ln w="9525">
            <a:noFill/>
          </a:ln>
        </p:spPr>
        <p:txBody>
          <a:bodyPr anchor="t">
            <a:spAutoFit/>
          </a:bodyPr>
          <a:lstStyle/>
          <a:p>
            <a:pPr lvl="0" indent="0">
              <a:spcBef>
                <a:spcPts val="600"/>
              </a:spcBef>
            </a:pPr>
            <a:r>
              <a:rPr lang="zh-CN" altLang="en-US" dirty="0">
                <a:solidFill>
                  <a:srgbClr val="FF3300"/>
                </a:solidFill>
                <a:latin typeface="Arial" panose="020B0604020202020204" pitchFamily="34" charset="0"/>
                <a:ea typeface="宋体" panose="02010600030101010101" pitchFamily="2" charset="-122"/>
              </a:rPr>
              <a:t>吞吐量</a:t>
            </a:r>
            <a:r>
              <a:rPr lang="en-US" altLang="zh-CN" dirty="0">
                <a:solidFill>
                  <a:srgbClr val="FF3300"/>
                </a:solidFill>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表征一台计算机在某一时间间隔内能够处理的信息量</a:t>
            </a:r>
            <a:r>
              <a:rPr lang="en-US" altLang="zh-CN" dirty="0">
                <a:latin typeface="Arial" panose="020B0604020202020204" pitchFamily="34" charset="0"/>
                <a:ea typeface="宋体" panose="02010600030101010101" pitchFamily="2" charset="-122"/>
              </a:rPr>
              <a:t>.</a:t>
            </a:r>
          </a:p>
          <a:p>
            <a:pPr lvl="0" indent="0">
              <a:spcBef>
                <a:spcPts val="600"/>
              </a:spcBef>
            </a:pPr>
            <a:r>
              <a:rPr lang="zh-CN" altLang="en-US" dirty="0">
                <a:solidFill>
                  <a:srgbClr val="FF3300"/>
                </a:solidFill>
                <a:latin typeface="Arial" panose="020B0604020202020204" pitchFamily="34" charset="0"/>
                <a:ea typeface="宋体" panose="02010600030101010101" pitchFamily="2" charset="-122"/>
              </a:rPr>
              <a:t>响应时间</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表征从输入有效到系统产生响应之间的时间度量</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用时间单位来度量</a:t>
            </a:r>
            <a:r>
              <a:rPr lang="en-US" altLang="zh-CN" dirty="0">
                <a:latin typeface="Arial" panose="020B0604020202020204" pitchFamily="34" charset="0"/>
                <a:ea typeface="宋体" panose="02010600030101010101" pitchFamily="2" charset="-122"/>
              </a:rPr>
              <a:t>.</a:t>
            </a:r>
          </a:p>
          <a:p>
            <a:pPr lvl="0" indent="0">
              <a:spcBef>
                <a:spcPts val="600"/>
              </a:spcBef>
            </a:pPr>
            <a:r>
              <a:rPr lang="zh-CN" altLang="en-US" dirty="0">
                <a:solidFill>
                  <a:srgbClr val="FF3300"/>
                </a:solidFill>
                <a:latin typeface="Arial" panose="020B0604020202020204" pitchFamily="34" charset="0"/>
                <a:ea typeface="宋体" panose="02010600030101010101" pitchFamily="2" charset="-122"/>
              </a:rPr>
              <a:t>利用率</a:t>
            </a:r>
            <a:r>
              <a:rPr lang="en-US" altLang="zh-CN" dirty="0">
                <a:solidFill>
                  <a:srgbClr val="FF3300"/>
                </a:solidFill>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在给定的时间间隔内</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系统被实际使用的时间所占的比率</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用百分比表示</a:t>
            </a:r>
            <a:r>
              <a:rPr lang="en-US" altLang="zh-CN" dirty="0">
                <a:latin typeface="Arial" panose="020B0604020202020204" pitchFamily="34" charset="0"/>
                <a:ea typeface="宋体" panose="02010600030101010101" pitchFamily="2" charset="-122"/>
              </a:rPr>
              <a:t>.</a:t>
            </a:r>
          </a:p>
          <a:p>
            <a:pPr lvl="0" indent="0">
              <a:spcBef>
                <a:spcPct val="50000"/>
              </a:spcBef>
            </a:pPr>
            <a:endParaRPr lang="en-US" altLang="x-none" dirty="0">
              <a:latin typeface="Arial" panose="020B0604020202020204" pitchFamily="34" charset="0"/>
              <a:ea typeface="宋体" panose="02010600030101010101" pitchFamily="2" charset="-122"/>
            </a:endParaRPr>
          </a:p>
        </p:txBody>
      </p:sp>
      <p:sp>
        <p:nvSpPr>
          <p:cNvPr id="12"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7</a:t>
            </a:fld>
            <a:endParaRPr lang="fr-FR" altLang="en-US" sz="1000" b="0" dirty="0">
              <a:latin typeface="Verdana" panose="020B0604030504040204" pitchFamily="34" charset="0"/>
              <a:ea typeface="宋体" panose="02010600030101010101" pitchFamily="2" charset="-122"/>
            </a:endParaRPr>
          </a:p>
        </p:txBody>
      </p:sp>
      <p:sp>
        <p:nvSpPr>
          <p:cNvPr id="15362" name="Rectangle 4"/>
          <p:cNvSpPr/>
          <p:nvPr/>
        </p:nvSpPr>
        <p:spPr>
          <a:xfrm>
            <a:off x="381000" y="1285875"/>
            <a:ext cx="8763000" cy="519113"/>
          </a:xfrm>
          <a:prstGeom prst="rect">
            <a:avLst/>
          </a:prstGeom>
          <a:noFill/>
          <a:ln w="9525">
            <a:noFill/>
          </a:ln>
        </p:spPr>
        <p:txBody>
          <a:bodyPr anchor="t">
            <a:spAutoFit/>
          </a:bodyPr>
          <a:lstStyle/>
          <a:p>
            <a:pPr lvl="0" indent="0"/>
            <a:r>
              <a:rPr lang="zh-CN" altLang="en-US" sz="2800" dirty="0">
                <a:latin typeface="宋体" panose="02010600030101010101" pitchFamily="2" charset="-122"/>
                <a:ea typeface="宋体" panose="02010600030101010101" pitchFamily="2" charset="-122"/>
              </a:rPr>
              <a:t>可编程性机器的出现</a:t>
            </a:r>
            <a:r>
              <a:rPr lang="zh-CN" altLang="en-US" sz="2800" dirty="0">
                <a:latin typeface="Arial" panose="020B0604020202020204" pitchFamily="34" charset="0"/>
                <a:ea typeface="宋体" panose="02010600030101010101" pitchFamily="2" charset="-122"/>
              </a:rPr>
              <a:t> </a:t>
            </a:r>
          </a:p>
        </p:txBody>
      </p:sp>
      <p:pic>
        <p:nvPicPr>
          <p:cNvPr id="15363" name="Picture 3"/>
          <p:cNvPicPr>
            <a:picLocks noChangeAspect="1"/>
          </p:cNvPicPr>
          <p:nvPr/>
        </p:nvPicPr>
        <p:blipFill>
          <a:blip r:embed="rId2"/>
          <a:stretch>
            <a:fillRect/>
          </a:stretch>
        </p:blipFill>
        <p:spPr>
          <a:xfrm>
            <a:off x="395288" y="2201863"/>
            <a:ext cx="8208962" cy="3203575"/>
          </a:xfrm>
          <a:prstGeom prst="rect">
            <a:avLst/>
          </a:prstGeom>
          <a:noFill/>
          <a:ln w="9525">
            <a:noFill/>
          </a:ln>
        </p:spPr>
      </p:pic>
      <p:sp>
        <p:nvSpPr>
          <p:cNvPr id="5"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2"/>
          <p:cNvSpPr>
            <a:spLocks noGrp="1"/>
          </p:cNvSpPr>
          <p:nvPr>
            <p:ph type="sldNum" sz="quarter" idx="10"/>
          </p:nvPr>
        </p:nvSpPr>
        <p:spPr>
          <a:xfrm>
            <a:off x="6481763" y="5824538"/>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70</a:t>
            </a:fld>
            <a:endParaRPr lang="fr-FR" altLang="en-US" sz="1000" b="0" dirty="0">
              <a:latin typeface="Verdana" panose="020B0604030504040204" pitchFamily="34" charset="0"/>
              <a:ea typeface="宋体" panose="02010600030101010101" pitchFamily="2" charset="-122"/>
            </a:endParaRPr>
          </a:p>
        </p:txBody>
      </p:sp>
      <p:sp>
        <p:nvSpPr>
          <p:cNvPr id="72706" name="Rectangle 6"/>
          <p:cNvSpPr/>
          <p:nvPr/>
        </p:nvSpPr>
        <p:spPr>
          <a:xfrm>
            <a:off x="142875" y="2714625"/>
            <a:ext cx="7929563" cy="3415030"/>
          </a:xfrm>
          <a:prstGeom prst="rect">
            <a:avLst/>
          </a:prstGeom>
          <a:noFill/>
          <a:ln w="9525">
            <a:noFill/>
          </a:ln>
        </p:spPr>
        <p:txBody>
          <a:bodyPr anchor="t">
            <a:spAutoFit/>
          </a:bodyPr>
          <a:lstStyle/>
          <a:p>
            <a:pPr lvl="0" indent="0"/>
            <a:r>
              <a:rPr lang="zh-CN" altLang="en-US" dirty="0">
                <a:solidFill>
                  <a:srgbClr val="FF3300"/>
                </a:solidFill>
                <a:latin typeface="宋体" panose="02010600030101010101" pitchFamily="2" charset="-122"/>
                <a:ea typeface="宋体" panose="02010600030101010101" pitchFamily="2" charset="-122"/>
              </a:rPr>
              <a:t>存储器带宽</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单位时间内从存储器读出的二进制数信息量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一般用</a:t>
            </a:r>
            <a:r>
              <a:rPr lang="en-US" altLang="zh-CN" dirty="0">
                <a:latin typeface="宋体" panose="02010600030101010101" pitchFamily="2" charset="-122"/>
                <a:ea typeface="宋体" panose="02010600030101010101" pitchFamily="2" charset="-122"/>
              </a:rPr>
              <a:t>B/S(</a:t>
            </a:r>
            <a:r>
              <a:rPr lang="zh-CN" altLang="en-US" dirty="0">
                <a:latin typeface="宋体" panose="02010600030101010101" pitchFamily="2" charset="-122"/>
                <a:ea typeface="宋体" panose="02010600030101010101" pitchFamily="2" charset="-122"/>
              </a:rPr>
              <a:t>字节</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秒</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或</a:t>
            </a:r>
            <a:r>
              <a:rPr lang="en-US" altLang="zh-CN" i="1" dirty="0">
                <a:gradFill>
                  <a:gsLst>
                    <a:gs pos="0">
                      <a:srgbClr val="7B32B2"/>
                    </a:gs>
                    <a:gs pos="100000">
                      <a:srgbClr val="401A5D"/>
                    </a:gs>
                  </a:gsLst>
                  <a:lin scaled="0"/>
                </a:gradFill>
                <a:latin typeface="宋体" panose="02010600030101010101" pitchFamily="2" charset="-122"/>
                <a:ea typeface="宋体" panose="02010600030101010101" pitchFamily="2" charset="-122"/>
              </a:rPr>
              <a:t>b</a:t>
            </a:r>
            <a:r>
              <a:rPr lang="en-US" altLang="zh-CN" i="1" dirty="0">
                <a:gradFill>
                  <a:gsLst>
                    <a:gs pos="0">
                      <a:srgbClr val="7B32B2"/>
                    </a:gs>
                    <a:gs pos="100000">
                      <a:srgbClr val="401A5D"/>
                    </a:gs>
                  </a:gsLst>
                  <a:lin scaled="0"/>
                </a:gradFill>
                <a:latin typeface="宋体" panose="02010600030101010101" pitchFamily="2" charset="-122"/>
                <a:ea typeface="宋体" panose="02010600030101010101" pitchFamily="2" charset="-122"/>
                <a:sym typeface="+mn-ea"/>
              </a:rPr>
              <a:t>/S(</a:t>
            </a:r>
            <a:r>
              <a:rPr lang="zh-CN" altLang="en-US" i="1" dirty="0">
                <a:gradFill>
                  <a:gsLst>
                    <a:gs pos="0">
                      <a:srgbClr val="7B32B2"/>
                    </a:gs>
                    <a:gs pos="100000">
                      <a:srgbClr val="401A5D"/>
                    </a:gs>
                  </a:gsLst>
                  <a:lin scaled="0"/>
                </a:gradFill>
                <a:latin typeface="宋体" panose="02010600030101010101" pitchFamily="2" charset="-122"/>
                <a:ea typeface="宋体" panose="02010600030101010101" pitchFamily="2" charset="-122"/>
                <a:sym typeface="+mn-ea"/>
              </a:rPr>
              <a:t>位</a:t>
            </a:r>
            <a:r>
              <a:rPr lang="en-US" altLang="zh-CN" i="1" dirty="0">
                <a:gradFill>
                  <a:gsLst>
                    <a:gs pos="0">
                      <a:srgbClr val="7B32B2"/>
                    </a:gs>
                    <a:gs pos="100000">
                      <a:srgbClr val="401A5D"/>
                    </a:gs>
                  </a:gsLst>
                  <a:lin scaled="0"/>
                </a:gradFill>
                <a:latin typeface="宋体" panose="02010600030101010101" pitchFamily="2" charset="-122"/>
                <a:ea typeface="宋体" panose="02010600030101010101" pitchFamily="2" charset="-122"/>
                <a:sym typeface="+mn-ea"/>
              </a:rPr>
              <a:t>/</a:t>
            </a:r>
            <a:r>
              <a:rPr lang="zh-CN" altLang="en-US" i="1" dirty="0">
                <a:gradFill>
                  <a:gsLst>
                    <a:gs pos="0">
                      <a:srgbClr val="7B32B2"/>
                    </a:gs>
                    <a:gs pos="100000">
                      <a:srgbClr val="401A5D"/>
                    </a:gs>
                  </a:gsLst>
                  <a:lin scaled="0"/>
                </a:gradFill>
                <a:latin typeface="宋体" panose="02010600030101010101" pitchFamily="2" charset="-122"/>
                <a:ea typeface="宋体" panose="02010600030101010101" pitchFamily="2" charset="-122"/>
                <a:sym typeface="+mn-ea"/>
              </a:rPr>
              <a:t>秒</a:t>
            </a:r>
            <a:r>
              <a:rPr lang="en-US" altLang="zh-CN" i="1" dirty="0">
                <a:gradFill>
                  <a:gsLst>
                    <a:gs pos="0">
                      <a:srgbClr val="7B32B2"/>
                    </a:gs>
                    <a:gs pos="100000">
                      <a:srgbClr val="401A5D"/>
                    </a:gs>
                  </a:gsLst>
                  <a:lin scaled="0"/>
                </a:gradFill>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rPr>
              <a:t>表示。</a:t>
            </a:r>
            <a:endParaRPr lang="en-US" altLang="zh-CN" dirty="0">
              <a:latin typeface="宋体" panose="02010600030101010101" pitchFamily="2" charset="-122"/>
              <a:ea typeface="宋体" panose="02010600030101010101" pitchFamily="2" charset="-122"/>
            </a:endParaRPr>
          </a:p>
          <a:p>
            <a:pPr lvl="0" indent="0"/>
            <a:endParaRPr lang="zh-CN" altLang="en-US" dirty="0">
              <a:latin typeface="宋体" panose="02010600030101010101" pitchFamily="2" charset="-122"/>
              <a:ea typeface="宋体" panose="02010600030101010101" pitchFamily="2" charset="-122"/>
            </a:endParaRPr>
          </a:p>
          <a:p>
            <a:pPr lvl="0" indent="0"/>
            <a:r>
              <a:rPr lang="zh-CN" altLang="en-US" dirty="0">
                <a:solidFill>
                  <a:srgbClr val="FF3300"/>
                </a:solidFill>
                <a:latin typeface="宋体" panose="02010600030101010101" pitchFamily="2" charset="-122"/>
                <a:ea typeface="宋体" panose="02010600030101010101" pitchFamily="2" charset="-122"/>
              </a:rPr>
              <a:t>主频</a:t>
            </a:r>
            <a:r>
              <a:rPr lang="en-US" altLang="zh-CN" dirty="0">
                <a:solidFill>
                  <a:srgbClr val="FF3300"/>
                </a:solidFill>
                <a:latin typeface="宋体" panose="02010600030101010101" pitchFamily="2" charset="-122"/>
                <a:ea typeface="宋体" panose="02010600030101010101" pitchFamily="2" charset="-122"/>
              </a:rPr>
              <a:t>/</a:t>
            </a:r>
            <a:r>
              <a:rPr lang="zh-CN" altLang="en-US" dirty="0">
                <a:solidFill>
                  <a:srgbClr val="FF3300"/>
                </a:solidFill>
                <a:latin typeface="宋体" panose="02010600030101010101" pitchFamily="2" charset="-122"/>
                <a:ea typeface="宋体" panose="02010600030101010101" pitchFamily="2" charset="-122"/>
              </a:rPr>
              <a:t>时钟周期</a:t>
            </a:r>
            <a:r>
              <a:rPr lang="en-US" altLang="zh-CN" dirty="0">
                <a:latin typeface="宋体" panose="02010600030101010101" pitchFamily="2" charset="-122"/>
                <a:ea typeface="宋体" panose="02010600030101010101" pitchFamily="2" charset="-122"/>
              </a:rPr>
              <a:t>: </a:t>
            </a:r>
          </a:p>
          <a:p>
            <a:pPr lvl="0" indent="0"/>
            <a:r>
              <a:rPr lang="en-US" altLang="zh-CN" dirty="0">
                <a:latin typeface="宋体" panose="02010600030101010101" pitchFamily="2" charset="-122"/>
                <a:ea typeface="宋体" panose="02010600030101010101" pitchFamily="2" charset="-122"/>
              </a:rPr>
              <a:t>    CPU</a:t>
            </a:r>
            <a:r>
              <a:rPr lang="zh-CN" altLang="en-US" dirty="0">
                <a:latin typeface="宋体" panose="02010600030101010101" pitchFamily="2" charset="-122"/>
                <a:ea typeface="宋体" panose="02010600030101010101" pitchFamily="2" charset="-122"/>
              </a:rPr>
              <a:t>的工作节拍受主时钟控制</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主时钟不断产生固定频率的时钟</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主时钟的频率</a:t>
            </a:r>
            <a:r>
              <a:rPr lang="en-US" altLang="zh-CN" dirty="0">
                <a:latin typeface="宋体" panose="02010600030101010101" pitchFamily="2" charset="-122"/>
                <a:ea typeface="宋体" panose="02010600030101010101" pitchFamily="2" charset="-122"/>
              </a:rPr>
              <a:t>(f)</a:t>
            </a:r>
            <a:r>
              <a:rPr lang="zh-CN" altLang="en-US" dirty="0">
                <a:latin typeface="宋体" panose="02010600030101010101" pitchFamily="2" charset="-122"/>
                <a:ea typeface="宋体" panose="02010600030101010101" pitchFamily="2" charset="-122"/>
              </a:rPr>
              <a:t>叫</a:t>
            </a:r>
            <a:r>
              <a:rPr lang="en-US" altLang="zh-CN" dirty="0">
                <a:solidFill>
                  <a:srgbClr val="FF3300"/>
                </a:solidFill>
                <a:latin typeface="宋体" panose="02010600030101010101" pitchFamily="2" charset="-122"/>
                <a:ea typeface="宋体" panose="02010600030101010101" pitchFamily="2" charset="-122"/>
              </a:rPr>
              <a:t>CPU</a:t>
            </a:r>
            <a:r>
              <a:rPr lang="zh-CN" altLang="en-US" dirty="0">
                <a:solidFill>
                  <a:srgbClr val="FF3300"/>
                </a:solidFill>
                <a:latin typeface="宋体" panose="02010600030101010101" pitchFamily="2" charset="-122"/>
                <a:ea typeface="宋体" panose="02010600030101010101" pitchFamily="2" charset="-122"/>
              </a:rPr>
              <a:t>的主频</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度量单位是</a:t>
            </a:r>
            <a:r>
              <a:rPr lang="en-US" altLang="zh-CN" dirty="0">
                <a:latin typeface="宋体" panose="02010600030101010101" pitchFamily="2" charset="-122"/>
                <a:ea typeface="宋体" panose="02010600030101010101" pitchFamily="2" charset="-122"/>
              </a:rPr>
              <a:t>MH</a:t>
            </a:r>
            <a:r>
              <a:rPr lang="en-US" altLang="zh-CN" baseline="-25000" dirty="0">
                <a:latin typeface="宋体" panose="02010600030101010101" pitchFamily="2" charset="-122"/>
                <a:ea typeface="宋体" panose="02010600030101010101" pitchFamily="2" charset="-122"/>
              </a:rPr>
              <a:t>Z</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兆赫兹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GHZ</a:t>
            </a:r>
            <a:r>
              <a:rPr lang="zh-CN" altLang="en-US" dirty="0">
                <a:latin typeface="宋体" panose="02010600030101010101" pitchFamily="2" charset="-122"/>
                <a:ea typeface="宋体" panose="02010600030101010101" pitchFamily="2" charset="-122"/>
              </a:rPr>
              <a:t>（吉赫兹）</a:t>
            </a:r>
          </a:p>
          <a:p>
            <a:pPr lvl="0" indent="0"/>
            <a:r>
              <a:rPr lang="zh-CN" altLang="en-US" dirty="0">
                <a:latin typeface="宋体" panose="02010600030101010101" pitchFamily="2" charset="-122"/>
                <a:ea typeface="宋体" panose="02010600030101010101" pitchFamily="2" charset="-122"/>
              </a:rPr>
              <a:t>    主频的倒数称为</a:t>
            </a:r>
            <a:r>
              <a:rPr lang="en-US" altLang="zh-CN" dirty="0">
                <a:solidFill>
                  <a:srgbClr val="FF3300"/>
                </a:solidFill>
                <a:latin typeface="宋体" panose="02010600030101010101" pitchFamily="2" charset="-122"/>
                <a:ea typeface="宋体" panose="02010600030101010101" pitchFamily="2" charset="-122"/>
              </a:rPr>
              <a:t>CPU</a:t>
            </a:r>
            <a:r>
              <a:rPr lang="zh-CN" altLang="en-US" dirty="0">
                <a:solidFill>
                  <a:srgbClr val="FF3300"/>
                </a:solidFill>
                <a:latin typeface="宋体" panose="02010600030101010101" pitchFamily="2" charset="-122"/>
                <a:ea typeface="宋体" panose="02010600030101010101" pitchFamily="2" charset="-122"/>
              </a:rPr>
              <a:t>时钟周期</a:t>
            </a:r>
            <a:r>
              <a:rPr lang="zh-CN" altLang="en-US" dirty="0">
                <a:latin typeface="黑体" panose="02010609060101010101" pitchFamily="49" charset="-122"/>
                <a:ea typeface="宋体" panose="02010600030101010101" pitchFamily="2" charset="-122"/>
              </a:rPr>
              <a:t>（</a:t>
            </a:r>
            <a:r>
              <a:rPr lang="en-US" altLang="zh-CN" dirty="0">
                <a:latin typeface="黑体" panose="02010609060101010101" pitchFamily="49" charset="-122"/>
                <a:ea typeface="宋体" panose="02010600030101010101" pitchFamily="2" charset="-122"/>
              </a:rPr>
              <a:t>T</a:t>
            </a:r>
            <a:r>
              <a:rPr lang="zh-CN" altLang="en-US" dirty="0">
                <a:latin typeface="黑体" panose="02010609060101010101" pitchFamily="49" charset="-122"/>
                <a:ea typeface="宋体" panose="02010600030101010101" pitchFamily="2" charset="-122"/>
              </a:rPr>
              <a:t>），即</a:t>
            </a:r>
            <a:r>
              <a:rPr lang="en-US" altLang="zh-CN" dirty="0">
                <a:latin typeface="黑体" panose="02010609060101010101" pitchFamily="49" charset="-122"/>
                <a:ea typeface="宋体" panose="02010600030101010101" pitchFamily="2" charset="-122"/>
              </a:rPr>
              <a:t>T=1/f</a:t>
            </a:r>
            <a:r>
              <a:rPr lang="zh-CN" altLang="en-US" dirty="0">
                <a:latin typeface="黑体" panose="02010609060101010101" pitchFamily="49" charset="-122"/>
                <a:ea typeface="宋体" panose="02010600030101010101" pitchFamily="2" charset="-122"/>
              </a:rPr>
              <a:t>，度量单位是</a:t>
            </a:r>
            <a:r>
              <a:rPr lang="en-US" altLang="zh-CN" dirty="0">
                <a:latin typeface="黑体" panose="02010609060101010101" pitchFamily="49" charset="-122"/>
                <a:ea typeface="宋体" panose="02010600030101010101" pitchFamily="2" charset="-122"/>
              </a:rPr>
              <a:t>us</a:t>
            </a:r>
            <a:r>
              <a:rPr lang="zh-CN" altLang="en-US" dirty="0">
                <a:latin typeface="黑体" panose="02010609060101010101" pitchFamily="49" charset="-122"/>
                <a:ea typeface="宋体" panose="02010600030101010101" pitchFamily="2" charset="-122"/>
              </a:rPr>
              <a:t>（微秒）、</a:t>
            </a:r>
            <a:r>
              <a:rPr lang="en-US" altLang="zh-CN" dirty="0">
                <a:latin typeface="黑体" panose="02010609060101010101" pitchFamily="49" charset="-122"/>
                <a:ea typeface="宋体" panose="02010600030101010101" pitchFamily="2" charset="-122"/>
              </a:rPr>
              <a:t>ns</a:t>
            </a:r>
            <a:r>
              <a:rPr lang="zh-CN" altLang="en-US" dirty="0">
                <a:latin typeface="黑体" panose="02010609060101010101" pitchFamily="49" charset="-122"/>
                <a:ea typeface="宋体" panose="02010600030101010101" pitchFamily="2" charset="-122"/>
              </a:rPr>
              <a:t>（纳秒）。</a:t>
            </a:r>
            <a:endParaRPr lang="zh-CN" altLang="en-US" dirty="0">
              <a:latin typeface="宋体" panose="02010600030101010101" pitchFamily="2" charset="-122"/>
              <a:ea typeface="宋体" panose="02010600030101010101" pitchFamily="2" charset="-122"/>
            </a:endParaRPr>
          </a:p>
        </p:txBody>
      </p:sp>
      <p:sp>
        <p:nvSpPr>
          <p:cNvPr id="72707" name="Rectangle 6"/>
          <p:cNvSpPr/>
          <p:nvPr/>
        </p:nvSpPr>
        <p:spPr>
          <a:xfrm>
            <a:off x="214313" y="1285875"/>
            <a:ext cx="7929562" cy="1631950"/>
          </a:xfrm>
          <a:prstGeom prst="rect">
            <a:avLst/>
          </a:prstGeom>
          <a:noFill/>
          <a:ln w="9525">
            <a:noFill/>
          </a:ln>
        </p:spPr>
        <p:txBody>
          <a:bodyPr anchor="t">
            <a:spAutoFit/>
          </a:bodyPr>
          <a:lstStyle/>
          <a:p>
            <a:pPr lvl="0" indent="0"/>
            <a:r>
              <a:rPr lang="zh-CN" altLang="en-US" dirty="0">
                <a:solidFill>
                  <a:srgbClr val="FF3300"/>
                </a:solidFill>
                <a:latin typeface="宋体" panose="02010600030101010101" pitchFamily="2" charset="-122"/>
                <a:ea typeface="宋体" panose="02010600030101010101" pitchFamily="2" charset="-122"/>
              </a:rPr>
              <a:t>存储器容量</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存储器中所有存储单元的总数目</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通常用</a:t>
            </a:r>
            <a:r>
              <a:rPr lang="en-US" altLang="zh-CN" dirty="0">
                <a:latin typeface="宋体" panose="02010600030101010101" pitchFamily="2" charset="-122"/>
                <a:ea typeface="宋体" panose="02010600030101010101" pitchFamily="2" charset="-122"/>
              </a:rPr>
              <a:t>KB,MB,GB,TB</a:t>
            </a:r>
            <a:r>
              <a:rPr lang="zh-CN" altLang="en-US" dirty="0">
                <a:latin typeface="宋体" panose="02010600030101010101" pitchFamily="2" charset="-122"/>
                <a:ea typeface="宋体" panose="02010600030101010101" pitchFamily="2" charset="-122"/>
              </a:rPr>
              <a:t>表示，</a:t>
            </a:r>
            <a:r>
              <a:rPr lang="zh-CN" altLang="en-US" dirty="0">
                <a:latin typeface="黑体" panose="02010609060101010101" pitchFamily="49" charset="-122"/>
                <a:ea typeface="宋体" panose="02010600030101010101" pitchFamily="2" charset="-122"/>
              </a:rPr>
              <a:t>其中</a:t>
            </a:r>
            <a:r>
              <a:rPr lang="en-US" altLang="zh-CN" dirty="0">
                <a:latin typeface="黑体" panose="02010609060101010101" pitchFamily="49" charset="-122"/>
                <a:ea typeface="宋体" panose="02010600030101010101" pitchFamily="2" charset="-122"/>
              </a:rPr>
              <a:t>K=2</a:t>
            </a:r>
            <a:r>
              <a:rPr lang="en-US" altLang="zh-CN" baseline="30000" dirty="0">
                <a:latin typeface="黑体" panose="02010609060101010101" pitchFamily="49" charset="-122"/>
                <a:ea typeface="宋体" panose="02010600030101010101" pitchFamily="2" charset="-122"/>
              </a:rPr>
              <a:t>10</a:t>
            </a:r>
            <a:r>
              <a:rPr lang="zh-CN" altLang="en-US" dirty="0">
                <a:latin typeface="黑体" panose="02010609060101010101" pitchFamily="49" charset="-122"/>
                <a:ea typeface="宋体" panose="02010600030101010101" pitchFamily="2" charset="-122"/>
              </a:rPr>
              <a:t>，</a:t>
            </a:r>
            <a:r>
              <a:rPr lang="en-US" altLang="zh-CN" dirty="0">
                <a:latin typeface="黑体" panose="02010609060101010101" pitchFamily="49" charset="-122"/>
                <a:ea typeface="宋体" panose="02010600030101010101" pitchFamily="2" charset="-122"/>
              </a:rPr>
              <a:t>M=2</a:t>
            </a:r>
            <a:r>
              <a:rPr lang="en-US" altLang="zh-CN" baseline="30000" dirty="0">
                <a:latin typeface="黑体" panose="02010609060101010101" pitchFamily="49" charset="-122"/>
                <a:ea typeface="宋体" panose="02010600030101010101" pitchFamily="2" charset="-122"/>
              </a:rPr>
              <a:t>20</a:t>
            </a:r>
            <a:r>
              <a:rPr lang="zh-CN" altLang="en-US" dirty="0">
                <a:latin typeface="黑体" panose="02010609060101010101" pitchFamily="49" charset="-122"/>
                <a:ea typeface="宋体" panose="02010600030101010101" pitchFamily="2" charset="-122"/>
              </a:rPr>
              <a:t>，</a:t>
            </a:r>
            <a:r>
              <a:rPr lang="en-US" altLang="zh-CN" dirty="0">
                <a:latin typeface="黑体" panose="02010609060101010101" pitchFamily="49" charset="-122"/>
                <a:ea typeface="宋体" panose="02010600030101010101" pitchFamily="2" charset="-122"/>
              </a:rPr>
              <a:t>G=2</a:t>
            </a:r>
            <a:r>
              <a:rPr lang="en-US" altLang="zh-CN" baseline="30000" dirty="0">
                <a:latin typeface="黑体" panose="02010609060101010101" pitchFamily="49" charset="-122"/>
                <a:ea typeface="宋体" panose="02010600030101010101" pitchFamily="2" charset="-122"/>
              </a:rPr>
              <a:t>30</a:t>
            </a:r>
            <a:r>
              <a:rPr lang="zh-CN" altLang="en-US" dirty="0">
                <a:latin typeface="黑体" panose="02010609060101010101" pitchFamily="49" charset="-122"/>
                <a:ea typeface="宋体" panose="02010600030101010101" pitchFamily="2" charset="-122"/>
              </a:rPr>
              <a:t>，</a:t>
            </a:r>
            <a:r>
              <a:rPr lang="en-US" altLang="zh-CN" dirty="0">
                <a:latin typeface="黑体" panose="02010609060101010101" pitchFamily="49" charset="-122"/>
                <a:ea typeface="宋体" panose="02010600030101010101" pitchFamily="2" charset="-122"/>
              </a:rPr>
              <a:t>T=2</a:t>
            </a:r>
            <a:r>
              <a:rPr lang="en-US" altLang="zh-CN" baseline="30000" dirty="0">
                <a:latin typeface="黑体" panose="02010609060101010101" pitchFamily="49" charset="-122"/>
                <a:ea typeface="宋体" panose="02010600030101010101" pitchFamily="2" charset="-122"/>
              </a:rPr>
              <a:t>40</a:t>
            </a:r>
            <a:r>
              <a:rPr lang="zh-CN" altLang="en-US" dirty="0">
                <a:latin typeface="黑体" panose="02010609060101010101" pitchFamily="49" charset="-122"/>
                <a:ea typeface="宋体" panose="02010600030101010101" pitchFamily="2" charset="-122"/>
              </a:rPr>
              <a:t>，   </a:t>
            </a:r>
            <a:r>
              <a:rPr lang="en-US" altLang="zh-CN" dirty="0">
                <a:latin typeface="黑体" panose="02010609060101010101" pitchFamily="49" charset="-122"/>
                <a:ea typeface="宋体" panose="02010600030101010101" pitchFamily="2" charset="-122"/>
              </a:rPr>
              <a:t>B=8</a:t>
            </a:r>
            <a:r>
              <a:rPr lang="zh-CN" altLang="en-US" dirty="0">
                <a:latin typeface="黑体" panose="02010609060101010101" pitchFamily="49" charset="-122"/>
                <a:ea typeface="宋体" panose="02010600030101010101" pitchFamily="2" charset="-122"/>
              </a:rPr>
              <a:t>位（</a:t>
            </a:r>
            <a:r>
              <a:rPr lang="en-US" altLang="zh-CN" dirty="0">
                <a:latin typeface="黑体" panose="02010609060101010101" pitchFamily="49" charset="-122"/>
                <a:ea typeface="宋体" panose="02010600030101010101" pitchFamily="2" charset="-122"/>
              </a:rPr>
              <a:t>1</a:t>
            </a:r>
            <a:r>
              <a:rPr lang="zh-CN" altLang="en-US" dirty="0">
                <a:latin typeface="黑体" panose="02010609060101010101" pitchFamily="49" charset="-122"/>
                <a:ea typeface="宋体" panose="02010600030101010101" pitchFamily="2" charset="-122"/>
              </a:rPr>
              <a:t>个字节）。</a:t>
            </a:r>
            <a:br>
              <a:rPr lang="zh-CN" altLang="en-US" sz="2800" dirty="0">
                <a:latin typeface="黑体" panose="02010609060101010101" pitchFamily="49" charset="-122"/>
                <a:ea typeface="宋体" panose="02010600030101010101" pitchFamily="2" charset="-122"/>
              </a:rPr>
            </a:br>
            <a:endParaRPr lang="zh-CN" altLang="en-US" sz="2800" dirty="0">
              <a:latin typeface="宋体" panose="02010600030101010101" pitchFamily="2" charset="-122"/>
              <a:ea typeface="宋体" panose="02010600030101010101" pitchFamily="2" charset="-122"/>
            </a:endParaRPr>
          </a:p>
        </p:txBody>
      </p:sp>
      <p:sp>
        <p:nvSpPr>
          <p:cNvPr id="7"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71</a:t>
            </a:fld>
            <a:endParaRPr lang="fr-FR" altLang="en-US" sz="1000" b="0" dirty="0">
              <a:latin typeface="Verdana" panose="020B0604030504040204" pitchFamily="34" charset="0"/>
              <a:ea typeface="宋体" panose="02010600030101010101" pitchFamily="2" charset="-122"/>
            </a:endParaRPr>
          </a:p>
        </p:txBody>
      </p:sp>
      <p:grpSp>
        <p:nvGrpSpPr>
          <p:cNvPr id="73730" name="组合 9"/>
          <p:cNvGrpSpPr/>
          <p:nvPr/>
        </p:nvGrpSpPr>
        <p:grpSpPr>
          <a:xfrm>
            <a:off x="205740" y="1052195"/>
            <a:ext cx="8785225" cy="4748210"/>
            <a:chOff x="214282" y="1357298"/>
            <a:chExt cx="8785225" cy="3962422"/>
          </a:xfrm>
        </p:grpSpPr>
        <p:sp>
          <p:nvSpPr>
            <p:cNvPr id="73731" name="Rectangle 6"/>
            <p:cNvSpPr/>
            <p:nvPr/>
          </p:nvSpPr>
          <p:spPr>
            <a:xfrm>
              <a:off x="214282" y="1357298"/>
              <a:ext cx="8785225" cy="3158281"/>
            </a:xfrm>
            <a:prstGeom prst="rect">
              <a:avLst/>
            </a:prstGeom>
            <a:noFill/>
            <a:ln w="9525">
              <a:noFill/>
            </a:ln>
          </p:spPr>
          <p:txBody>
            <a:bodyPr anchor="t">
              <a:spAutoFit/>
            </a:bodyPr>
            <a:lstStyle/>
            <a:p>
              <a:pPr lvl="0" indent="0"/>
              <a:r>
                <a:rPr lang="en-US" altLang="zh-CN" dirty="0">
                  <a:solidFill>
                    <a:srgbClr val="FF3300"/>
                  </a:solidFill>
                  <a:latin typeface="宋体" panose="02010600030101010101" pitchFamily="2" charset="-122"/>
                  <a:ea typeface="宋体" panose="02010600030101010101" pitchFamily="2" charset="-122"/>
                </a:rPr>
                <a:t>CPU</a:t>
              </a:r>
              <a:r>
                <a:rPr lang="zh-CN" altLang="en-US" dirty="0">
                  <a:solidFill>
                    <a:srgbClr val="FF3300"/>
                  </a:solidFill>
                  <a:latin typeface="宋体" panose="02010600030101010101" pitchFamily="2" charset="-122"/>
                  <a:ea typeface="宋体" panose="02010600030101010101" pitchFamily="2" charset="-122"/>
                </a:rPr>
                <a:t>执行时间</a:t>
              </a:r>
              <a:r>
                <a:rPr lang="zh-CN" altLang="en-US" dirty="0">
                  <a:latin typeface="宋体" panose="02010600030101010101" pitchFamily="2" charset="-122"/>
                  <a:ea typeface="宋体" panose="02010600030101010101" pitchFamily="2" charset="-122"/>
                </a:rPr>
                <a:t>：表示</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执行一段程序所占用的</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时间</a:t>
              </a:r>
            </a:p>
            <a:p>
              <a:pPr lvl="0" indent="0"/>
              <a:r>
                <a:rPr lang="en-US" altLang="zh-CN" dirty="0">
                  <a:latin typeface="黑体" panose="02010609060101010101" pitchFamily="49"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a:p>
              <a:pPr lvl="0" indent="0"/>
              <a:endParaRPr lang="en-US" altLang="zh-CN" dirty="0">
                <a:solidFill>
                  <a:srgbClr val="FF3300"/>
                </a:solidFill>
                <a:latin typeface="宋体" panose="02010600030101010101" pitchFamily="2" charset="-122"/>
                <a:ea typeface="宋体" panose="02010600030101010101" pitchFamily="2" charset="-122"/>
              </a:endParaRPr>
            </a:p>
            <a:p>
              <a:pPr lvl="0" indent="0"/>
              <a:r>
                <a:rPr lang="en-US" altLang="zh-CN" dirty="0">
                  <a:solidFill>
                    <a:srgbClr val="FF3300"/>
                  </a:solidFill>
                  <a:latin typeface="宋体" panose="02010600030101010101" pitchFamily="2" charset="-122"/>
                  <a:ea typeface="宋体" panose="02010600030101010101" pitchFamily="2" charset="-122"/>
                </a:rPr>
                <a:t>CPI</a:t>
              </a:r>
              <a:r>
                <a:rPr lang="zh-CN" altLang="en-US" dirty="0">
                  <a:solidFill>
                    <a:srgbClr val="FF3300"/>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表示每条指令的周期数。即执行一条指令所需的</a:t>
              </a:r>
            </a:p>
            <a:p>
              <a:pPr lvl="0" indent="0"/>
              <a:r>
                <a:rPr lang="zh-CN" altLang="en-US" dirty="0">
                  <a:latin typeface="宋体" panose="02010600030101010101" pitchFamily="2" charset="-122"/>
                  <a:ea typeface="宋体" panose="02010600030101010101" pitchFamily="2" charset="-122"/>
                </a:rPr>
                <a:t>     平均时钟周期数。</a:t>
              </a:r>
              <a:endParaRPr lang="en-US" altLang="zh-CN" sz="2800" dirty="0">
                <a:solidFill>
                  <a:srgbClr val="FF3300"/>
                </a:solidFill>
                <a:latin typeface="宋体" panose="02010600030101010101" pitchFamily="2" charset="-122"/>
                <a:ea typeface="宋体" panose="02010600030101010101" pitchFamily="2" charset="-122"/>
              </a:endParaRPr>
            </a:p>
            <a:p>
              <a:pPr lvl="0" indent="0"/>
              <a:r>
                <a:rPr lang="en-US" altLang="zh-CN" dirty="0">
                  <a:solidFill>
                    <a:srgbClr val="FF3300"/>
                  </a:solidFill>
                  <a:latin typeface="宋体" panose="02010600030101010101" pitchFamily="2" charset="-122"/>
                  <a:ea typeface="宋体" panose="02010600030101010101" pitchFamily="2" charset="-122"/>
                </a:rPr>
                <a:t>MIPS</a:t>
              </a:r>
              <a:r>
                <a:rPr lang="zh-CN" altLang="en-US" dirty="0">
                  <a:latin typeface="宋体" panose="02010600030101010101" pitchFamily="2" charset="-122"/>
                  <a:ea typeface="宋体" panose="02010600030101010101" pitchFamily="2" charset="-122"/>
                </a:rPr>
                <a:t>：每秒百万条指令数。即单位时间内执行的指令数</a:t>
              </a:r>
              <a:endParaRPr lang="en-US" altLang="zh-CN" dirty="0">
                <a:latin typeface="宋体" panose="02010600030101010101" pitchFamily="2" charset="-122"/>
                <a:ea typeface="宋体" panose="02010600030101010101" pitchFamily="2" charset="-122"/>
              </a:endParaRPr>
            </a:p>
            <a:p>
              <a:pPr lvl="0" indent="0"/>
              <a:endParaRPr lang="en-US" altLang="zh-CN" dirty="0">
                <a:latin typeface="宋体" panose="02010600030101010101" pitchFamily="2" charset="-122"/>
                <a:ea typeface="宋体" panose="02010600030101010101" pitchFamily="2" charset="-122"/>
              </a:endParaRPr>
            </a:p>
            <a:p>
              <a:pPr lvl="0" indent="0"/>
              <a:endParaRPr lang="zh-CN" altLang="en-US" dirty="0">
                <a:latin typeface="宋体" panose="02010600030101010101" pitchFamily="2" charset="-122"/>
                <a:ea typeface="宋体" panose="02010600030101010101" pitchFamily="2" charset="-122"/>
              </a:endParaRPr>
            </a:p>
            <a:p>
              <a:pPr lvl="0" indent="0"/>
              <a:endParaRPr lang="en-US" altLang="zh-CN" dirty="0">
                <a:solidFill>
                  <a:srgbClr val="FF3300"/>
                </a:solidFill>
                <a:latin typeface="宋体" panose="02010600030101010101" pitchFamily="2" charset="-122"/>
                <a:ea typeface="宋体" panose="02010600030101010101" pitchFamily="2" charset="-122"/>
              </a:endParaRPr>
            </a:p>
            <a:p>
              <a:pPr lvl="0" indent="0"/>
              <a:r>
                <a:rPr lang="en-US" altLang="zh-CN" dirty="0">
                  <a:solidFill>
                    <a:srgbClr val="FF3300"/>
                  </a:solidFill>
                  <a:latin typeface="宋体" panose="02010600030101010101" pitchFamily="2" charset="-122"/>
                  <a:ea typeface="宋体" panose="02010600030101010101" pitchFamily="2" charset="-122"/>
                </a:rPr>
                <a:t>MFLOPS</a:t>
              </a:r>
              <a:r>
                <a:rPr lang="zh-CN" altLang="en-US" dirty="0">
                  <a:latin typeface="宋体" panose="02010600030101010101" pitchFamily="2" charset="-122"/>
                  <a:ea typeface="宋体" panose="02010600030101010101" pitchFamily="2" charset="-122"/>
                </a:rPr>
                <a:t>：每秒百万次浮点操作次数。</a:t>
              </a:r>
              <a:endParaRPr lang="zh-CN" altLang="en-US" dirty="0">
                <a:latin typeface="黑体" panose="02010609060101010101" pitchFamily="49" charset="-122"/>
                <a:ea typeface="宋体" panose="02010600030101010101" pitchFamily="2" charset="-122"/>
              </a:endParaRPr>
            </a:p>
          </p:txBody>
        </p:sp>
        <p:pic>
          <p:nvPicPr>
            <p:cNvPr id="73732" name="Picture 5" descr="C:\Documents and Settings\Administrator\Application Data\Tencent\Users\68046508\QQ\WinTemp\RichOle\3J7V8V5Y94SZRGASJ2A6_TP.jpg"/>
            <p:cNvPicPr>
              <a:picLocks noChangeAspect="1"/>
            </p:cNvPicPr>
            <p:nvPr/>
          </p:nvPicPr>
          <p:blipFill>
            <a:blip r:embed="rId2"/>
            <a:stretch>
              <a:fillRect/>
            </a:stretch>
          </p:blipFill>
          <p:spPr>
            <a:xfrm>
              <a:off x="285720" y="3286124"/>
              <a:ext cx="5619750" cy="771525"/>
            </a:xfrm>
            <a:prstGeom prst="rect">
              <a:avLst/>
            </a:prstGeom>
            <a:noFill/>
            <a:ln w="9525">
              <a:noFill/>
            </a:ln>
          </p:spPr>
        </p:pic>
        <p:pic>
          <p:nvPicPr>
            <p:cNvPr id="73733" name="Picture 6" descr="C:\Documents and Settings\Administrator\Application Data\Tencent\Users\68046508\QQ\WinTemp\RichOle\(QG}[)@7A$DW_{Q~$Q({)XF.jpg"/>
            <p:cNvPicPr>
              <a:picLocks noChangeAspect="1"/>
            </p:cNvPicPr>
            <p:nvPr/>
          </p:nvPicPr>
          <p:blipFill>
            <a:blip r:embed="rId3"/>
            <a:stretch>
              <a:fillRect/>
            </a:stretch>
          </p:blipFill>
          <p:spPr>
            <a:xfrm>
              <a:off x="214282" y="1892038"/>
              <a:ext cx="5857875" cy="238125"/>
            </a:xfrm>
            <a:prstGeom prst="rect">
              <a:avLst/>
            </a:prstGeom>
            <a:noFill/>
            <a:ln w="9525">
              <a:noFill/>
            </a:ln>
          </p:spPr>
        </p:pic>
        <p:pic>
          <p:nvPicPr>
            <p:cNvPr id="73734" name="Picture 7" descr="C:\Documents and Settings\Administrator\Application Data\Tencent\Users\68046508\QQ\WinTemp\RichOle\01M0$4`MQJV401T[3P8OZE2.jpg"/>
            <p:cNvPicPr>
              <a:picLocks noChangeAspect="1"/>
            </p:cNvPicPr>
            <p:nvPr/>
          </p:nvPicPr>
          <p:blipFill>
            <a:blip r:embed="rId4"/>
            <a:stretch>
              <a:fillRect/>
            </a:stretch>
          </p:blipFill>
          <p:spPr>
            <a:xfrm>
              <a:off x="357158" y="4500570"/>
              <a:ext cx="6057900" cy="819150"/>
            </a:xfrm>
            <a:prstGeom prst="rect">
              <a:avLst/>
            </a:prstGeom>
            <a:noFill/>
            <a:ln w="9525">
              <a:noFill/>
            </a:ln>
          </p:spPr>
        </p:pic>
        <p:pic>
          <p:nvPicPr>
            <p:cNvPr id="73735" name="Picture 8" descr="C:\Documents and Settings\Administrator\Application Data\Tencent\Users\68046508\QQ\WinTemp\RichOle\)1H_%YATEC]CI$~%CZ%N6_P.jpg"/>
            <p:cNvPicPr>
              <a:picLocks noChangeAspect="1"/>
            </p:cNvPicPr>
            <p:nvPr/>
          </p:nvPicPr>
          <p:blipFill>
            <a:blip r:embed="rId5"/>
            <a:stretch>
              <a:fillRect/>
            </a:stretch>
          </p:blipFill>
          <p:spPr>
            <a:xfrm>
              <a:off x="6000126" y="1666166"/>
              <a:ext cx="1714500" cy="669925"/>
            </a:xfrm>
            <a:prstGeom prst="rect">
              <a:avLst/>
            </a:prstGeom>
            <a:noFill/>
            <a:ln w="9525">
              <a:noFill/>
            </a:ln>
          </p:spPr>
        </p:pic>
      </p:grpSp>
      <p:sp>
        <p:nvSpPr>
          <p:cNvPr id="11"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b="1" i="0" u="none" strike="noStrike" kern="0" cap="none" spc="0" normalizeH="0" baseline="0" noProof="0" dirty="0">
                <a:ln>
                  <a:noFill/>
                </a:ln>
                <a:solidFill>
                  <a:schemeClr val="bg1"/>
                </a:solidFill>
                <a:effectLst/>
                <a:uLnTx/>
                <a:uFillTx/>
                <a:latin typeface="+mj-lt"/>
                <a:ea typeface="+mj-ea"/>
                <a:cs typeface="+mj-cs"/>
              </a:rPr>
              <a:t>二、计算机硬件系统（性能指标</a:t>
            </a:r>
            <a:r>
              <a:rPr kumimoji="0" lang="en-US" altLang="zh-CN" b="1" i="0" u="none" strike="noStrike" kern="0" cap="none" spc="0" normalizeH="0" baseline="0" noProof="0" dirty="0">
                <a:ln>
                  <a:noFill/>
                </a:ln>
                <a:solidFill>
                  <a:schemeClr val="bg1"/>
                </a:solidFill>
                <a:effectLst/>
                <a:uLnTx/>
                <a:uFillTx/>
                <a:latin typeface="+mj-lt"/>
                <a:ea typeface="+mj-ea"/>
                <a:cs typeface="+mj-cs"/>
              </a:rPr>
              <a:t>-</a:t>
            </a:r>
            <a:r>
              <a:rPr kumimoji="0" lang="zh-CN" altLang="en-US" b="1" i="0" u="none" strike="noStrike" kern="0" cap="none" spc="0" normalizeH="0" baseline="0" noProof="0" dirty="0">
                <a:ln>
                  <a:noFill/>
                </a:ln>
                <a:solidFill>
                  <a:schemeClr val="bg1"/>
                </a:solidFill>
                <a:effectLst/>
                <a:uLnTx/>
                <a:uFillTx/>
                <a:latin typeface="+mj-lt"/>
                <a:ea typeface="+mj-ea"/>
                <a:cs typeface="+mj-cs"/>
              </a:rPr>
              <a:t>时间指标）</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1"/>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72</a:t>
            </a:fld>
            <a:endParaRPr lang="fr-FR" altLang="en-US" sz="1000" b="0" dirty="0">
              <a:latin typeface="Verdana" panose="020B0604030504040204" pitchFamily="34" charset="0"/>
              <a:ea typeface="宋体" panose="02010600030101010101" pitchFamily="2" charset="-122"/>
            </a:endParaRPr>
          </a:p>
        </p:txBody>
      </p:sp>
      <p:sp>
        <p:nvSpPr>
          <p:cNvPr id="6" name="Rectangle 2"/>
          <p:cNvSpPr txBox="1">
            <a:spLocks noChangeArrowheads="1"/>
          </p:cNvSpPr>
          <p:nvPr/>
        </p:nvSpPr>
        <p:spPr>
          <a:xfrm>
            <a:off x="1143000" y="381000"/>
            <a:ext cx="6705600" cy="563563"/>
          </a:xfrm>
          <a:prstGeom prst="rect">
            <a:avLst/>
          </a:prstGeom>
        </p:spPr>
        <p:txBody>
          <a:bodyPr/>
          <a:lstStyle/>
          <a:p>
            <a:pPr marR="0" defTabSz="914400" rtl="0">
              <a:buClrTx/>
              <a:buSzTx/>
              <a:buFontTx/>
              <a:buNone/>
              <a:defRPr/>
            </a:pPr>
            <a:r>
              <a:rPr kumimoji="0" lang="zh-CN" altLang="en-US" sz="3200" kern="0" cap="none" spc="0" normalizeH="0" baseline="0" noProof="0" dirty="0">
                <a:solidFill>
                  <a:schemeClr val="bg1"/>
                </a:solidFill>
                <a:latin typeface="+mj-lt"/>
                <a:ea typeface="+mj-ea"/>
                <a:cs typeface="+mj-cs"/>
              </a:rPr>
              <a:t>二、计算机硬件系统（性能指标）</a:t>
            </a:r>
          </a:p>
        </p:txBody>
      </p:sp>
      <p:sp>
        <p:nvSpPr>
          <p:cNvPr id="3" name="文本框 2"/>
          <p:cNvSpPr txBox="1"/>
          <p:nvPr/>
        </p:nvSpPr>
        <p:spPr>
          <a:xfrm>
            <a:off x="511810" y="1242695"/>
            <a:ext cx="7864475" cy="5015865"/>
          </a:xfrm>
          <a:prstGeom prst="rect">
            <a:avLst/>
          </a:prstGeom>
          <a:noFill/>
          <a:ln w="9525">
            <a:noFill/>
          </a:ln>
        </p:spPr>
        <p:txBody>
          <a:bodyPr wrap="square">
            <a:spAutoFit/>
          </a:bodyPr>
          <a:lstStyle/>
          <a:p>
            <a:r>
              <a:rPr lang="en-US" sz="1600" b="0">
                <a:latin typeface="Courier New" panose="02070309020205020404" charset="0"/>
              </a:rPr>
              <a:t>DATA</a:t>
            </a:r>
            <a:r>
              <a:rPr lang="en-US" sz="1600" b="0">
                <a:latin typeface="Times New Roman" panose="02020603050405020304" pitchFamily="18" charset="0"/>
              </a:rPr>
              <a:t>_</a:t>
            </a:r>
            <a:r>
              <a:rPr lang="en-US" sz="1600" b="0">
                <a:latin typeface="Courier New" panose="02070309020205020404" charset="0"/>
              </a:rPr>
              <a:t>ADDR 	EQU 50H		;</a:t>
            </a:r>
            <a:r>
              <a:rPr lang="zh-CN" sz="1600" b="0">
                <a:latin typeface="Courier New" panose="02070309020205020404" charset="0"/>
                <a:ea typeface="宋体" panose="02010600030101010101" pitchFamily="2" charset="-122"/>
              </a:rPr>
              <a:t>数据块首地址</a:t>
            </a:r>
            <a:endParaRPr lang="en-US" sz="1600" b="0">
              <a:latin typeface="Courier New" panose="02070309020205020404" charset="0"/>
            </a:endParaRPr>
          </a:p>
          <a:p>
            <a:r>
              <a:rPr lang="en-US" sz="1600" b="0">
                <a:latin typeface="Courier New" panose="02070309020205020404" charset="0"/>
              </a:rPr>
              <a:t>COUNT 		EQU 10H		;</a:t>
            </a:r>
            <a:r>
              <a:rPr lang="zh-CN" sz="1600" b="0">
                <a:latin typeface="Courier New" panose="02070309020205020404" charset="0"/>
                <a:ea typeface="宋体" panose="02010600030101010101" pitchFamily="2" charset="-122"/>
              </a:rPr>
              <a:t>循环次数</a:t>
            </a:r>
            <a:endParaRPr lang="en-US" sz="1600" b="0">
              <a:latin typeface="Courier New" panose="02070309020205020404" charset="0"/>
            </a:endParaRPr>
          </a:p>
          <a:p>
            <a:r>
              <a:rPr lang="en-US" sz="1600" b="0">
                <a:latin typeface="Courier New" panose="02070309020205020404" charset="0"/>
              </a:rPr>
              <a:t>VAL  		EQU 0AAH	;</a:t>
            </a:r>
            <a:r>
              <a:rPr lang="zh-CN" sz="1600" b="0">
                <a:latin typeface="Courier New" panose="02070309020205020404" charset="0"/>
                <a:ea typeface="宋体" panose="02010600030101010101" pitchFamily="2" charset="-122"/>
              </a:rPr>
              <a:t>赋值</a:t>
            </a:r>
            <a:r>
              <a:rPr lang="en-US" sz="1600" b="0">
                <a:latin typeface="Courier New" panose="02070309020205020404" charset="0"/>
              </a:rPr>
              <a:t>AAH</a:t>
            </a:r>
          </a:p>
          <a:p>
            <a:r>
              <a:rPr lang="en-US" sz="1600" b="0">
                <a:latin typeface="Courier New" panose="02070309020205020404" charset="0"/>
              </a:rPr>
              <a:t>ORG     0000H</a:t>
            </a:r>
          </a:p>
          <a:p>
            <a:r>
              <a:rPr lang="en-US" sz="1600" b="0">
                <a:latin typeface="Courier New" panose="02070309020205020404" charset="0"/>
              </a:rPr>
              <a:t>LJMP    START</a:t>
            </a:r>
          </a:p>
          <a:p>
            <a:r>
              <a:rPr lang="en-US" sz="1600" b="0">
                <a:latin typeface="Courier New" panose="02070309020205020404" charset="0"/>
              </a:rPr>
              <a:t>;*************************************</a:t>
            </a:r>
          </a:p>
          <a:p>
            <a:r>
              <a:rPr lang="en-US" sz="1600" b="0">
                <a:latin typeface="Courier New" panose="02070309020205020404" charset="0"/>
              </a:rPr>
              <a:t>;*	    </a:t>
            </a:r>
            <a:r>
              <a:rPr lang="zh-CN" sz="1600" b="0">
                <a:latin typeface="Courier New" panose="02070309020205020404" charset="0"/>
                <a:ea typeface="宋体" panose="02010600030101010101" pitchFamily="2" charset="-122"/>
              </a:rPr>
              <a:t>主</a:t>
            </a:r>
            <a:r>
              <a:rPr lang="en-US" sz="1600" b="0">
                <a:latin typeface="Courier New" panose="02070309020205020404" charset="0"/>
              </a:rPr>
              <a:t> </a:t>
            </a:r>
            <a:r>
              <a:rPr lang="zh-CN" sz="1600" b="0">
                <a:latin typeface="Courier New" panose="02070309020205020404" charset="0"/>
                <a:ea typeface="宋体" panose="02010600030101010101" pitchFamily="2" charset="-122"/>
              </a:rPr>
              <a:t>程</a:t>
            </a:r>
            <a:r>
              <a:rPr lang="en-US" sz="1600" b="0">
                <a:latin typeface="Courier New" panose="02070309020205020404" charset="0"/>
              </a:rPr>
              <a:t> </a:t>
            </a:r>
            <a:r>
              <a:rPr lang="zh-CN" sz="1600" b="0">
                <a:latin typeface="Courier New" panose="02070309020205020404" charset="0"/>
                <a:ea typeface="宋体" panose="02010600030101010101" pitchFamily="2" charset="-122"/>
              </a:rPr>
              <a:t>序</a:t>
            </a:r>
            <a:r>
              <a:rPr lang="en-US" sz="1600" b="0">
                <a:latin typeface="Courier New" panose="02070309020205020404" charset="0"/>
              </a:rPr>
              <a:t>                 *	 *</a:t>
            </a:r>
          </a:p>
          <a:p>
            <a:r>
              <a:rPr lang="en-US" sz="1600" b="0">
                <a:latin typeface="Courier New" panose="02070309020205020404" charset="0"/>
              </a:rPr>
              <a:t>;*************************************</a:t>
            </a:r>
          </a:p>
          <a:p>
            <a:r>
              <a:rPr lang="en-US" sz="1600" b="0">
                <a:latin typeface="Courier New" panose="02070309020205020404" charset="0"/>
              </a:rPr>
              <a:t>ORG     100H</a:t>
            </a:r>
          </a:p>
          <a:p>
            <a:r>
              <a:rPr lang="en-US" sz="1600" b="0">
                <a:latin typeface="Courier New" panose="02070309020205020404" charset="0"/>
              </a:rPr>
              <a:t>START:	</a:t>
            </a:r>
          </a:p>
          <a:p>
            <a:r>
              <a:rPr lang="en-US" sz="1600" b="0">
                <a:latin typeface="Courier New" panose="02070309020205020404" charset="0"/>
              </a:rPr>
              <a:t>	MOV SP, #4FH	</a:t>
            </a:r>
          </a:p>
          <a:p>
            <a:r>
              <a:rPr lang="en-US" sz="1600" b="0">
                <a:latin typeface="Courier New" panose="02070309020205020404" charset="0"/>
              </a:rPr>
              <a:t>	MOV R0, #DATA</a:t>
            </a:r>
            <a:r>
              <a:rPr lang="en-US" sz="1600" b="0">
                <a:latin typeface="Times New Roman" panose="02020603050405020304" pitchFamily="18" charset="0"/>
              </a:rPr>
              <a:t>_</a:t>
            </a:r>
            <a:r>
              <a:rPr lang="en-US" sz="1600" b="0">
                <a:latin typeface="Courier New" panose="02070309020205020404" charset="0"/>
              </a:rPr>
              <a:t>ADDR	;</a:t>
            </a:r>
            <a:r>
              <a:rPr lang="zh-CN" sz="1600" b="0">
                <a:latin typeface="Courier New" panose="02070309020205020404" charset="0"/>
                <a:ea typeface="宋体" panose="02010600030101010101" pitchFamily="2" charset="-122"/>
              </a:rPr>
              <a:t>数据块首地址</a:t>
            </a:r>
            <a:r>
              <a:rPr lang="en-US" sz="1600" b="0">
                <a:latin typeface="Courier New" panose="02070309020205020404" charset="0"/>
              </a:rPr>
              <a:t>DATA</a:t>
            </a:r>
            <a:r>
              <a:rPr lang="en-US" sz="1600" b="0">
                <a:latin typeface="Times New Roman" panose="02020603050405020304" pitchFamily="18" charset="0"/>
              </a:rPr>
              <a:t>_</a:t>
            </a:r>
            <a:r>
              <a:rPr lang="en-US" sz="1600" b="0">
                <a:latin typeface="Courier New" panose="02070309020205020404" charset="0"/>
              </a:rPr>
              <a:t>ADDR</a:t>
            </a:r>
            <a:r>
              <a:rPr lang="zh-CN" sz="1600" b="0">
                <a:latin typeface="Courier New" panose="02070309020205020404" charset="0"/>
                <a:ea typeface="宋体" panose="02010600030101010101" pitchFamily="2" charset="-122"/>
              </a:rPr>
              <a:t>赋给地址指针</a:t>
            </a:r>
            <a:r>
              <a:rPr lang="en-US" sz="1600" b="0">
                <a:latin typeface="Courier New" panose="02070309020205020404" charset="0"/>
              </a:rPr>
              <a:t>R0</a:t>
            </a:r>
            <a:r>
              <a:rPr lang="zh-CN" sz="1600" b="0">
                <a:latin typeface="Courier New" panose="02070309020205020404" charset="0"/>
                <a:ea typeface="宋体" panose="02010600030101010101" pitchFamily="2" charset="-122"/>
              </a:rPr>
              <a:t>　</a:t>
            </a:r>
            <a:endParaRPr lang="en-US" sz="1600" b="0">
              <a:latin typeface="Courier New" panose="02070309020205020404" charset="0"/>
            </a:endParaRPr>
          </a:p>
          <a:p>
            <a:r>
              <a:rPr lang="en-US" sz="1600" b="0">
                <a:latin typeface="Courier New" panose="02070309020205020404" charset="0"/>
              </a:rPr>
              <a:t>	MOV R2, #COUNT       	;</a:t>
            </a:r>
            <a:r>
              <a:rPr lang="zh-CN" sz="1600" b="0">
                <a:latin typeface="Courier New" panose="02070309020205020404" charset="0"/>
                <a:ea typeface="宋体" panose="02010600030101010101" pitchFamily="2" charset="-122"/>
              </a:rPr>
              <a:t>循环次数</a:t>
            </a:r>
            <a:r>
              <a:rPr lang="en-US" sz="1600" b="0">
                <a:latin typeface="Courier New" panose="02070309020205020404" charset="0"/>
              </a:rPr>
              <a:t>COUNT</a:t>
            </a:r>
            <a:r>
              <a:rPr lang="zh-CN" sz="1600" b="0">
                <a:latin typeface="Courier New" panose="02070309020205020404" charset="0"/>
                <a:ea typeface="宋体" panose="02010600030101010101" pitchFamily="2" charset="-122"/>
              </a:rPr>
              <a:t>赋给计数器</a:t>
            </a:r>
            <a:r>
              <a:rPr lang="en-US" sz="1600" b="0">
                <a:latin typeface="Courier New" panose="02070309020205020404" charset="0"/>
              </a:rPr>
              <a:t>R2</a:t>
            </a:r>
            <a:r>
              <a:rPr lang="zh-CN" sz="1600" b="0">
                <a:latin typeface="Courier New" panose="02070309020205020404" charset="0"/>
                <a:ea typeface="宋体" panose="02010600030101010101" pitchFamily="2" charset="-122"/>
              </a:rPr>
              <a:t>　</a:t>
            </a:r>
            <a:endParaRPr lang="en-US" sz="1600" b="0">
              <a:latin typeface="Courier New" panose="02070309020205020404" charset="0"/>
            </a:endParaRPr>
          </a:p>
          <a:p>
            <a:r>
              <a:rPr lang="en-US" sz="1600" b="0">
                <a:latin typeface="Courier New" panose="02070309020205020404" charset="0"/>
              </a:rPr>
              <a:t>LOOP: </a:t>
            </a:r>
          </a:p>
          <a:p>
            <a:r>
              <a:rPr lang="en-US" sz="1600" b="0">
                <a:latin typeface="Courier New" panose="02070309020205020404" charset="0"/>
              </a:rPr>
              <a:t>	MOV @R0, #VAL  	;</a:t>
            </a:r>
            <a:r>
              <a:rPr lang="zh-CN" sz="1600" b="0">
                <a:latin typeface="Courier New" panose="02070309020205020404" charset="0"/>
                <a:ea typeface="宋体" panose="02010600030101010101" pitchFamily="2" charset="-122"/>
              </a:rPr>
              <a:t>给</a:t>
            </a:r>
            <a:r>
              <a:rPr lang="en-US" sz="1600" b="0">
                <a:latin typeface="Courier New" panose="02070309020205020404" charset="0"/>
              </a:rPr>
              <a:t>((R0))</a:t>
            </a:r>
            <a:r>
              <a:rPr lang="zh-CN" sz="1600" b="0">
                <a:latin typeface="Courier New" panose="02070309020205020404" charset="0"/>
                <a:ea typeface="宋体" panose="02010600030101010101" pitchFamily="2" charset="-122"/>
              </a:rPr>
              <a:t>单元赋值</a:t>
            </a:r>
            <a:r>
              <a:rPr lang="en-US" sz="1600" b="0">
                <a:latin typeface="Courier New" panose="02070309020205020404" charset="0"/>
              </a:rPr>
              <a:t>VAL</a:t>
            </a:r>
          </a:p>
          <a:p>
            <a:r>
              <a:rPr lang="en-US" sz="1600" b="0">
                <a:latin typeface="Courier New" panose="02070309020205020404" charset="0"/>
              </a:rPr>
              <a:t>	INC R0             	;</a:t>
            </a:r>
            <a:r>
              <a:rPr lang="zh-CN" sz="1600" b="0">
                <a:latin typeface="Courier New" panose="02070309020205020404" charset="0"/>
                <a:ea typeface="宋体" panose="02010600030101010101" pitchFamily="2" charset="-122"/>
              </a:rPr>
              <a:t>地址指针</a:t>
            </a:r>
            <a:r>
              <a:rPr lang="en-US" sz="1600" b="0">
                <a:latin typeface="Courier New" panose="02070309020205020404" charset="0"/>
              </a:rPr>
              <a:t>R0</a:t>
            </a:r>
            <a:r>
              <a:rPr lang="zh-CN" sz="1600" b="0">
                <a:latin typeface="Courier New" panose="02070309020205020404" charset="0"/>
                <a:ea typeface="宋体" panose="02010600030101010101" pitchFamily="2" charset="-122"/>
              </a:rPr>
              <a:t>加</a:t>
            </a:r>
            <a:r>
              <a:rPr lang="en-US" sz="1600" b="0">
                <a:latin typeface="Courier New" panose="02070309020205020404" charset="0"/>
              </a:rPr>
              <a:t>1</a:t>
            </a:r>
          </a:p>
          <a:p>
            <a:r>
              <a:rPr lang="en-US" sz="1600" b="0">
                <a:latin typeface="Courier New" panose="02070309020205020404" charset="0"/>
              </a:rPr>
              <a:t>	DEC R2             	;</a:t>
            </a:r>
            <a:r>
              <a:rPr lang="zh-CN" sz="1600" b="0">
                <a:latin typeface="Courier New" panose="02070309020205020404" charset="0"/>
                <a:ea typeface="宋体" panose="02010600030101010101" pitchFamily="2" charset="-122"/>
              </a:rPr>
              <a:t>计数器</a:t>
            </a:r>
            <a:r>
              <a:rPr lang="en-US" sz="1600" b="0">
                <a:latin typeface="Courier New" panose="02070309020205020404" charset="0"/>
              </a:rPr>
              <a:t>R2</a:t>
            </a:r>
            <a:r>
              <a:rPr lang="zh-CN" sz="1600" b="0">
                <a:latin typeface="Courier New" panose="02070309020205020404" charset="0"/>
                <a:ea typeface="宋体" panose="02010600030101010101" pitchFamily="2" charset="-122"/>
              </a:rPr>
              <a:t>减</a:t>
            </a:r>
            <a:r>
              <a:rPr lang="en-US" sz="1600" b="0">
                <a:latin typeface="Courier New" panose="02070309020205020404" charset="0"/>
              </a:rPr>
              <a:t>1</a:t>
            </a:r>
          </a:p>
          <a:p>
            <a:r>
              <a:rPr lang="en-US" sz="1600" b="0">
                <a:latin typeface="Courier New" panose="02070309020205020404" charset="0"/>
              </a:rPr>
              <a:t>	CJNE R2, #00H, LOOP   	;</a:t>
            </a:r>
            <a:r>
              <a:rPr lang="zh-CN" sz="1600" b="0">
                <a:latin typeface="Courier New" panose="02070309020205020404" charset="0"/>
                <a:ea typeface="宋体" panose="02010600030101010101" pitchFamily="2" charset="-122"/>
              </a:rPr>
              <a:t>判</a:t>
            </a:r>
            <a:r>
              <a:rPr lang="en-US" sz="1600" b="0">
                <a:latin typeface="Courier New" panose="02070309020205020404" charset="0"/>
              </a:rPr>
              <a:t>R2</a:t>
            </a:r>
            <a:r>
              <a:rPr lang="zh-CN" sz="1600" b="0">
                <a:latin typeface="Courier New" panose="02070309020205020404" charset="0"/>
                <a:ea typeface="宋体" panose="02010600030101010101" pitchFamily="2" charset="-122"/>
              </a:rPr>
              <a:t>是否为</a:t>
            </a:r>
            <a:r>
              <a:rPr lang="en-US" sz="1600" b="0">
                <a:latin typeface="Courier New" panose="02070309020205020404" charset="0"/>
              </a:rPr>
              <a:t>0, </a:t>
            </a:r>
            <a:r>
              <a:rPr lang="zh-CN" sz="1600" b="0">
                <a:latin typeface="Courier New" panose="02070309020205020404" charset="0"/>
                <a:ea typeface="宋体" panose="02010600030101010101" pitchFamily="2" charset="-122"/>
              </a:rPr>
              <a:t>非</a:t>
            </a:r>
            <a:r>
              <a:rPr lang="en-US" sz="1600" b="0">
                <a:latin typeface="Courier New" panose="02070309020205020404" charset="0"/>
              </a:rPr>
              <a:t>0</a:t>
            </a:r>
            <a:r>
              <a:rPr lang="zh-CN" sz="1600" b="0">
                <a:latin typeface="Courier New" panose="02070309020205020404" charset="0"/>
                <a:ea typeface="宋体" panose="02010600030101010101" pitchFamily="2" charset="-122"/>
              </a:rPr>
              <a:t>转</a:t>
            </a:r>
            <a:r>
              <a:rPr lang="en-US" sz="1600" b="0">
                <a:latin typeface="Courier New" panose="02070309020205020404" charset="0"/>
              </a:rPr>
              <a:t>LOOP</a:t>
            </a:r>
            <a:r>
              <a:rPr lang="zh-CN" sz="1600" b="0">
                <a:latin typeface="Courier New" panose="02070309020205020404" charset="0"/>
                <a:ea typeface="宋体" panose="02010600030101010101" pitchFamily="2" charset="-122"/>
              </a:rPr>
              <a:t>继续清</a:t>
            </a:r>
            <a:r>
              <a:rPr lang="en-US" sz="1600" b="0">
                <a:latin typeface="Courier New" panose="02070309020205020404" charset="0"/>
              </a:rPr>
              <a:t>0</a:t>
            </a:r>
          </a:p>
          <a:p>
            <a:r>
              <a:rPr lang="en-US" sz="1600" b="0">
                <a:latin typeface="Courier New" panose="02070309020205020404" charset="0"/>
              </a:rPr>
              <a:t>		               ;R2</a:t>
            </a:r>
            <a:r>
              <a:rPr lang="zh-CN" sz="1600" b="0">
                <a:latin typeface="Courier New" panose="02070309020205020404" charset="0"/>
                <a:ea typeface="宋体" panose="02010600030101010101" pitchFamily="2" charset="-122"/>
              </a:rPr>
              <a:t>为</a:t>
            </a:r>
            <a:r>
              <a:rPr lang="en-US" sz="1600" b="0">
                <a:latin typeface="Courier New" panose="02070309020205020404" charset="0"/>
              </a:rPr>
              <a:t>0, </a:t>
            </a:r>
            <a:r>
              <a:rPr lang="zh-CN" sz="1600" b="0">
                <a:latin typeface="Courier New" panose="02070309020205020404" charset="0"/>
                <a:ea typeface="宋体" panose="02010600030101010101" pitchFamily="2" charset="-122"/>
              </a:rPr>
              <a:t>循环结束</a:t>
            </a:r>
            <a:endParaRPr lang="en-US" sz="1600" b="0">
              <a:latin typeface="Courier New" panose="02070309020205020404" charset="0"/>
            </a:endParaRPr>
          </a:p>
          <a:p>
            <a:r>
              <a:rPr lang="en-US" sz="1600" b="0">
                <a:latin typeface="Courier New" panose="02070309020205020404" charset="0"/>
              </a:rPr>
              <a:t>END</a:t>
            </a:r>
            <a:endParaRPr lang="zh-CN" altLang="en-US" sz="1600"/>
          </a:p>
        </p:txBody>
      </p:sp>
      <p:sp>
        <p:nvSpPr>
          <p:cNvPr id="5" name="文本框 4">
            <a:hlinkClick r:id="rId2" action="ppaction://hlinkfile"/>
          </p:cNvPr>
          <p:cNvSpPr txBox="1"/>
          <p:nvPr/>
        </p:nvSpPr>
        <p:spPr>
          <a:xfrm>
            <a:off x="5027930" y="6321425"/>
            <a:ext cx="2954655" cy="460375"/>
          </a:xfrm>
          <a:prstGeom prst="rect">
            <a:avLst/>
          </a:prstGeom>
          <a:noFill/>
        </p:spPr>
        <p:txBody>
          <a:bodyPr wrap="square" rtlCol="0" anchor="t">
            <a:spAutoFit/>
          </a:bodyPr>
          <a:lstStyle/>
          <a:p>
            <a:r>
              <a:rPr lang="zh-CN" altLang="en-US"/>
              <a:t>查该机型的指令表</a:t>
            </a:r>
          </a:p>
        </p:txBody>
      </p:sp>
      <p:sp>
        <p:nvSpPr>
          <p:cNvPr id="7" name="文本框 6"/>
          <p:cNvSpPr txBox="1"/>
          <p:nvPr/>
        </p:nvSpPr>
        <p:spPr>
          <a:xfrm>
            <a:off x="511810" y="6258560"/>
            <a:ext cx="4161790" cy="460375"/>
          </a:xfrm>
          <a:prstGeom prst="rect">
            <a:avLst/>
          </a:prstGeom>
          <a:noFill/>
        </p:spPr>
        <p:txBody>
          <a:bodyPr wrap="none" rtlCol="0" anchor="t">
            <a:spAutoFit/>
          </a:bodyPr>
          <a:lstStyle/>
          <a:p>
            <a:r>
              <a:rPr lang="zh-CN" altLang="en-US">
                <a:sym typeface="+mn-ea"/>
              </a:rPr>
              <a:t>如何计算该段程序花费时间？</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1"/>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73</a:t>
            </a:fld>
            <a:endParaRPr lang="fr-FR" altLang="en-US" sz="1000" b="0" dirty="0">
              <a:latin typeface="Verdana" panose="020B0604030504040204" pitchFamily="34" charset="0"/>
              <a:ea typeface="宋体" panose="02010600030101010101" pitchFamily="2" charset="-122"/>
            </a:endParaRPr>
          </a:p>
        </p:txBody>
      </p:sp>
      <p:sp>
        <p:nvSpPr>
          <p:cNvPr id="74754" name="Rectangle 6"/>
          <p:cNvSpPr/>
          <p:nvPr/>
        </p:nvSpPr>
        <p:spPr>
          <a:xfrm>
            <a:off x="214313" y="1428750"/>
            <a:ext cx="8496300" cy="4399915"/>
          </a:xfrm>
          <a:prstGeom prst="rect">
            <a:avLst/>
          </a:prstGeom>
          <a:noFill/>
          <a:ln w="9525">
            <a:noFill/>
          </a:ln>
        </p:spPr>
        <p:txBody>
          <a:bodyPr anchor="t">
            <a:spAutoFit/>
          </a:bodyPr>
          <a:lstStyle/>
          <a:p>
            <a:pPr lvl="0" indent="0"/>
            <a:r>
              <a:rPr lang="zh-CN" altLang="en-US" sz="2800" dirty="0">
                <a:latin typeface="黑体" panose="02010609060101010101" pitchFamily="49" charset="-122"/>
                <a:ea typeface="宋体" panose="02010600030101010101" pitchFamily="2" charset="-122"/>
              </a:rPr>
              <a:t>例：对于一个给定的程序，</a:t>
            </a:r>
            <a:r>
              <a:rPr lang="en-US" altLang="zh-CN" sz="2800" dirty="0">
                <a:latin typeface="黑体" panose="02010609060101010101" pitchFamily="49" charset="-122"/>
                <a:ea typeface="宋体" panose="02010600030101010101" pitchFamily="2" charset="-122"/>
              </a:rPr>
              <a:t>I</a:t>
            </a:r>
            <a:r>
              <a:rPr lang="en-US" altLang="zh-CN" sz="2800" baseline="-25000" dirty="0">
                <a:latin typeface="黑体" panose="02010609060101010101" pitchFamily="49" charset="-122"/>
                <a:ea typeface="宋体" panose="02010600030101010101" pitchFamily="2" charset="-122"/>
              </a:rPr>
              <a:t>N</a:t>
            </a:r>
            <a:r>
              <a:rPr lang="zh-CN" altLang="en-US" sz="2800" dirty="0">
                <a:latin typeface="黑体" panose="02010609060101010101" pitchFamily="49" charset="-122"/>
                <a:ea typeface="宋体" panose="02010600030101010101" pitchFamily="2" charset="-122"/>
              </a:rPr>
              <a:t>表示执行程序中的指令总数，</a:t>
            </a:r>
            <a:r>
              <a:rPr lang="en-US" altLang="zh-CN" sz="2800" dirty="0">
                <a:latin typeface="黑体" panose="02010609060101010101" pitchFamily="49" charset="-122"/>
                <a:ea typeface="宋体" panose="02010600030101010101" pitchFamily="2" charset="-122"/>
              </a:rPr>
              <a:t>t</a:t>
            </a:r>
            <a:r>
              <a:rPr lang="en-US" altLang="zh-CN" sz="2800" baseline="-25000" dirty="0">
                <a:latin typeface="黑体" panose="02010609060101010101" pitchFamily="49" charset="-122"/>
                <a:ea typeface="宋体" panose="02010600030101010101" pitchFamily="2" charset="-122"/>
              </a:rPr>
              <a:t>CPU</a:t>
            </a:r>
            <a:r>
              <a:rPr lang="zh-CN" altLang="en-US" sz="2800" dirty="0">
                <a:latin typeface="黑体" panose="02010609060101010101" pitchFamily="49" charset="-122"/>
                <a:ea typeface="宋体" panose="02010600030101010101" pitchFamily="2" charset="-122"/>
              </a:rPr>
              <a:t>表示执行该程序所需的</a:t>
            </a:r>
            <a:r>
              <a:rPr lang="en-US" altLang="zh-CN" sz="2800" dirty="0">
                <a:latin typeface="黑体" panose="02010609060101010101" pitchFamily="49" charset="-122"/>
                <a:ea typeface="宋体" panose="02010600030101010101" pitchFamily="2" charset="-122"/>
              </a:rPr>
              <a:t>CPU</a:t>
            </a:r>
            <a:r>
              <a:rPr lang="zh-CN" altLang="en-US" sz="2800" dirty="0">
                <a:latin typeface="黑体" panose="02010609060101010101" pitchFamily="49" charset="-122"/>
                <a:ea typeface="宋体" panose="02010600030101010101" pitchFamily="2" charset="-122"/>
              </a:rPr>
              <a:t>时间，</a:t>
            </a:r>
            <a:r>
              <a:rPr lang="en-US" altLang="zh-CN" sz="2800" dirty="0">
                <a:latin typeface="黑体" panose="02010609060101010101" pitchFamily="49" charset="-122"/>
                <a:ea typeface="宋体" panose="02010600030101010101" pitchFamily="2" charset="-122"/>
              </a:rPr>
              <a:t>T</a:t>
            </a:r>
            <a:r>
              <a:rPr lang="zh-CN" altLang="en-US" sz="2800" dirty="0">
                <a:latin typeface="黑体" panose="02010609060101010101" pitchFamily="49" charset="-122"/>
                <a:ea typeface="宋体" panose="02010600030101010101" pitchFamily="2" charset="-122"/>
              </a:rPr>
              <a:t>为时钟周期，</a:t>
            </a:r>
            <a:r>
              <a:rPr lang="en-US" altLang="zh-CN" sz="2800" dirty="0">
                <a:latin typeface="黑体" panose="02010609060101010101" pitchFamily="49" charset="-122"/>
                <a:ea typeface="宋体" panose="02010600030101010101" pitchFamily="2" charset="-122"/>
              </a:rPr>
              <a:t>f</a:t>
            </a:r>
            <a:r>
              <a:rPr lang="zh-CN" altLang="en-US" sz="2800" dirty="0">
                <a:latin typeface="黑体" panose="02010609060101010101" pitchFamily="49" charset="-122"/>
                <a:ea typeface="宋体" panose="02010600030101010101" pitchFamily="2" charset="-122"/>
              </a:rPr>
              <a:t>为时钟频率（</a:t>
            </a:r>
            <a:r>
              <a:rPr lang="en-US" altLang="zh-CN" sz="2800" dirty="0">
                <a:latin typeface="黑体" panose="02010609060101010101" pitchFamily="49" charset="-122"/>
                <a:ea typeface="宋体" panose="02010600030101010101" pitchFamily="2" charset="-122"/>
              </a:rPr>
              <a:t>T</a:t>
            </a:r>
            <a:r>
              <a:rPr lang="zh-CN" altLang="en-US" sz="2800" dirty="0">
                <a:latin typeface="黑体" panose="02010609060101010101" pitchFamily="49" charset="-122"/>
                <a:ea typeface="宋体" panose="02010600030101010101" pitchFamily="2" charset="-122"/>
              </a:rPr>
              <a:t>的倒数），</a:t>
            </a:r>
            <a:r>
              <a:rPr lang="en-US" altLang="zh-CN" sz="2800" dirty="0">
                <a:latin typeface="黑体" panose="02010609060101010101" pitchFamily="49" charset="-122"/>
                <a:ea typeface="宋体" panose="02010600030101010101" pitchFamily="2" charset="-122"/>
              </a:rPr>
              <a:t>N</a:t>
            </a:r>
            <a:r>
              <a:rPr lang="en-US" altLang="zh-CN" sz="2800" baseline="-25000" dirty="0">
                <a:latin typeface="黑体" panose="02010609060101010101" pitchFamily="49" charset="-122"/>
                <a:ea typeface="宋体" panose="02010600030101010101" pitchFamily="2" charset="-122"/>
              </a:rPr>
              <a:t>C</a:t>
            </a:r>
            <a:r>
              <a:rPr lang="zh-CN" altLang="en-US" sz="2800" dirty="0">
                <a:latin typeface="黑体" panose="02010609060101010101" pitchFamily="49" charset="-122"/>
                <a:ea typeface="宋体" panose="02010600030101010101" pitchFamily="2" charset="-122"/>
              </a:rPr>
              <a:t>为</a:t>
            </a:r>
            <a:r>
              <a:rPr lang="en-US" altLang="zh-CN" sz="2800" dirty="0">
                <a:latin typeface="黑体" panose="02010609060101010101" pitchFamily="49" charset="-122"/>
                <a:ea typeface="宋体" panose="02010600030101010101" pitchFamily="2" charset="-122"/>
              </a:rPr>
              <a:t>CPU</a:t>
            </a:r>
            <a:r>
              <a:rPr lang="zh-CN" altLang="en-US" sz="2800" dirty="0">
                <a:latin typeface="黑体" panose="02010609060101010101" pitchFamily="49" charset="-122"/>
                <a:ea typeface="宋体" panose="02010600030101010101" pitchFamily="2" charset="-122"/>
              </a:rPr>
              <a:t>时钟周期数。设</a:t>
            </a:r>
            <a:r>
              <a:rPr lang="en-US" altLang="zh-CN" sz="2800" dirty="0">
                <a:latin typeface="黑体" panose="02010609060101010101" pitchFamily="49" charset="-122"/>
                <a:ea typeface="宋体" panose="02010600030101010101" pitchFamily="2" charset="-122"/>
              </a:rPr>
              <a:t>CPI</a:t>
            </a:r>
            <a:r>
              <a:rPr lang="zh-CN" altLang="en-US" sz="2800" dirty="0">
                <a:latin typeface="黑体" panose="02010609060101010101" pitchFamily="49" charset="-122"/>
                <a:ea typeface="宋体" panose="02010600030101010101" pitchFamily="2" charset="-122"/>
              </a:rPr>
              <a:t>表示每条指令的</a:t>
            </a:r>
            <a:r>
              <a:rPr lang="zh-CN" altLang="en-US" sz="2800" u="sng" dirty="0">
                <a:latin typeface="黑体" panose="02010609060101010101" pitchFamily="49" charset="-122"/>
                <a:ea typeface="宋体" panose="02010600030101010101" pitchFamily="2" charset="-122"/>
              </a:rPr>
              <a:t>平均时钟周期数</a:t>
            </a:r>
            <a:r>
              <a:rPr lang="zh-CN" altLang="en-US" sz="2800" dirty="0">
                <a:latin typeface="黑体" panose="02010609060101010101" pitchFamily="49" charset="-122"/>
                <a:ea typeface="宋体" panose="02010600030101010101" pitchFamily="2" charset="-122"/>
              </a:rPr>
              <a:t>，</a:t>
            </a:r>
            <a:r>
              <a:rPr lang="en-US" altLang="zh-CN" sz="2800" dirty="0">
                <a:latin typeface="黑体" panose="02010609060101010101" pitchFamily="49" charset="-122"/>
                <a:ea typeface="宋体" panose="02010600030101010101" pitchFamily="2" charset="-122"/>
              </a:rPr>
              <a:t>MIPS</a:t>
            </a:r>
            <a:r>
              <a:rPr lang="zh-CN" altLang="en-US" sz="2800" dirty="0">
                <a:latin typeface="黑体" panose="02010609060101010101" pitchFamily="49" charset="-122"/>
                <a:ea typeface="宋体" panose="02010600030101010101" pitchFamily="2" charset="-122"/>
              </a:rPr>
              <a:t>表示每秒钟执行的百万条指令数，请写出如下四种参数的表达式：</a:t>
            </a:r>
            <a:br>
              <a:rPr lang="zh-CN" altLang="en-US" sz="2800" dirty="0">
                <a:latin typeface="黑体" panose="02010609060101010101" pitchFamily="49" charset="-122"/>
                <a:ea typeface="宋体" panose="02010600030101010101" pitchFamily="2" charset="-122"/>
              </a:rPr>
            </a:br>
            <a:br>
              <a:rPr lang="zh-CN" altLang="en-US" sz="2800" dirty="0">
                <a:latin typeface="黑体" panose="02010609060101010101" pitchFamily="49" charset="-122"/>
                <a:ea typeface="宋体" panose="02010600030101010101" pitchFamily="2" charset="-122"/>
              </a:rPr>
            </a:br>
            <a:r>
              <a:rPr lang="en-US" altLang="zh-CN" sz="2800" dirty="0">
                <a:latin typeface="黑体" panose="02010609060101010101" pitchFamily="49" charset="-122"/>
                <a:ea typeface="宋体" panose="02010600030101010101" pitchFamily="2" charset="-122"/>
              </a:rPr>
              <a:t>(1) t</a:t>
            </a:r>
            <a:r>
              <a:rPr lang="en-US" altLang="zh-CN" sz="2800" baseline="-25000" dirty="0">
                <a:latin typeface="黑体" panose="02010609060101010101" pitchFamily="49" charset="-122"/>
                <a:ea typeface="宋体" panose="02010600030101010101" pitchFamily="2" charset="-122"/>
              </a:rPr>
              <a:t>CPU</a:t>
            </a:r>
            <a:r>
              <a:rPr lang="zh-CN" altLang="en-US" sz="2800" dirty="0">
                <a:latin typeface="黑体" panose="02010609060101010101" pitchFamily="49" charset="-122"/>
                <a:ea typeface="宋体" panose="02010600030101010101" pitchFamily="2" charset="-122"/>
              </a:rPr>
              <a:t>　　</a:t>
            </a:r>
            <a:r>
              <a:rPr lang="en-US" altLang="zh-CN" sz="2800" dirty="0">
                <a:latin typeface="黑体" panose="02010609060101010101" pitchFamily="49" charset="-122"/>
                <a:ea typeface="宋体" panose="02010600030101010101" pitchFamily="2" charset="-122"/>
              </a:rPr>
              <a:t>(2) CPI</a:t>
            </a:r>
            <a:r>
              <a:rPr lang="zh-CN" altLang="en-US" sz="2800" dirty="0">
                <a:latin typeface="黑体" panose="02010609060101010101" pitchFamily="49" charset="-122"/>
                <a:ea typeface="宋体" panose="02010600030101010101" pitchFamily="2" charset="-122"/>
              </a:rPr>
              <a:t>　　</a:t>
            </a:r>
            <a:r>
              <a:rPr lang="en-US" altLang="zh-CN" sz="2800" dirty="0">
                <a:latin typeface="黑体" panose="02010609060101010101" pitchFamily="49" charset="-122"/>
                <a:ea typeface="宋体" panose="02010600030101010101" pitchFamily="2" charset="-122"/>
              </a:rPr>
              <a:t>(3) MIPS</a:t>
            </a:r>
            <a:r>
              <a:rPr lang="zh-CN" altLang="en-US" sz="2800" dirty="0">
                <a:latin typeface="黑体" panose="02010609060101010101" pitchFamily="49" charset="-122"/>
                <a:ea typeface="宋体" panose="02010600030101010101" pitchFamily="2" charset="-122"/>
              </a:rPr>
              <a:t>　　</a:t>
            </a:r>
            <a:r>
              <a:rPr lang="en-US" altLang="zh-CN" sz="2800" dirty="0">
                <a:latin typeface="黑体" panose="02010609060101010101" pitchFamily="49" charset="-122"/>
                <a:ea typeface="宋体" panose="02010600030101010101" pitchFamily="2" charset="-122"/>
              </a:rPr>
              <a:t>(4) N</a:t>
            </a:r>
            <a:r>
              <a:rPr lang="en-US" altLang="zh-CN" sz="2800" baseline="-25000" dirty="0">
                <a:latin typeface="黑体" panose="02010609060101010101" pitchFamily="49" charset="-122"/>
                <a:ea typeface="宋体" panose="02010600030101010101" pitchFamily="2" charset="-122"/>
              </a:rPr>
              <a:t>C</a:t>
            </a:r>
            <a:br>
              <a:rPr lang="zh-CN" altLang="en-US" sz="2800" dirty="0">
                <a:latin typeface="黑体" panose="02010609060101010101" pitchFamily="49" charset="-122"/>
                <a:ea typeface="宋体" panose="02010600030101010101" pitchFamily="2" charset="-122"/>
              </a:rPr>
            </a:br>
            <a:r>
              <a:rPr lang="zh-CN" altLang="en-US" sz="2800" dirty="0">
                <a:latin typeface="黑体" panose="02010609060101010101" pitchFamily="49" charset="-122"/>
                <a:ea typeface="宋体" panose="02010600030101010101" pitchFamily="2" charset="-122"/>
              </a:rPr>
              <a:t> </a:t>
            </a:r>
            <a:br>
              <a:rPr lang="zh-CN" altLang="en-US" sz="2800" dirty="0">
                <a:latin typeface="黑体" panose="02010609060101010101" pitchFamily="49" charset="-122"/>
                <a:ea typeface="宋体" panose="02010600030101010101" pitchFamily="2" charset="-122"/>
              </a:rPr>
            </a:br>
            <a:endParaRPr lang="zh-CN" altLang="en-US" sz="2800" dirty="0">
              <a:latin typeface="宋体" panose="02010600030101010101" pitchFamily="2" charset="-122"/>
              <a:ea typeface="宋体" panose="02010600030101010101" pitchFamily="2" charset="-122"/>
            </a:endParaRPr>
          </a:p>
        </p:txBody>
      </p:sp>
      <p:sp>
        <p:nvSpPr>
          <p:cNvPr id="6"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1"/>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74</a:t>
            </a:fld>
            <a:endParaRPr lang="fr-FR" altLang="en-US" sz="1000" b="0" dirty="0">
              <a:latin typeface="Verdana" panose="020B0604030504040204" pitchFamily="34" charset="0"/>
              <a:ea typeface="宋体" panose="02010600030101010101" pitchFamily="2" charset="-122"/>
            </a:endParaRPr>
          </a:p>
        </p:txBody>
      </p:sp>
      <p:sp>
        <p:nvSpPr>
          <p:cNvPr id="6"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p>
        </p:txBody>
      </p:sp>
      <p:pic>
        <p:nvPicPr>
          <p:cNvPr id="75779" name="图片 1" descr="tt"/>
          <p:cNvPicPr>
            <a:picLocks noChangeAspect="1"/>
          </p:cNvPicPr>
          <p:nvPr/>
        </p:nvPicPr>
        <p:blipFill>
          <a:blip r:embed="rId2"/>
          <a:stretch>
            <a:fillRect/>
          </a:stretch>
        </p:blipFill>
        <p:spPr>
          <a:xfrm>
            <a:off x="179388" y="1412875"/>
            <a:ext cx="7899400" cy="4333875"/>
          </a:xfrm>
          <a:prstGeom prst="rect">
            <a:avLst/>
          </a:prstGeom>
          <a:noFill/>
          <a:ln w="9525">
            <a:noFill/>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75</a:t>
            </a:fld>
            <a:endParaRPr lang="fr-FR" altLang="en-US" sz="1000" b="0" dirty="0">
              <a:latin typeface="Verdana" panose="020B0604030504040204" pitchFamily="34" charset="0"/>
              <a:ea typeface="宋体" panose="02010600030101010101" pitchFamily="2" charset="-122"/>
            </a:endParaRPr>
          </a:p>
        </p:txBody>
      </p:sp>
      <p:sp>
        <p:nvSpPr>
          <p:cNvPr id="66563" name="Rectangle 2"/>
          <p:cNvSpPr>
            <a:spLocks noRot="1" noChangeArrowheads="1"/>
          </p:cNvSpPr>
          <p:nvPr/>
        </p:nvSpPr>
        <p:spPr bwMode="auto">
          <a:xfrm>
            <a:off x="142875" y="1071880"/>
            <a:ext cx="4455160" cy="730885"/>
          </a:xfrm>
          <a:prstGeom prst="rect">
            <a:avLst/>
          </a:prstGeom>
          <a:noFill/>
          <a:ln w="9525">
            <a:noFill/>
            <a:miter lim="800000"/>
          </a:ln>
        </p:spPr>
        <p:txBody>
          <a:bodyPr anchor="ctr"/>
          <a:lstStyle/>
          <a:p>
            <a:pPr marL="0" marR="0" lvl="0" indent="0" algn="l" defTabSz="914400" rtl="0" eaLnBrk="1" fontAlgn="base" latinLnBrk="0" hangingPunct="1">
              <a:spcBef>
                <a:spcPct val="0"/>
              </a:spcBef>
              <a:spcAft>
                <a:spcPct val="0"/>
              </a:spcAft>
              <a:buClrTx/>
              <a:buSzTx/>
              <a:buFontTx/>
              <a:buNone/>
              <a:defRPr/>
            </a:pPr>
            <a:r>
              <a:rPr kumimoji="0" lang="en-US" sz="2400" b="1" i="0" u="none" strike="noStrike" kern="1200" cap="none" spc="0" normalizeH="0" baseline="0" noProof="0" dirty="0">
                <a:ln>
                  <a:noFill/>
                </a:ln>
                <a:solidFill>
                  <a:schemeClr val="accent4"/>
                </a:solidFill>
                <a:effectLst/>
                <a:uLnTx/>
                <a:uFillTx/>
                <a:latin typeface="宋体" panose="02010600030101010101" pitchFamily="2" charset="-122"/>
                <a:ea typeface="宋体" panose="02010600030101010101" pitchFamily="2" charset="-122"/>
                <a:cs typeface="+mn-cs"/>
              </a:rPr>
              <a:t>20XX</a:t>
            </a:r>
            <a:r>
              <a:rPr kumimoji="0" lang="zh-CN" altLang="en-US" sz="2400" b="1" i="0" u="none" strike="noStrike" kern="1200" cap="none" spc="0" normalizeH="0" baseline="0" noProof="0" dirty="0">
                <a:ln>
                  <a:noFill/>
                </a:ln>
                <a:solidFill>
                  <a:schemeClr val="accent4"/>
                </a:solidFill>
                <a:effectLst/>
                <a:uLnTx/>
                <a:uFillTx/>
                <a:latin typeface="宋体" panose="02010600030101010101" pitchFamily="2" charset="-122"/>
                <a:ea typeface="宋体" panose="02010600030101010101" pitchFamily="2" charset="-122"/>
                <a:cs typeface="+mn-cs"/>
              </a:rPr>
              <a:t>年研究生入学统考试题</a:t>
            </a: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pic>
        <p:nvPicPr>
          <p:cNvPr id="76803" name="Picture 1" descr="C:\Documents and Settings\Administrator\Application Data\Tencent\Users\68046508\QQ\WinTemp\RichOle\$242`0AMD_YGZ[KFDOB)PV3.jpg"/>
          <p:cNvPicPr>
            <a:picLocks noChangeAspect="1"/>
          </p:cNvPicPr>
          <p:nvPr/>
        </p:nvPicPr>
        <p:blipFill>
          <a:blip r:embed="rId2"/>
          <a:stretch>
            <a:fillRect/>
          </a:stretch>
        </p:blipFill>
        <p:spPr>
          <a:xfrm>
            <a:off x="0" y="1928813"/>
            <a:ext cx="8959850" cy="2928937"/>
          </a:xfrm>
          <a:prstGeom prst="rect">
            <a:avLst/>
          </a:prstGeom>
          <a:noFill/>
          <a:ln w="9525">
            <a:noFill/>
          </a:ln>
        </p:spPr>
      </p:pic>
      <p:sp>
        <p:nvSpPr>
          <p:cNvPr id="6"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p>
        </p:txBody>
      </p:sp>
      <p:sp>
        <p:nvSpPr>
          <p:cNvPr id="2" name="Rectangle 2"/>
          <p:cNvSpPr>
            <a:spLocks noRot="1" noChangeArrowheads="1"/>
          </p:cNvSpPr>
          <p:nvPr/>
        </p:nvSpPr>
        <p:spPr bwMode="auto">
          <a:xfrm>
            <a:off x="785495" y="5292090"/>
            <a:ext cx="3317875" cy="730885"/>
          </a:xfrm>
          <a:prstGeom prst="rect">
            <a:avLst/>
          </a:prstGeom>
          <a:noFill/>
          <a:ln w="9525">
            <a:noFill/>
            <a:miter lim="800000"/>
          </a:ln>
        </p:spPr>
        <p:txBody>
          <a:bodyPr anchor="ctr"/>
          <a:lstStyle/>
          <a:p>
            <a:pPr marL="0" marR="0" lvl="0" indent="0" algn="l" defTabSz="914400" rtl="0" eaLnBrk="1" fontAlgn="base" latinLnBrk="0" hangingPunct="1">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答案：</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C. 400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76</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7826" name="Rectangle 2"/>
          <p:cNvSpPr>
            <a:spLocks noGrp="1"/>
          </p:cNvSpPr>
          <p:nvPr>
            <p:ph type="title"/>
          </p:nvPr>
        </p:nvSpPr>
        <p:spPr/>
        <p:txBody>
          <a:bodyPr wrap="square" lIns="91440" tIns="45720" rIns="91440" bIns="45720" anchor="ctr"/>
          <a:lstStyle/>
          <a:p>
            <a:pPr eaLnBrk="1" hangingPunct="1"/>
            <a:r>
              <a:rPr lang="zh-CN" altLang="en-US" dirty="0"/>
              <a:t>三、计算机软件系统</a:t>
            </a:r>
          </a:p>
        </p:txBody>
      </p:sp>
      <p:sp>
        <p:nvSpPr>
          <p:cNvPr id="77827" name="Rectangle 3"/>
          <p:cNvSpPr>
            <a:spLocks noGrp="1"/>
          </p:cNvSpPr>
          <p:nvPr>
            <p:ph idx="1"/>
          </p:nvPr>
        </p:nvSpPr>
        <p:spPr>
          <a:xfrm>
            <a:off x="250825" y="1341438"/>
            <a:ext cx="8085138" cy="2305050"/>
          </a:xfrm>
        </p:spPr>
        <p:txBody>
          <a:bodyPr wrap="square" lIns="91440" tIns="45720" rIns="91440" bIns="45720" anchor="t"/>
          <a:lstStyle/>
          <a:p>
            <a:pPr eaLnBrk="1" hangingPunct="1"/>
            <a:r>
              <a:rPr lang="en-US" altLang="zh-CN" sz="2400" dirty="0"/>
              <a:t>1</a:t>
            </a:r>
            <a:r>
              <a:rPr lang="zh-CN" altLang="en-US" sz="2400" dirty="0"/>
              <a:t>．系统软件</a:t>
            </a:r>
          </a:p>
          <a:p>
            <a:pPr eaLnBrk="1" hangingPunct="1"/>
            <a:endParaRPr lang="zh-CN" altLang="en-US" sz="2400" dirty="0"/>
          </a:p>
          <a:p>
            <a:pPr eaLnBrk="1" hangingPunct="1"/>
            <a:r>
              <a:rPr lang="en-US" altLang="zh-CN" sz="2400" dirty="0"/>
              <a:t>2</a:t>
            </a:r>
            <a:r>
              <a:rPr lang="zh-CN" altLang="en-US" sz="2400" dirty="0"/>
              <a:t>、应用软件：又称为应用程序，它是用户在各自不同的应用领域</a:t>
            </a:r>
            <a:r>
              <a:rPr lang="zh-CN" altLang="en-US" sz="2400" dirty="0">
                <a:solidFill>
                  <a:srgbClr val="FF0000"/>
                </a:solidFill>
              </a:rPr>
              <a:t>根据具体的任务需要</a:t>
            </a:r>
            <a:r>
              <a:rPr lang="zh-CN" altLang="en-US" sz="2400" dirty="0"/>
              <a:t>所开发编制的各种程序。</a:t>
            </a:r>
          </a:p>
          <a:p>
            <a:pPr lvl="1" eaLnBrk="1" hangingPunct="1"/>
            <a:r>
              <a:rPr lang="zh-CN" altLang="en-US" dirty="0"/>
              <a:t>如工程设计程序、数据处理程序、自动控制程序、企业管理程序、科学计算程序等等。</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77</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8850" name="Rectangle 3"/>
          <p:cNvSpPr>
            <a:spLocks noGrp="1"/>
          </p:cNvSpPr>
          <p:nvPr>
            <p:ph idx="1"/>
          </p:nvPr>
        </p:nvSpPr>
        <p:spPr>
          <a:xfrm>
            <a:off x="374650" y="1052513"/>
            <a:ext cx="7797800" cy="1200150"/>
          </a:xfrm>
        </p:spPr>
        <p:txBody>
          <a:bodyPr wrap="square" lIns="91440" tIns="45720" rIns="91440" bIns="45720" anchor="t"/>
          <a:lstStyle/>
          <a:p>
            <a:pPr eaLnBrk="1" hangingPunct="1">
              <a:lnSpc>
                <a:spcPct val="90000"/>
              </a:lnSpc>
              <a:spcBef>
                <a:spcPct val="10000"/>
              </a:spcBef>
            </a:pPr>
            <a:r>
              <a:rPr lang="zh-CN" altLang="en-US" sz="2400" b="0" dirty="0"/>
              <a:t>系统软件是指管理、调度、监视和维护计算机系统软硬件资源的程序集合，使系统资源得到合理调度，确保高效率运行。</a:t>
            </a:r>
          </a:p>
          <a:p>
            <a:pPr eaLnBrk="1" hangingPunct="1">
              <a:lnSpc>
                <a:spcPct val="90000"/>
              </a:lnSpc>
              <a:spcBef>
                <a:spcPct val="10000"/>
              </a:spcBef>
            </a:pPr>
            <a:endParaRPr lang="zh-CN" altLang="en-US" sz="2400" b="0" dirty="0"/>
          </a:p>
          <a:p>
            <a:pPr eaLnBrk="1" hangingPunct="1">
              <a:lnSpc>
                <a:spcPct val="90000"/>
              </a:lnSpc>
              <a:spcBef>
                <a:spcPct val="10000"/>
              </a:spcBef>
            </a:pPr>
            <a:endParaRPr lang="en-US" altLang="zh-CN" dirty="0"/>
          </a:p>
        </p:txBody>
      </p:sp>
      <p:grpSp>
        <p:nvGrpSpPr>
          <p:cNvPr id="78851" name="Group 56"/>
          <p:cNvGrpSpPr/>
          <p:nvPr/>
        </p:nvGrpSpPr>
        <p:grpSpPr>
          <a:xfrm>
            <a:off x="179388" y="1844675"/>
            <a:ext cx="7921625" cy="4405313"/>
            <a:chOff x="113" y="1162"/>
            <a:chExt cx="4990" cy="2775"/>
          </a:xfrm>
        </p:grpSpPr>
        <p:sp>
          <p:nvSpPr>
            <p:cNvPr id="112646" name="Oval 6"/>
            <p:cNvSpPr>
              <a:spLocks noChangeArrowheads="1"/>
            </p:cNvSpPr>
            <p:nvPr/>
          </p:nvSpPr>
          <p:spPr bwMode="auto">
            <a:xfrm>
              <a:off x="1323" y="1603"/>
              <a:ext cx="2289" cy="2334"/>
            </a:xfrm>
            <a:prstGeom prst="ellipse">
              <a:avLst/>
            </a:prstGeom>
            <a:gradFill rotWithShape="1">
              <a:gsLst>
                <a:gs pos="0">
                  <a:schemeClr val="folHlink"/>
                </a:gs>
                <a:gs pos="100000">
                  <a:schemeClr val="folHlink">
                    <a:gamma/>
                    <a:tint val="27451"/>
                    <a:invGamma/>
                  </a:schemeClr>
                </a:gs>
              </a:gsLst>
              <a:lin ang="5400000" scaled="1"/>
            </a:gradFill>
            <a:ln w="9525" algn="ctr">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78853" name="Group 7"/>
            <p:cNvGrpSpPr/>
            <p:nvPr/>
          </p:nvGrpSpPr>
          <p:grpSpPr>
            <a:xfrm>
              <a:off x="1884" y="2186"/>
              <a:ext cx="1167" cy="1257"/>
              <a:chOff x="2016" y="1920"/>
              <a:chExt cx="1680" cy="1680"/>
            </a:xfrm>
          </p:grpSpPr>
          <p:sp>
            <p:nvSpPr>
              <p:cNvPr id="78854" name="Oval 8"/>
              <p:cNvSpPr/>
              <p:nvPr/>
            </p:nvSpPr>
            <p:spPr>
              <a:xfrm>
                <a:off x="2016" y="1920"/>
                <a:ext cx="1680" cy="1680"/>
              </a:xfrm>
              <a:prstGeom prst="ellipse">
                <a:avLst/>
              </a:prstGeom>
              <a:gradFill rotWithShape="1">
                <a:gsLst>
                  <a:gs pos="0">
                    <a:srgbClr val="FF6600"/>
                  </a:gs>
                  <a:gs pos="100000">
                    <a:srgbClr val="742E00"/>
                  </a:gs>
                </a:gsLst>
                <a:lin ang="5400000" scaled="1"/>
                <a:tileRect/>
              </a:gradFill>
              <a:ln w="9525" cap="flat" cmpd="sng">
                <a:solidFill>
                  <a:schemeClr val="tx1"/>
                </a:solidFill>
                <a:prstDash val="solid"/>
                <a:round/>
                <a:headEnd type="none" w="med" len="med"/>
                <a:tailEnd type="none" w="med" len="med"/>
              </a:ln>
            </p:spPr>
            <p:txBody>
              <a:bodyPr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78855" name="Freeform 9"/>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rect l="0" t="0" r="0" b="0"/>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6600"/>
                  </a:gs>
                </a:gsLst>
                <a:lin ang="5400000" scaled="1"/>
                <a:tileRect/>
              </a:gradFill>
              <a:ln w="0">
                <a:noFill/>
              </a:ln>
            </p:spPr>
            <p:txBody>
              <a:bodyPr/>
              <a:lstStyle/>
              <a:p>
                <a:endParaRPr lang="zh-CN" altLang="en-US"/>
              </a:p>
            </p:txBody>
          </p:sp>
        </p:grpSp>
        <p:sp>
          <p:nvSpPr>
            <p:cNvPr id="78856" name="Text Box 10"/>
            <p:cNvSpPr txBox="1"/>
            <p:nvPr/>
          </p:nvSpPr>
          <p:spPr>
            <a:xfrm>
              <a:off x="2111" y="2568"/>
              <a:ext cx="760" cy="442"/>
            </a:xfrm>
            <a:prstGeom prst="rect">
              <a:avLst/>
            </a:prstGeom>
            <a:noFill/>
            <a:ln w="9525">
              <a:noFill/>
            </a:ln>
          </p:spPr>
          <p:txBody>
            <a:bodyPr wrap="none" anchor="t">
              <a:spAutoFit/>
            </a:bodyPr>
            <a:lstStyle/>
            <a:p>
              <a:pPr lvl="0" indent="0" algn="ctr" eaLnBrk="0" hangingPunct="0"/>
              <a:r>
                <a:rPr lang="zh-CN" altLang="en-US" sz="2000" dirty="0">
                  <a:latin typeface="黑体" panose="02010609060101010101" pitchFamily="49" charset="-122"/>
                  <a:ea typeface="黑体" panose="02010609060101010101" pitchFamily="49" charset="-122"/>
                </a:rPr>
                <a:t>常用的</a:t>
              </a:r>
            </a:p>
            <a:p>
              <a:pPr lvl="0" indent="0" algn="ctr" eaLnBrk="0" hangingPunct="0"/>
              <a:r>
                <a:rPr lang="zh-CN" altLang="en-US" sz="2000" dirty="0">
                  <a:latin typeface="黑体" panose="02010609060101010101" pitchFamily="49" charset="-122"/>
                  <a:ea typeface="黑体" panose="02010609060101010101" pitchFamily="49" charset="-122"/>
                </a:rPr>
                <a:t>系统软件</a:t>
              </a:r>
            </a:p>
          </p:txBody>
        </p:sp>
        <p:grpSp>
          <p:nvGrpSpPr>
            <p:cNvPr id="78857" name="Group 11"/>
            <p:cNvGrpSpPr/>
            <p:nvPr/>
          </p:nvGrpSpPr>
          <p:grpSpPr>
            <a:xfrm>
              <a:off x="2230" y="1378"/>
              <a:ext cx="389" cy="388"/>
              <a:chOff x="2640" y="1088"/>
              <a:chExt cx="432" cy="415"/>
            </a:xfrm>
          </p:grpSpPr>
          <p:grpSp>
            <p:nvGrpSpPr>
              <p:cNvPr id="78858" name="Group 12"/>
              <p:cNvGrpSpPr/>
              <p:nvPr/>
            </p:nvGrpSpPr>
            <p:grpSpPr>
              <a:xfrm>
                <a:off x="2640" y="1088"/>
                <a:ext cx="432" cy="415"/>
                <a:chOff x="2016" y="1920"/>
                <a:chExt cx="1680" cy="1680"/>
              </a:xfrm>
            </p:grpSpPr>
            <p:sp>
              <p:nvSpPr>
                <p:cNvPr id="112653" name="Oval 13"/>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42353"/>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60" name="Freeform 14"/>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rect l="0" t="0" r="0" b="0"/>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tileRect/>
                </a:gradFill>
                <a:ln w="0">
                  <a:noFill/>
                </a:ln>
              </p:spPr>
              <p:txBody>
                <a:bodyPr/>
                <a:lstStyle/>
                <a:p>
                  <a:endParaRPr lang="zh-CN" altLang="en-US"/>
                </a:p>
              </p:txBody>
            </p:sp>
          </p:grpSp>
          <p:sp>
            <p:nvSpPr>
              <p:cNvPr id="112655" name="Text Box 15"/>
              <p:cNvSpPr txBox="1">
                <a:spLocks noChangeArrowheads="1"/>
              </p:cNvSpPr>
              <p:nvPr/>
            </p:nvSpPr>
            <p:spPr bwMode="gray">
              <a:xfrm>
                <a:off x="2747" y="1145"/>
                <a:ext cx="237" cy="308"/>
              </a:xfrm>
              <a:prstGeom prst="rect">
                <a:avLst/>
              </a:prstGeom>
              <a:noFill/>
              <a:ln w="9525" algn="ctr">
                <a:noFill/>
                <a:miter lim="800000"/>
              </a:ln>
              <a:effectLst/>
            </p:spPr>
            <p:txBody>
              <a:bodyPr wrap="none">
                <a:spAutoFit/>
              </a:bodyPr>
              <a:lstStyle/>
              <a:p>
                <a:pPr lvl="0" algn="ctr" fontAlgn="base"/>
                <a:r>
                  <a:rPr lang="en-US" altLang="zh-CN" strike="noStrike" noProof="1">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2</a:t>
                </a:r>
                <a:endParaRPr lang="en-US" altLang="zh-CN" strike="noStrike" noProof="1">
                  <a:solidFill>
                    <a:srgbClr val="FFFFFF"/>
                  </a:solidFill>
                  <a:effectLst>
                    <a:outerShdw blurRad="38100" dist="38100" dir="2700000">
                      <a:srgbClr val="C0C0C0"/>
                    </a:outerShdw>
                  </a:effectLst>
                </a:endParaRPr>
              </a:p>
            </p:txBody>
          </p:sp>
        </p:grpSp>
        <p:grpSp>
          <p:nvGrpSpPr>
            <p:cNvPr id="78862" name="Group 16"/>
            <p:cNvGrpSpPr/>
            <p:nvPr/>
          </p:nvGrpSpPr>
          <p:grpSpPr>
            <a:xfrm>
              <a:off x="1866" y="3330"/>
              <a:ext cx="181" cy="165"/>
              <a:chOff x="2236" y="3191"/>
              <a:chExt cx="201" cy="176"/>
            </a:xfrm>
          </p:grpSpPr>
          <p:sp>
            <p:nvSpPr>
              <p:cNvPr id="112657" name="Oval 17"/>
              <p:cNvSpPr>
                <a:spLocks noChangeArrowheads="1"/>
              </p:cNvSpPr>
              <p:nvPr/>
            </p:nvSpPr>
            <p:spPr bwMode="gray">
              <a:xfrm rot="18227093">
                <a:off x="2236" y="3282"/>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58" name="Oval 18"/>
              <p:cNvSpPr>
                <a:spLocks noChangeArrowheads="1"/>
              </p:cNvSpPr>
              <p:nvPr/>
            </p:nvSpPr>
            <p:spPr bwMode="gray">
              <a:xfrm rot="18227093">
                <a:off x="2351" y="3188"/>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grpSp>
          <p:nvGrpSpPr>
            <p:cNvPr id="78865" name="Group 19"/>
            <p:cNvGrpSpPr/>
            <p:nvPr/>
          </p:nvGrpSpPr>
          <p:grpSpPr>
            <a:xfrm>
              <a:off x="1495" y="3485"/>
              <a:ext cx="389" cy="405"/>
              <a:chOff x="1824" y="3357"/>
              <a:chExt cx="432" cy="432"/>
            </a:xfrm>
          </p:grpSpPr>
          <p:grpSp>
            <p:nvGrpSpPr>
              <p:cNvPr id="78866" name="Group 20"/>
              <p:cNvGrpSpPr/>
              <p:nvPr/>
            </p:nvGrpSpPr>
            <p:grpSpPr>
              <a:xfrm>
                <a:off x="1824" y="3357"/>
                <a:ext cx="432" cy="432"/>
                <a:chOff x="2016" y="1920"/>
                <a:chExt cx="1680" cy="1680"/>
              </a:xfrm>
            </p:grpSpPr>
            <p:sp>
              <p:nvSpPr>
                <p:cNvPr id="112661" name="Oval 21"/>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68" name="Freeform 22"/>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rect l="0" t="0" r="0" b="0"/>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tileRect/>
                </a:gradFill>
                <a:ln w="0">
                  <a:noFill/>
                </a:ln>
              </p:spPr>
              <p:txBody>
                <a:bodyPr/>
                <a:lstStyle/>
                <a:p>
                  <a:endParaRPr lang="zh-CN" altLang="en-US"/>
                </a:p>
              </p:txBody>
            </p:sp>
          </p:grpSp>
          <p:sp>
            <p:nvSpPr>
              <p:cNvPr id="112663" name="Text Box 23"/>
              <p:cNvSpPr txBox="1">
                <a:spLocks noChangeArrowheads="1"/>
              </p:cNvSpPr>
              <p:nvPr/>
            </p:nvSpPr>
            <p:spPr bwMode="gray">
              <a:xfrm>
                <a:off x="1916" y="3431"/>
                <a:ext cx="237" cy="307"/>
              </a:xfrm>
              <a:prstGeom prst="rect">
                <a:avLst/>
              </a:prstGeom>
              <a:noFill/>
              <a:ln w="9525" algn="ctr">
                <a:noFill/>
                <a:miter lim="800000"/>
              </a:ln>
              <a:effectLst/>
            </p:spPr>
            <p:txBody>
              <a:bodyPr wrap="none">
                <a:spAutoFit/>
              </a:bodyPr>
              <a:lstStyle/>
              <a:p>
                <a:pPr lvl="0" algn="ctr" fontAlgn="base"/>
                <a:r>
                  <a:rPr lang="en-US" altLang="zh-CN" strike="noStrike" noProof="1">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5</a:t>
                </a:r>
                <a:endParaRPr lang="en-US" altLang="zh-CN" strike="noStrike" noProof="1">
                  <a:solidFill>
                    <a:srgbClr val="FFFFFF"/>
                  </a:solidFill>
                  <a:effectLst>
                    <a:outerShdw blurRad="38100" dist="38100" dir="2700000">
                      <a:srgbClr val="C0C0C0"/>
                    </a:outerShdw>
                  </a:effectLst>
                </a:endParaRPr>
              </a:p>
            </p:txBody>
          </p:sp>
        </p:grpSp>
        <p:grpSp>
          <p:nvGrpSpPr>
            <p:cNvPr id="78870" name="Group 24"/>
            <p:cNvGrpSpPr/>
            <p:nvPr/>
          </p:nvGrpSpPr>
          <p:grpSpPr>
            <a:xfrm>
              <a:off x="3398" y="2186"/>
              <a:ext cx="387" cy="409"/>
              <a:chOff x="3938" y="1968"/>
              <a:chExt cx="430" cy="437"/>
            </a:xfrm>
          </p:grpSpPr>
          <p:grpSp>
            <p:nvGrpSpPr>
              <p:cNvPr id="78871" name="Group 25"/>
              <p:cNvGrpSpPr/>
              <p:nvPr/>
            </p:nvGrpSpPr>
            <p:grpSpPr>
              <a:xfrm>
                <a:off x="3938" y="1968"/>
                <a:ext cx="430" cy="437"/>
                <a:chOff x="2016" y="1920"/>
                <a:chExt cx="1680" cy="1680"/>
              </a:xfrm>
            </p:grpSpPr>
            <p:sp>
              <p:nvSpPr>
                <p:cNvPr id="112666" name="Oval 26"/>
                <p:cNvSpPr>
                  <a:spLocks noChangeArrowheads="1"/>
                </p:cNvSpPr>
                <p:nvPr/>
              </p:nvSpPr>
              <p:spPr bwMode="gray">
                <a:xfrm>
                  <a:off x="2016" y="1920"/>
                  <a:ext cx="1680" cy="1680"/>
                </a:xfrm>
                <a:prstGeom prst="ellipse">
                  <a:avLst/>
                </a:prstGeom>
                <a:gradFill rotWithShape="1">
                  <a:gsLst>
                    <a:gs pos="0">
                      <a:schemeClr val="hlink"/>
                    </a:gs>
                    <a:gs pos="100000">
                      <a:schemeClr val="hlink">
                        <a:gamma/>
                        <a:tint val="57647"/>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73" name="Freeform 27"/>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rect l="0" t="0" r="0" b="0"/>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hlink"/>
                    </a:gs>
                  </a:gsLst>
                  <a:lin ang="5400000" scaled="1"/>
                  <a:tileRect/>
                </a:gradFill>
                <a:ln w="0">
                  <a:noFill/>
                </a:ln>
              </p:spPr>
              <p:txBody>
                <a:bodyPr/>
                <a:lstStyle/>
                <a:p>
                  <a:endParaRPr lang="zh-CN" altLang="en-US"/>
                </a:p>
              </p:txBody>
            </p:sp>
          </p:grpSp>
          <p:sp>
            <p:nvSpPr>
              <p:cNvPr id="112668" name="Text Box 28"/>
              <p:cNvSpPr txBox="1">
                <a:spLocks noChangeArrowheads="1"/>
              </p:cNvSpPr>
              <p:nvPr/>
            </p:nvSpPr>
            <p:spPr bwMode="gray">
              <a:xfrm>
                <a:off x="4029" y="2020"/>
                <a:ext cx="237" cy="308"/>
              </a:xfrm>
              <a:prstGeom prst="rect">
                <a:avLst/>
              </a:prstGeom>
              <a:noFill/>
              <a:ln w="9525" algn="ctr">
                <a:noFill/>
                <a:miter lim="800000"/>
              </a:ln>
              <a:effectLst/>
            </p:spPr>
            <p:txBody>
              <a:bodyPr wrap="none">
                <a:spAutoFit/>
              </a:bodyPr>
              <a:lstStyle/>
              <a:p>
                <a:pPr lvl="0" algn="ctr" fontAlgn="base"/>
                <a:r>
                  <a:rPr lang="en-US" altLang="zh-CN" strike="noStrike" noProof="1">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3</a:t>
                </a:r>
                <a:endParaRPr lang="en-US" altLang="zh-CN" strike="noStrike" noProof="1">
                  <a:solidFill>
                    <a:srgbClr val="FFFFFF"/>
                  </a:solidFill>
                  <a:effectLst>
                    <a:outerShdw blurRad="38100" dist="38100" dir="2700000">
                      <a:srgbClr val="C0C0C0"/>
                    </a:outerShdw>
                  </a:effectLst>
                </a:endParaRPr>
              </a:p>
            </p:txBody>
          </p:sp>
        </p:grpSp>
        <p:grpSp>
          <p:nvGrpSpPr>
            <p:cNvPr id="78875" name="Group 29"/>
            <p:cNvGrpSpPr/>
            <p:nvPr/>
          </p:nvGrpSpPr>
          <p:grpSpPr>
            <a:xfrm>
              <a:off x="3051" y="3488"/>
              <a:ext cx="370" cy="367"/>
              <a:chOff x="3552" y="3339"/>
              <a:chExt cx="412" cy="392"/>
            </a:xfrm>
          </p:grpSpPr>
          <p:grpSp>
            <p:nvGrpSpPr>
              <p:cNvPr id="78876" name="Group 30"/>
              <p:cNvGrpSpPr/>
              <p:nvPr/>
            </p:nvGrpSpPr>
            <p:grpSpPr>
              <a:xfrm>
                <a:off x="3552" y="3339"/>
                <a:ext cx="412" cy="392"/>
                <a:chOff x="2016" y="1920"/>
                <a:chExt cx="1680" cy="1680"/>
              </a:xfrm>
            </p:grpSpPr>
            <p:sp>
              <p:nvSpPr>
                <p:cNvPr id="112671" name="Oval 31"/>
                <p:cNvSpPr>
                  <a:spLocks noChangeArrowheads="1"/>
                </p:cNvSpPr>
                <p:nvPr/>
              </p:nvSpPr>
              <p:spPr bwMode="gray">
                <a:xfrm>
                  <a:off x="2016" y="1920"/>
                  <a:ext cx="1680" cy="1680"/>
                </a:xfrm>
                <a:prstGeom prst="ellipse">
                  <a:avLst/>
                </a:prstGeom>
                <a:gradFill rotWithShape="1">
                  <a:gsLst>
                    <a:gs pos="0">
                      <a:schemeClr val="bg2"/>
                    </a:gs>
                    <a:gs pos="100000">
                      <a:schemeClr val="bg2">
                        <a:gamma/>
                        <a:shade val="45490"/>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78" name="Freeform 32"/>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rect l="0" t="0" r="0" b="0"/>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bg2"/>
                    </a:gs>
                  </a:gsLst>
                  <a:lin ang="5400000" scaled="1"/>
                  <a:tileRect/>
                </a:gradFill>
                <a:ln w="0">
                  <a:noFill/>
                </a:ln>
              </p:spPr>
              <p:txBody>
                <a:bodyPr/>
                <a:lstStyle/>
                <a:p>
                  <a:endParaRPr lang="zh-CN" altLang="en-US"/>
                </a:p>
              </p:txBody>
            </p:sp>
          </p:grpSp>
          <p:sp>
            <p:nvSpPr>
              <p:cNvPr id="112673" name="Text Box 33"/>
              <p:cNvSpPr txBox="1">
                <a:spLocks noChangeArrowheads="1"/>
              </p:cNvSpPr>
              <p:nvPr/>
            </p:nvSpPr>
            <p:spPr bwMode="gray">
              <a:xfrm>
                <a:off x="3660" y="3353"/>
                <a:ext cx="237" cy="308"/>
              </a:xfrm>
              <a:prstGeom prst="rect">
                <a:avLst/>
              </a:prstGeom>
              <a:noFill/>
              <a:ln w="9525" algn="ctr">
                <a:noFill/>
                <a:miter lim="800000"/>
              </a:ln>
              <a:effectLst/>
            </p:spPr>
            <p:txBody>
              <a:bodyPr wrap="none">
                <a:spAutoFit/>
              </a:bodyPr>
              <a:lstStyle/>
              <a:p>
                <a:pPr lvl="0" algn="ctr" fontAlgn="base"/>
                <a:r>
                  <a:rPr lang="en-US" altLang="zh-CN" strike="noStrike" noProof="1">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4</a:t>
                </a:r>
                <a:endParaRPr lang="en-US" altLang="zh-CN" strike="noStrike" noProof="1">
                  <a:solidFill>
                    <a:srgbClr val="FFFFFF"/>
                  </a:solidFill>
                  <a:effectLst>
                    <a:outerShdw blurRad="38100" dist="38100" dir="2700000">
                      <a:srgbClr val="C0C0C0"/>
                    </a:outerShdw>
                  </a:effectLst>
                </a:endParaRPr>
              </a:p>
            </p:txBody>
          </p:sp>
        </p:grpSp>
        <p:grpSp>
          <p:nvGrpSpPr>
            <p:cNvPr id="78880" name="Group 34"/>
            <p:cNvGrpSpPr/>
            <p:nvPr/>
          </p:nvGrpSpPr>
          <p:grpSpPr>
            <a:xfrm>
              <a:off x="1193" y="2186"/>
              <a:ext cx="389" cy="404"/>
              <a:chOff x="1488" y="1968"/>
              <a:chExt cx="432" cy="432"/>
            </a:xfrm>
          </p:grpSpPr>
          <p:grpSp>
            <p:nvGrpSpPr>
              <p:cNvPr id="78881" name="Group 35"/>
              <p:cNvGrpSpPr/>
              <p:nvPr/>
            </p:nvGrpSpPr>
            <p:grpSpPr>
              <a:xfrm>
                <a:off x="1488" y="1968"/>
                <a:ext cx="432" cy="432"/>
                <a:chOff x="2016" y="1920"/>
                <a:chExt cx="1680" cy="1680"/>
              </a:xfrm>
            </p:grpSpPr>
            <p:sp>
              <p:nvSpPr>
                <p:cNvPr id="112676" name="Oval 36"/>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45490"/>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83" name="Freeform 37"/>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rect l="0" t="0" r="0" b="0"/>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gs>
                  </a:gsLst>
                  <a:lin ang="5400000" scaled="1"/>
                  <a:tileRect/>
                </a:gradFill>
                <a:ln w="0">
                  <a:noFill/>
                </a:ln>
              </p:spPr>
              <p:txBody>
                <a:bodyPr/>
                <a:lstStyle/>
                <a:p>
                  <a:endParaRPr lang="zh-CN" altLang="en-US"/>
                </a:p>
              </p:txBody>
            </p:sp>
          </p:grpSp>
          <p:sp>
            <p:nvSpPr>
              <p:cNvPr id="112678" name="Text Box 38"/>
              <p:cNvSpPr txBox="1">
                <a:spLocks noChangeArrowheads="1"/>
              </p:cNvSpPr>
              <p:nvPr/>
            </p:nvSpPr>
            <p:spPr bwMode="gray">
              <a:xfrm>
                <a:off x="1595" y="2009"/>
                <a:ext cx="237" cy="308"/>
              </a:xfrm>
              <a:prstGeom prst="rect">
                <a:avLst/>
              </a:prstGeom>
              <a:noFill/>
              <a:ln w="9525" algn="ctr">
                <a:noFill/>
                <a:miter lim="800000"/>
              </a:ln>
              <a:effectLst/>
            </p:spPr>
            <p:txBody>
              <a:bodyPr wrap="none">
                <a:spAutoFit/>
              </a:bodyPr>
              <a:lstStyle/>
              <a:p>
                <a:pPr lvl="0" algn="ctr" fontAlgn="base"/>
                <a:r>
                  <a:rPr lang="en-US" altLang="zh-CN" strike="noStrike" noProof="1">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1</a:t>
                </a:r>
                <a:endParaRPr lang="en-US" altLang="zh-CN" strike="noStrike" noProof="1">
                  <a:solidFill>
                    <a:srgbClr val="FFFFFF"/>
                  </a:solidFill>
                  <a:effectLst>
                    <a:outerShdw blurRad="38100" dist="38100" dir="2700000">
                      <a:srgbClr val="C0C0C0"/>
                    </a:outerShdw>
                  </a:effectLst>
                </a:endParaRPr>
              </a:p>
            </p:txBody>
          </p:sp>
        </p:grpSp>
        <p:sp>
          <p:nvSpPr>
            <p:cNvPr id="112679" name="Oval 39"/>
            <p:cNvSpPr>
              <a:spLocks noChangeArrowheads="1"/>
            </p:cNvSpPr>
            <p:nvPr/>
          </p:nvSpPr>
          <p:spPr bwMode="gray">
            <a:xfrm rot="18227093">
              <a:off x="3007" y="3396"/>
              <a:ext cx="77" cy="79"/>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80" name="Oval 40"/>
            <p:cNvSpPr>
              <a:spLocks noChangeArrowheads="1"/>
            </p:cNvSpPr>
            <p:nvPr/>
          </p:nvSpPr>
          <p:spPr bwMode="gray">
            <a:xfrm rot="18227093">
              <a:off x="2922" y="3308"/>
              <a:ext cx="76" cy="78"/>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78887" name="Group 41"/>
            <p:cNvGrpSpPr/>
            <p:nvPr/>
          </p:nvGrpSpPr>
          <p:grpSpPr>
            <a:xfrm>
              <a:off x="1625" y="2456"/>
              <a:ext cx="208" cy="121"/>
              <a:chOff x="2016" y="2304"/>
              <a:chExt cx="231" cy="130"/>
            </a:xfrm>
          </p:grpSpPr>
          <p:sp>
            <p:nvSpPr>
              <p:cNvPr id="112682" name="Oval 42"/>
              <p:cNvSpPr>
                <a:spLocks noChangeArrowheads="1"/>
              </p:cNvSpPr>
              <p:nvPr/>
            </p:nvSpPr>
            <p:spPr bwMode="gray">
              <a:xfrm rot="18227093">
                <a:off x="2016" y="2301"/>
                <a:ext cx="82" cy="87"/>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83" name="Oval 43"/>
              <p:cNvSpPr>
                <a:spLocks noChangeArrowheads="1"/>
              </p:cNvSpPr>
              <p:nvPr/>
            </p:nvSpPr>
            <p:spPr bwMode="gray">
              <a:xfrm rot="18227093">
                <a:off x="2161" y="2349"/>
                <a:ext cx="82" cy="87"/>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grpSp>
          <p:nvGrpSpPr>
            <p:cNvPr id="78890" name="Group 44"/>
            <p:cNvGrpSpPr/>
            <p:nvPr/>
          </p:nvGrpSpPr>
          <p:grpSpPr>
            <a:xfrm>
              <a:off x="2403" y="1853"/>
              <a:ext cx="78" cy="243"/>
              <a:chOff x="2832" y="1612"/>
              <a:chExt cx="87" cy="260"/>
            </a:xfrm>
          </p:grpSpPr>
          <p:sp>
            <p:nvSpPr>
              <p:cNvPr id="112685" name="Oval 45"/>
              <p:cNvSpPr>
                <a:spLocks noChangeArrowheads="1"/>
              </p:cNvSpPr>
              <p:nvPr/>
            </p:nvSpPr>
            <p:spPr bwMode="gray">
              <a:xfrm rot="18227093">
                <a:off x="2832" y="1609"/>
                <a:ext cx="82" cy="87"/>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86" name="Oval 46"/>
              <p:cNvSpPr>
                <a:spLocks noChangeArrowheads="1"/>
              </p:cNvSpPr>
              <p:nvPr/>
            </p:nvSpPr>
            <p:spPr bwMode="gray">
              <a:xfrm rot="18227093">
                <a:off x="2832" y="1786"/>
                <a:ext cx="82" cy="8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112687" name="Oval 47"/>
            <p:cNvSpPr>
              <a:spLocks noChangeArrowheads="1"/>
            </p:cNvSpPr>
            <p:nvPr/>
          </p:nvSpPr>
          <p:spPr bwMode="gray">
            <a:xfrm rot="18227093">
              <a:off x="3234" y="2470"/>
              <a:ext cx="77" cy="79"/>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88" name="Oval 48"/>
            <p:cNvSpPr>
              <a:spLocks noChangeArrowheads="1"/>
            </p:cNvSpPr>
            <p:nvPr/>
          </p:nvSpPr>
          <p:spPr bwMode="gray">
            <a:xfrm rot="18227093">
              <a:off x="3093" y="2542"/>
              <a:ext cx="77" cy="78"/>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95" name="Text Box 49"/>
            <p:cNvSpPr txBox="1"/>
            <p:nvPr/>
          </p:nvSpPr>
          <p:spPr>
            <a:xfrm>
              <a:off x="113" y="2276"/>
              <a:ext cx="1080" cy="250"/>
            </a:xfrm>
            <a:prstGeom prst="rect">
              <a:avLst/>
            </a:prstGeom>
            <a:noFill/>
            <a:ln w="9525">
              <a:noFill/>
            </a:ln>
          </p:spPr>
          <p:txBody>
            <a:bodyPr anchor="t">
              <a:spAutoFit/>
            </a:bodyPr>
            <a:lstStyle/>
            <a:p>
              <a:pPr lvl="0" indent="0" algn="ctr" eaLnBrk="0" hangingPunct="0"/>
              <a:r>
                <a:rPr lang="zh-CN" altLang="en-US" sz="2000" dirty="0">
                  <a:latin typeface="黑体" panose="02010609060101010101" pitchFamily="49" charset="-122"/>
                  <a:ea typeface="黑体" panose="02010609060101010101" pitchFamily="49" charset="-122"/>
                  <a:hlinkClick r:id="rId2" action="ppaction://hlinksldjump"/>
                </a:rPr>
                <a:t>操作系统</a:t>
              </a:r>
              <a:endParaRPr lang="zh-CN" altLang="en-US" sz="2000" dirty="0">
                <a:latin typeface="黑体" panose="02010609060101010101" pitchFamily="49" charset="-122"/>
                <a:ea typeface="黑体" panose="02010609060101010101" pitchFamily="49" charset="-122"/>
              </a:endParaRPr>
            </a:p>
          </p:txBody>
        </p:sp>
        <p:sp>
          <p:nvSpPr>
            <p:cNvPr id="78896" name="Text Box 50"/>
            <p:cNvSpPr txBox="1"/>
            <p:nvPr/>
          </p:nvSpPr>
          <p:spPr>
            <a:xfrm>
              <a:off x="1701" y="1162"/>
              <a:ext cx="1406" cy="250"/>
            </a:xfrm>
            <a:prstGeom prst="rect">
              <a:avLst/>
            </a:prstGeom>
            <a:noFill/>
            <a:ln w="9525">
              <a:noFill/>
            </a:ln>
          </p:spPr>
          <p:txBody>
            <a:bodyPr anchor="t">
              <a:spAutoFit/>
            </a:bodyPr>
            <a:lstStyle/>
            <a:p>
              <a:pPr lvl="0" indent="0" algn="ctr" eaLnBrk="0" hangingPunct="0"/>
              <a:r>
                <a:rPr lang="zh-CN" altLang="en-US" sz="2000" dirty="0">
                  <a:latin typeface="黑体" panose="02010609060101010101" pitchFamily="49" charset="-122"/>
                  <a:ea typeface="黑体" panose="02010609060101010101" pitchFamily="49" charset="-122"/>
                  <a:hlinkClick r:id="rId3" action="ppaction://hlinksldjump"/>
                </a:rPr>
                <a:t>语言处理程序</a:t>
              </a:r>
              <a:endParaRPr lang="zh-CN" altLang="en-US" sz="2000" dirty="0">
                <a:latin typeface="黑体" panose="02010609060101010101" pitchFamily="49" charset="-122"/>
                <a:ea typeface="黑体" panose="02010609060101010101" pitchFamily="49" charset="-122"/>
              </a:endParaRPr>
            </a:p>
          </p:txBody>
        </p:sp>
        <p:sp>
          <p:nvSpPr>
            <p:cNvPr id="78897" name="Text Box 51"/>
            <p:cNvSpPr txBox="1"/>
            <p:nvPr/>
          </p:nvSpPr>
          <p:spPr>
            <a:xfrm>
              <a:off x="3785" y="2284"/>
              <a:ext cx="1318" cy="250"/>
            </a:xfrm>
            <a:prstGeom prst="rect">
              <a:avLst/>
            </a:prstGeom>
            <a:noFill/>
            <a:ln w="9525">
              <a:noFill/>
            </a:ln>
          </p:spPr>
          <p:txBody>
            <a:bodyPr anchor="t">
              <a:spAutoFit/>
            </a:bodyPr>
            <a:lstStyle/>
            <a:p>
              <a:pPr lvl="0" indent="0" algn="ctr" eaLnBrk="0" hangingPunct="0"/>
              <a:r>
                <a:rPr lang="zh-CN" altLang="en-US" sz="2000" dirty="0">
                  <a:latin typeface="黑体" panose="02010609060101010101" pitchFamily="49" charset="-122"/>
                  <a:ea typeface="黑体" panose="02010609060101010101" pitchFamily="49" charset="-122"/>
                </a:rPr>
                <a:t>数据库管理系统</a:t>
              </a:r>
            </a:p>
          </p:txBody>
        </p:sp>
        <p:sp>
          <p:nvSpPr>
            <p:cNvPr id="78898" name="Text Box 52"/>
            <p:cNvSpPr txBox="1"/>
            <p:nvPr/>
          </p:nvSpPr>
          <p:spPr>
            <a:xfrm>
              <a:off x="113" y="3623"/>
              <a:ext cx="1296" cy="250"/>
            </a:xfrm>
            <a:prstGeom prst="rect">
              <a:avLst/>
            </a:prstGeom>
            <a:noFill/>
            <a:ln w="9525">
              <a:noFill/>
            </a:ln>
          </p:spPr>
          <p:txBody>
            <a:bodyPr anchor="t">
              <a:spAutoFit/>
            </a:bodyPr>
            <a:lstStyle/>
            <a:p>
              <a:pPr lvl="0" indent="0" algn="ctr" eaLnBrk="0" hangingPunct="0"/>
              <a:r>
                <a:rPr lang="zh-CN" altLang="en-US" sz="2000" dirty="0">
                  <a:latin typeface="黑体" panose="02010609060101010101" pitchFamily="49" charset="-122"/>
                  <a:ea typeface="黑体" panose="02010609060101010101" pitchFamily="49" charset="-122"/>
                </a:rPr>
                <a:t>网络管理软件</a:t>
              </a:r>
            </a:p>
          </p:txBody>
        </p:sp>
        <p:sp>
          <p:nvSpPr>
            <p:cNvPr id="78899" name="Text Box 53"/>
            <p:cNvSpPr txBox="1"/>
            <p:nvPr/>
          </p:nvSpPr>
          <p:spPr>
            <a:xfrm>
              <a:off x="3439" y="3623"/>
              <a:ext cx="1080" cy="250"/>
            </a:xfrm>
            <a:prstGeom prst="rect">
              <a:avLst/>
            </a:prstGeom>
            <a:noFill/>
            <a:ln w="9525">
              <a:noFill/>
            </a:ln>
          </p:spPr>
          <p:txBody>
            <a:bodyPr anchor="t">
              <a:spAutoFit/>
            </a:bodyPr>
            <a:lstStyle/>
            <a:p>
              <a:pPr lvl="0" indent="0" algn="ctr" eaLnBrk="0" hangingPunct="0"/>
              <a:r>
                <a:rPr lang="zh-CN" altLang="en-US" sz="2000" dirty="0">
                  <a:latin typeface="黑体" panose="02010609060101010101" pitchFamily="49" charset="-122"/>
                  <a:ea typeface="黑体" panose="02010609060101010101" pitchFamily="49" charset="-122"/>
                </a:rPr>
                <a:t>服务性程序</a:t>
              </a:r>
            </a:p>
          </p:txBody>
        </p:sp>
      </p:grpSp>
      <p:sp>
        <p:nvSpPr>
          <p:cNvPr id="78900" name="Rectangle 2"/>
          <p:cNvSpPr>
            <a:spLocks noGrp="1"/>
          </p:cNvSpPr>
          <p:nvPr>
            <p:ph type="title"/>
          </p:nvPr>
        </p:nvSpPr>
        <p:spPr/>
        <p:txBody>
          <a:bodyPr wrap="square" lIns="91440" tIns="45720" rIns="91440" bIns="45720" anchor="ctr"/>
          <a:lstStyle/>
          <a:p>
            <a:pPr eaLnBrk="1" hangingPunct="1"/>
            <a:r>
              <a:rPr lang="en-US" altLang="zh-CN" dirty="0"/>
              <a:t>1</a:t>
            </a:r>
            <a:r>
              <a:rPr lang="zh-CN" altLang="en-US" dirty="0"/>
              <a:t>．系统软件</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78</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9874" name="Rectangle 2"/>
          <p:cNvSpPr>
            <a:spLocks noGrp="1"/>
          </p:cNvSpPr>
          <p:nvPr>
            <p:ph type="title"/>
          </p:nvPr>
        </p:nvSpPr>
        <p:spPr/>
        <p:txBody>
          <a:bodyPr wrap="square" lIns="91440" tIns="45720" rIns="91440" bIns="45720" anchor="ctr"/>
          <a:lstStyle/>
          <a:p>
            <a:pPr eaLnBrk="1" hangingPunct="1"/>
            <a:r>
              <a:rPr lang="zh-CN" altLang="en-US" dirty="0"/>
              <a:t>（</a:t>
            </a:r>
            <a:r>
              <a:rPr lang="en-US" altLang="zh-CN" dirty="0"/>
              <a:t>1</a:t>
            </a:r>
            <a:r>
              <a:rPr lang="zh-CN" altLang="en-US" dirty="0"/>
              <a:t>）操作系统</a:t>
            </a:r>
          </a:p>
        </p:txBody>
      </p:sp>
      <p:sp>
        <p:nvSpPr>
          <p:cNvPr id="114691" name="Rectangle 3"/>
          <p:cNvSpPr>
            <a:spLocks noGrp="1" noChangeArrowheads="1"/>
          </p:cNvSpPr>
          <p:nvPr>
            <p:ph idx="1"/>
          </p:nvPr>
        </p:nvSpPr>
        <p:spPr>
          <a:xfrm>
            <a:off x="0" y="1143000"/>
            <a:ext cx="8215313" cy="5248275"/>
          </a:xfrm>
          <a:ln>
            <a:miter/>
          </a:ln>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操作系统（</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Operating System</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）的功能：</a:t>
            </a:r>
          </a:p>
          <a:p>
            <a:pPr marL="683895" marR="0" lvl="1" indent="-285750" algn="l" defTabSz="914400" rtl="0" eaLnBrk="1" fontAlgn="base" latinLnBrk="0" hangingPunct="1">
              <a:lnSpc>
                <a:spcPct val="150000"/>
              </a:lnSpc>
              <a:spcBef>
                <a:spcPts val="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mn-lt"/>
                <a:ea typeface="+mn-ea"/>
              </a:rPr>
              <a:t>管理计算机系统的各种软、硬件资源，使其被</a:t>
            </a:r>
            <a:r>
              <a:rPr kumimoji="0" lang="zh-CN" altLang="en-US" sz="2400" b="0" i="0" u="none" strike="noStrike" kern="0" cap="none" spc="0" normalizeH="0" baseline="0" noProof="0" dirty="0">
                <a:ln>
                  <a:noFill/>
                </a:ln>
                <a:solidFill>
                  <a:srgbClr val="FF0000"/>
                </a:solidFill>
                <a:effectLst/>
                <a:uLnTx/>
                <a:uFillTx/>
                <a:latin typeface="+mn-lt"/>
                <a:ea typeface="+mn-ea"/>
              </a:rPr>
              <a:t>高效使用</a:t>
            </a:r>
            <a:r>
              <a:rPr kumimoji="0" lang="zh-CN" altLang="en-US" sz="2400" b="0" i="0" u="none" strike="noStrike" kern="0" cap="none" spc="0" normalizeH="0" baseline="0" noProof="0" dirty="0">
                <a:ln>
                  <a:noFill/>
                </a:ln>
                <a:solidFill>
                  <a:schemeClr val="tx1"/>
                </a:solidFill>
                <a:effectLst/>
                <a:uLnTx/>
                <a:uFillTx/>
                <a:latin typeface="+mn-lt"/>
                <a:ea typeface="+mn-ea"/>
              </a:rPr>
              <a:t>；</a:t>
            </a:r>
          </a:p>
          <a:p>
            <a:pPr marL="683895" marR="0" lvl="1" indent="-285750" algn="l" defTabSz="914400" rtl="0" eaLnBrk="1" fontAlgn="base" latinLnBrk="0" hangingPunct="1">
              <a:lnSpc>
                <a:spcPct val="150000"/>
              </a:lnSpc>
              <a:spcBef>
                <a:spcPts val="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mn-lt"/>
                <a:ea typeface="+mn-ea"/>
              </a:rPr>
              <a:t>为计算机系统和用户之间提供接口，为用户</a:t>
            </a:r>
            <a:r>
              <a:rPr kumimoji="0" lang="zh-CN" altLang="en-US" sz="2400" b="0" i="0" u="none" strike="noStrike" kern="0" cap="none" spc="0" normalizeH="0" baseline="0" noProof="0" dirty="0">
                <a:ln>
                  <a:noFill/>
                </a:ln>
                <a:solidFill>
                  <a:srgbClr val="FF0000"/>
                </a:solidFill>
                <a:effectLst/>
                <a:uLnTx/>
                <a:uFillTx/>
                <a:latin typeface="+mn-lt"/>
                <a:ea typeface="+mn-ea"/>
              </a:rPr>
              <a:t>提供方便</a:t>
            </a:r>
            <a:r>
              <a:rPr kumimoji="0" lang="zh-CN" altLang="en-US" sz="2400" b="0" i="0" u="none" strike="noStrike" kern="0" cap="none" spc="0" normalizeH="0" baseline="0" noProof="0" dirty="0">
                <a:ln>
                  <a:noFill/>
                </a:ln>
                <a:solidFill>
                  <a:schemeClr val="tx1"/>
                </a:solidFill>
                <a:effectLst/>
                <a:uLnTx/>
                <a:uFillTx/>
                <a:latin typeface="+mn-lt"/>
                <a:ea typeface="+mn-ea"/>
              </a:rPr>
              <a:t>。</a:t>
            </a:r>
          </a:p>
          <a:p>
            <a:pPr marL="742950" marR="0" lvl="1" indent="-285750" algn="l" defTabSz="914400" rtl="0" eaLnBrk="1" fontAlgn="base" latinLnBrk="0" hangingPunct="1">
              <a:lnSpc>
                <a:spcPct val="80000"/>
              </a:lnSpc>
              <a:spcBef>
                <a:spcPct val="20000"/>
              </a:spcBef>
              <a:spcAft>
                <a:spcPct val="0"/>
              </a:spcAft>
              <a:buClr>
                <a:schemeClr val="accent1"/>
              </a:buClr>
              <a:buSzTx/>
              <a:buFont typeface="Wingdings" panose="05000000000000000000" pitchFamily="2" charset="2"/>
              <a:buChar char="§"/>
              <a:defRPr/>
            </a:pPr>
            <a:endParaRPr kumimoji="0" lang="zh-CN" altLang="en-US" sz="2400" b="0" i="0" u="none" strike="noStrike" kern="0" cap="none" spc="0" normalizeH="0" baseline="0" noProof="0" dirty="0">
              <a:ln>
                <a:noFill/>
              </a:ln>
              <a:solidFill>
                <a:schemeClr val="tx1"/>
              </a:solidFill>
              <a:effectLst/>
              <a:uLnTx/>
              <a:uFillTx/>
              <a:latin typeface="+mn-lt"/>
              <a:ea typeface="+mn-ea"/>
            </a:endParaRPr>
          </a:p>
          <a:p>
            <a:pPr marL="342900" marR="0" lvl="0" indent="-342900" algn="l" defTabSz="914400" rtl="0" eaLnBrk="1" fontAlgn="base" latinLnBrk="0" hangingPunct="1">
              <a:lnSpc>
                <a:spcPct val="150000"/>
              </a:lnSpc>
              <a:spcBef>
                <a:spcPts val="600"/>
              </a:spcBef>
              <a:spcAft>
                <a:spcPct val="0"/>
              </a:spcAft>
              <a:buClr>
                <a:schemeClr val="hlink"/>
              </a:buClr>
              <a:buSzTx/>
              <a:buFont typeface="Wingdings" panose="05000000000000000000" pitchFamily="2" charset="2"/>
              <a:buChar char="v"/>
              <a:defRPr/>
            </a:pPr>
            <a:r>
              <a:rPr kumimoji="0" lang="zh-CN" altLang="en-US" sz="2400" b="1" i="0" u="none" strike="noStrike" kern="0" cap="none" spc="0" normalizeH="0" baseline="0" noProof="0" dirty="0">
                <a:ln>
                  <a:noFill/>
                </a:ln>
                <a:solidFill>
                  <a:schemeClr val="tx1"/>
                </a:solidFill>
                <a:effectLst/>
                <a:uLnTx/>
                <a:uFillTx/>
                <a:latin typeface="+mn-lt"/>
                <a:ea typeface="+mn-ea"/>
                <a:cs typeface="+mn-cs"/>
              </a:rPr>
              <a:t>操作系统</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此次</a:t>
            </a:r>
            <a:r>
              <a:rPr kumimoji="0" lang="zh-CN" altLang="zh-CN" sz="2400" b="1" i="0" u="none" strike="noStrike" kern="0" cap="none" spc="0" normalizeH="0" baseline="0" noProof="0" dirty="0">
                <a:ln>
                  <a:noFill/>
                </a:ln>
                <a:solidFill>
                  <a:schemeClr val="tx1"/>
                </a:solidFill>
                <a:effectLst/>
                <a:uLnTx/>
                <a:uFillTx/>
                <a:latin typeface="+mn-lt"/>
                <a:ea typeface="+mn-ea"/>
                <a:cs typeface="+mn-cs"/>
              </a:rPr>
              <a:t>包含</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bios)</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是直接运行在裸机上的</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最基本的系统软件，是系统软件的核心</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，任何其他软件必须在操作系统的支持下才能运行。</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79</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0898" name="Rectangle 2"/>
          <p:cNvSpPr>
            <a:spLocks noGrp="1"/>
          </p:cNvSpPr>
          <p:nvPr>
            <p:ph type="title"/>
          </p:nvPr>
        </p:nvSpPr>
        <p:spPr/>
        <p:txBody>
          <a:bodyPr wrap="square" lIns="91440" tIns="45720" rIns="91440" bIns="45720" anchor="ctr"/>
          <a:lstStyle/>
          <a:p>
            <a:pPr eaLnBrk="1" hangingPunct="1"/>
            <a:r>
              <a:rPr lang="zh-CN" altLang="en-US" dirty="0"/>
              <a:t>（</a:t>
            </a:r>
            <a:r>
              <a:rPr lang="en-US" altLang="zh-CN" dirty="0"/>
              <a:t>2</a:t>
            </a:r>
            <a:r>
              <a:rPr lang="zh-CN" altLang="en-US" dirty="0"/>
              <a:t>）语言处理程序</a:t>
            </a:r>
          </a:p>
        </p:txBody>
      </p:sp>
      <p:sp>
        <p:nvSpPr>
          <p:cNvPr id="80899" name="Rectangle 3"/>
          <p:cNvSpPr>
            <a:spLocks noGrp="1"/>
          </p:cNvSpPr>
          <p:nvPr>
            <p:ph idx="1"/>
          </p:nvPr>
        </p:nvSpPr>
        <p:spPr>
          <a:xfrm>
            <a:off x="374650" y="1052513"/>
            <a:ext cx="7797800" cy="984250"/>
          </a:xfrm>
        </p:spPr>
        <p:txBody>
          <a:bodyPr wrap="square" lIns="91440" tIns="45720" rIns="91440" bIns="45720" anchor="t"/>
          <a:lstStyle/>
          <a:p>
            <a:pPr eaLnBrk="1" hangingPunct="1"/>
            <a:r>
              <a:rPr lang="zh-CN" altLang="en-US" sz="2400" dirty="0"/>
              <a:t>功能：将高级语言编写的程序翻译成计算机能识别和执行的二进制机器指令，然后供计算机执行。又称为翻译程序。</a:t>
            </a:r>
          </a:p>
        </p:txBody>
      </p:sp>
      <p:grpSp>
        <p:nvGrpSpPr>
          <p:cNvPr id="80900" name="Group 21"/>
          <p:cNvGrpSpPr/>
          <p:nvPr/>
        </p:nvGrpSpPr>
        <p:grpSpPr>
          <a:xfrm>
            <a:off x="539750" y="1843088"/>
            <a:ext cx="7416800" cy="4754562"/>
            <a:chOff x="340" y="1117"/>
            <a:chExt cx="4672" cy="2995"/>
          </a:xfrm>
        </p:grpSpPr>
        <p:sp>
          <p:nvSpPr>
            <p:cNvPr id="80901" name="AutoShape 20"/>
            <p:cNvSpPr/>
            <p:nvPr/>
          </p:nvSpPr>
          <p:spPr>
            <a:xfrm>
              <a:off x="340" y="2205"/>
              <a:ext cx="1661" cy="1907"/>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lstStyle/>
            <a:p>
              <a:pPr lvl="0" indent="0" algn="ctr" eaLnBrk="0" hangingPunct="0"/>
              <a:endParaRPr lang="zh-CN" altLang="zh-CN" sz="1800" b="0" dirty="0">
                <a:latin typeface="黑体" panose="02010609060101010101" pitchFamily="49" charset="-122"/>
                <a:ea typeface="黑体" panose="02010609060101010101" pitchFamily="49" charset="-122"/>
              </a:endParaRPr>
            </a:p>
          </p:txBody>
        </p:sp>
        <p:sp>
          <p:nvSpPr>
            <p:cNvPr id="80902" name="AutoShape 4"/>
            <p:cNvSpPr/>
            <p:nvPr/>
          </p:nvSpPr>
          <p:spPr>
            <a:xfrm>
              <a:off x="3351" y="2203"/>
              <a:ext cx="1661" cy="1907"/>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lstStyle/>
            <a:p>
              <a:pPr lvl="0" indent="0" algn="ctr" eaLnBrk="0" hangingPunct="0"/>
              <a:endParaRPr lang="zh-CN" altLang="zh-CN" sz="1800" b="0" dirty="0">
                <a:latin typeface="黑体" panose="02010609060101010101" pitchFamily="49" charset="-122"/>
                <a:ea typeface="黑体" panose="02010609060101010101" pitchFamily="49" charset="-122"/>
              </a:endParaRPr>
            </a:p>
          </p:txBody>
        </p:sp>
        <p:sp>
          <p:nvSpPr>
            <p:cNvPr id="80903" name="Text Box 6"/>
            <p:cNvSpPr txBox="1"/>
            <p:nvPr/>
          </p:nvSpPr>
          <p:spPr>
            <a:xfrm>
              <a:off x="447" y="2205"/>
              <a:ext cx="1526" cy="1402"/>
            </a:xfrm>
            <a:prstGeom prst="rect">
              <a:avLst/>
            </a:prstGeom>
            <a:noFill/>
            <a:ln w="9525">
              <a:noFill/>
            </a:ln>
          </p:spPr>
          <p:txBody>
            <a:bodyPr anchor="t">
              <a:spAutoFit/>
            </a:bodyPr>
            <a:lstStyle/>
            <a:p>
              <a:pPr lvl="0" indent="0" eaLnBrk="0" hangingPunct="0"/>
              <a:r>
                <a:rPr lang="zh-CN" altLang="en-US" sz="2000" dirty="0">
                  <a:solidFill>
                    <a:srgbClr val="FF0000"/>
                  </a:solidFill>
                  <a:latin typeface="黑体" panose="02010609060101010101" pitchFamily="49" charset="-122"/>
                  <a:ea typeface="黑体" panose="02010609060101010101" pitchFamily="49" charset="-122"/>
                </a:rPr>
                <a:t>编译程序：</a:t>
              </a:r>
              <a:r>
                <a:rPr lang="zh-CN" altLang="en-US" sz="2000" dirty="0">
                  <a:latin typeface="黑体" panose="02010609060101010101" pitchFamily="49" charset="-122"/>
                  <a:ea typeface="黑体" panose="02010609060101010101" pitchFamily="49" charset="-122"/>
                </a:rPr>
                <a:t>将用户编写的高级语言程序（源程序）的全部语句全部翻译成机器语言程序，然后再执行机器语言程序</a:t>
              </a:r>
            </a:p>
          </p:txBody>
        </p:sp>
        <p:sp>
          <p:nvSpPr>
            <p:cNvPr id="115719" name="Freeform 7"/>
            <p:cNvSpPr/>
            <p:nvPr/>
          </p:nvSpPr>
          <p:spPr bwMode="gray">
            <a:xfrm>
              <a:off x="1877" y="2142"/>
              <a:ext cx="569" cy="782"/>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0905" name="AutoShape 8"/>
            <p:cNvSpPr>
              <a:spLocks noChangeAspect="1" noTextEdit="1"/>
            </p:cNvSpPr>
            <p:nvPr/>
          </p:nvSpPr>
          <p:spPr>
            <a:xfrm flipH="1">
              <a:off x="2914" y="2140"/>
              <a:ext cx="573" cy="784"/>
            </a:xfrm>
            <a:prstGeom prst="rect">
              <a:avLst/>
            </a:prstGeom>
            <a:noFill/>
            <a:ln w="9525">
              <a:noFill/>
            </a:ln>
          </p:spPr>
          <p:txBody>
            <a:bodyPr anchor="t"/>
            <a:lstStyle/>
            <a:p>
              <a:pPr lvl="0" indent="0" eaLnBrk="0" hangingPunct="0"/>
              <a:endParaRPr lang="zh-CN" altLang="en-US">
                <a:latin typeface="黑体" panose="02010609060101010101" pitchFamily="49" charset="-122"/>
                <a:ea typeface="黑体" panose="02010609060101010101" pitchFamily="49" charset="-122"/>
              </a:endParaRPr>
            </a:p>
          </p:txBody>
        </p:sp>
        <p:sp>
          <p:nvSpPr>
            <p:cNvPr id="115721" name="Freeform 9"/>
            <p:cNvSpPr/>
            <p:nvPr/>
          </p:nvSpPr>
          <p:spPr bwMode="gray">
            <a:xfrm flipH="1">
              <a:off x="2918" y="2142"/>
              <a:ext cx="569" cy="782"/>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tx2"/>
                </a:gs>
                <a:gs pos="100000">
                  <a:schemeClr val="tx2">
                    <a:gamma/>
                    <a:tint val="31765"/>
                    <a:invGamma/>
                  </a:schemeClr>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80907" name="Group 10"/>
            <p:cNvGrpSpPr/>
            <p:nvPr/>
          </p:nvGrpSpPr>
          <p:grpSpPr>
            <a:xfrm>
              <a:off x="1767" y="1117"/>
              <a:ext cx="1889" cy="1009"/>
              <a:chOff x="1997" y="1314"/>
              <a:chExt cx="1889" cy="1009"/>
            </a:xfrm>
          </p:grpSpPr>
          <p:grpSp>
            <p:nvGrpSpPr>
              <p:cNvPr id="80908" name="Group 11"/>
              <p:cNvGrpSpPr/>
              <p:nvPr/>
            </p:nvGrpSpPr>
            <p:grpSpPr>
              <a:xfrm>
                <a:off x="1997" y="1404"/>
                <a:ext cx="1889" cy="919"/>
                <a:chOff x="1973" y="1027"/>
                <a:chExt cx="1926" cy="937"/>
              </a:xfrm>
            </p:grpSpPr>
            <p:sp>
              <p:nvSpPr>
                <p:cNvPr id="115724" name="Oval 12"/>
                <p:cNvSpPr>
                  <a:spLocks noChangeArrowheads="1"/>
                </p:cNvSpPr>
                <p:nvPr/>
              </p:nvSpPr>
              <p:spPr bwMode="gray">
                <a:xfrm>
                  <a:off x="1994" y="1057"/>
                  <a:ext cx="1905" cy="907"/>
                </a:xfrm>
                <a:prstGeom prst="ellipse">
                  <a:avLst/>
                </a:prstGeom>
                <a:gradFill rotWithShape="1">
                  <a:gsLst>
                    <a:gs pos="0">
                      <a:schemeClr val="tx2"/>
                    </a:gs>
                    <a:gs pos="100000">
                      <a:schemeClr val="tx2">
                        <a:gamma/>
                        <a:shade val="48627"/>
                        <a:invGamma/>
                      </a:schemeClr>
                    </a:gs>
                  </a:gsLst>
                  <a:lin ang="27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5725" name="Oval 13"/>
                <p:cNvSpPr>
                  <a:spLocks noChangeArrowheads="1"/>
                </p:cNvSpPr>
                <p:nvPr/>
              </p:nvSpPr>
              <p:spPr bwMode="gray">
                <a:xfrm>
                  <a:off x="1973" y="1027"/>
                  <a:ext cx="1905" cy="907"/>
                </a:xfrm>
                <a:prstGeom prst="ellipse">
                  <a:avLst/>
                </a:prstGeom>
                <a:gradFill rotWithShape="1">
                  <a:gsLst>
                    <a:gs pos="0">
                      <a:schemeClr val="tx2">
                        <a:gamma/>
                        <a:tint val="44314"/>
                        <a:invGamma/>
                      </a:schemeClr>
                    </a:gs>
                    <a:gs pos="100000">
                      <a:schemeClr val="tx2"/>
                    </a:gs>
                  </a:gsLst>
                  <a:lin ang="27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115726"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5727"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5728"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5729"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80915" name="Text Box 18"/>
            <p:cNvSpPr txBox="1"/>
            <p:nvPr/>
          </p:nvSpPr>
          <p:spPr>
            <a:xfrm>
              <a:off x="2045" y="1231"/>
              <a:ext cx="1274" cy="518"/>
            </a:xfrm>
            <a:prstGeom prst="rect">
              <a:avLst/>
            </a:prstGeom>
            <a:noFill/>
            <a:ln w="9525">
              <a:noFill/>
            </a:ln>
          </p:spPr>
          <p:txBody>
            <a:bodyPr wrap="none" anchor="t">
              <a:spAutoFit/>
            </a:bodyPr>
            <a:lstStyle/>
            <a:p>
              <a:pPr lvl="0" indent="0" algn="ctr" eaLnBrk="0" hangingPunct="0"/>
              <a:r>
                <a:rPr lang="zh-CN" altLang="en-US" dirty="0">
                  <a:latin typeface="黑体" panose="02010609060101010101" pitchFamily="49" charset="-122"/>
                  <a:ea typeface="黑体" panose="02010609060101010101" pitchFamily="49" charset="-122"/>
                </a:rPr>
                <a:t>语言处理程序</a:t>
              </a:r>
              <a:endParaRPr lang="zh-CN" altLang="en-US" dirty="0">
                <a:solidFill>
                  <a:srgbClr val="000000"/>
                </a:solidFill>
                <a:latin typeface="黑体" panose="02010609060101010101" pitchFamily="49" charset="-122"/>
                <a:ea typeface="黑体" panose="02010609060101010101" pitchFamily="49" charset="-122"/>
              </a:endParaRPr>
            </a:p>
            <a:p>
              <a:pPr lvl="0" indent="0" algn="ctr" eaLnBrk="0" hangingPunct="0"/>
              <a:r>
                <a:rPr lang="zh-CN" altLang="en-US" dirty="0">
                  <a:latin typeface="黑体" panose="02010609060101010101" pitchFamily="49" charset="-122"/>
                  <a:ea typeface="黑体" panose="02010609060101010101" pitchFamily="49" charset="-122"/>
                </a:rPr>
                <a:t>分为两种</a:t>
              </a:r>
            </a:p>
          </p:txBody>
        </p:sp>
        <p:sp>
          <p:nvSpPr>
            <p:cNvPr id="80916" name="Text Box 19"/>
            <p:cNvSpPr txBox="1"/>
            <p:nvPr/>
          </p:nvSpPr>
          <p:spPr>
            <a:xfrm>
              <a:off x="3379" y="2234"/>
              <a:ext cx="1633" cy="1786"/>
            </a:xfrm>
            <a:prstGeom prst="rect">
              <a:avLst/>
            </a:prstGeom>
            <a:noFill/>
            <a:ln w="9525">
              <a:noFill/>
            </a:ln>
          </p:spPr>
          <p:txBody>
            <a:bodyPr anchor="t">
              <a:spAutoFit/>
            </a:bodyPr>
            <a:lstStyle/>
            <a:p>
              <a:pPr lvl="0" indent="0" eaLnBrk="0" hangingPunct="0"/>
              <a:r>
                <a:rPr lang="zh-CN" altLang="en-US" sz="2000" dirty="0">
                  <a:solidFill>
                    <a:srgbClr val="FF0000"/>
                  </a:solidFill>
                  <a:latin typeface="黑体" panose="02010609060101010101" pitchFamily="49" charset="-122"/>
                  <a:ea typeface="黑体" panose="02010609060101010101" pitchFamily="49" charset="-122"/>
                </a:rPr>
                <a:t>解释程序：</a:t>
              </a:r>
              <a:r>
                <a:rPr lang="zh-CN" altLang="en-US" sz="2000" dirty="0">
                  <a:latin typeface="黑体" panose="02010609060101010101" pitchFamily="49" charset="-122"/>
                  <a:ea typeface="黑体" panose="02010609060101010101" pitchFamily="49" charset="-122"/>
                </a:rPr>
                <a:t>将源程序的一条语句翻译成机器语言程序，并立即执行，接着再翻译源程序的下一条语句并执行，如此重复直至完成源程序的全部翻译任务。它的特点是翻译一次执行一次</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8</a:t>
            </a:fld>
            <a:endParaRPr lang="fr-FR" altLang="en-US" sz="1000" b="0" dirty="0">
              <a:latin typeface="Verdana" panose="020B0604030504040204" pitchFamily="34" charset="0"/>
              <a:ea typeface="宋体" panose="02010600030101010101" pitchFamily="2" charset="-122"/>
            </a:endParaRPr>
          </a:p>
        </p:txBody>
      </p:sp>
      <p:sp>
        <p:nvSpPr>
          <p:cNvPr id="16386" name="Rectangle 4"/>
          <p:cNvSpPr/>
          <p:nvPr/>
        </p:nvSpPr>
        <p:spPr>
          <a:xfrm>
            <a:off x="381000" y="1214438"/>
            <a:ext cx="8763000" cy="519112"/>
          </a:xfrm>
          <a:prstGeom prst="rect">
            <a:avLst/>
          </a:prstGeom>
          <a:noFill/>
          <a:ln w="9525">
            <a:noFill/>
          </a:ln>
        </p:spPr>
        <p:txBody>
          <a:bodyPr anchor="t">
            <a:spAutoFit/>
          </a:bodyPr>
          <a:lstStyle/>
          <a:p>
            <a:pPr lvl="0" indent="0"/>
            <a:r>
              <a:rPr lang="en-US" altLang="zh-CN" sz="2800" dirty="0">
                <a:latin typeface="宋体" panose="02010600030101010101" pitchFamily="2" charset="-122"/>
                <a:ea typeface="宋体" panose="02010600030101010101" pitchFamily="2" charset="-122"/>
              </a:rPr>
              <a:t>Vaucanson</a:t>
            </a:r>
            <a:r>
              <a:rPr lang="zh-CN" altLang="en-US" sz="2800" dirty="0">
                <a:latin typeface="宋体" panose="02010600030101010101" pitchFamily="2" charset="-122"/>
                <a:ea typeface="宋体" panose="02010600030101010101" pitchFamily="2" charset="-122"/>
              </a:rPr>
              <a:t>的可编程思想</a:t>
            </a:r>
            <a:r>
              <a:rPr lang="zh-CN" altLang="en-US" sz="2800" dirty="0">
                <a:latin typeface="Arial" panose="020B0604020202020204" pitchFamily="34" charset="0"/>
                <a:ea typeface="宋体" panose="02010600030101010101" pitchFamily="2" charset="-122"/>
              </a:rPr>
              <a:t> </a:t>
            </a:r>
          </a:p>
        </p:txBody>
      </p:sp>
      <p:pic>
        <p:nvPicPr>
          <p:cNvPr id="16387" name="Picture 3"/>
          <p:cNvPicPr>
            <a:picLocks noChangeAspect="1"/>
          </p:cNvPicPr>
          <p:nvPr/>
        </p:nvPicPr>
        <p:blipFill>
          <a:blip r:embed="rId2"/>
          <a:stretch>
            <a:fillRect/>
          </a:stretch>
        </p:blipFill>
        <p:spPr>
          <a:xfrm>
            <a:off x="2700338" y="4724400"/>
            <a:ext cx="1708150" cy="1643063"/>
          </a:xfrm>
          <a:prstGeom prst="rect">
            <a:avLst/>
          </a:prstGeom>
          <a:noFill/>
          <a:ln w="9525">
            <a:noFill/>
          </a:ln>
        </p:spPr>
      </p:pic>
      <p:pic>
        <p:nvPicPr>
          <p:cNvPr id="16388" name="Picture 4"/>
          <p:cNvPicPr>
            <a:picLocks noChangeAspect="1"/>
          </p:cNvPicPr>
          <p:nvPr/>
        </p:nvPicPr>
        <p:blipFill>
          <a:blip r:embed="rId3"/>
          <a:stretch>
            <a:fillRect/>
          </a:stretch>
        </p:blipFill>
        <p:spPr>
          <a:xfrm>
            <a:off x="468313" y="4797425"/>
            <a:ext cx="1968500" cy="1328738"/>
          </a:xfrm>
          <a:prstGeom prst="rect">
            <a:avLst/>
          </a:prstGeom>
          <a:noFill/>
          <a:ln w="9525">
            <a:noFill/>
          </a:ln>
        </p:spPr>
      </p:pic>
      <p:pic>
        <p:nvPicPr>
          <p:cNvPr id="16389" name="Picture 5"/>
          <p:cNvPicPr>
            <a:picLocks noChangeAspect="1"/>
          </p:cNvPicPr>
          <p:nvPr/>
        </p:nvPicPr>
        <p:blipFill>
          <a:blip r:embed="rId4"/>
          <a:stretch>
            <a:fillRect/>
          </a:stretch>
        </p:blipFill>
        <p:spPr>
          <a:xfrm>
            <a:off x="5292725" y="4365625"/>
            <a:ext cx="1589088" cy="2160588"/>
          </a:xfrm>
          <a:prstGeom prst="rect">
            <a:avLst/>
          </a:prstGeom>
          <a:noFill/>
          <a:ln w="9525">
            <a:noFill/>
          </a:ln>
        </p:spPr>
      </p:pic>
      <p:pic>
        <p:nvPicPr>
          <p:cNvPr id="16390" name="Picture 6"/>
          <p:cNvPicPr>
            <a:picLocks noChangeAspect="1"/>
          </p:cNvPicPr>
          <p:nvPr/>
        </p:nvPicPr>
        <p:blipFill>
          <a:blip r:embed="rId5"/>
          <a:stretch>
            <a:fillRect/>
          </a:stretch>
        </p:blipFill>
        <p:spPr>
          <a:xfrm>
            <a:off x="323850" y="1844675"/>
            <a:ext cx="8162925" cy="2628900"/>
          </a:xfrm>
          <a:prstGeom prst="rect">
            <a:avLst/>
          </a:prstGeom>
          <a:noFill/>
          <a:ln w="9525">
            <a:noFill/>
          </a:ln>
        </p:spPr>
      </p:pic>
      <p:sp>
        <p:nvSpPr>
          <p:cNvPr id="8"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80</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1922" name="Rectangle 2"/>
          <p:cNvSpPr>
            <a:spLocks noGrp="1"/>
          </p:cNvSpPr>
          <p:nvPr>
            <p:ph type="title"/>
          </p:nvPr>
        </p:nvSpPr>
        <p:spPr/>
        <p:txBody>
          <a:bodyPr wrap="square" lIns="91440" tIns="45720" rIns="91440" bIns="45720" anchor="ctr"/>
          <a:lstStyle/>
          <a:p>
            <a:pPr eaLnBrk="1" hangingPunct="1"/>
            <a:r>
              <a:rPr lang="zh-CN" altLang="en-US" dirty="0"/>
              <a:t>计算机语言</a:t>
            </a:r>
          </a:p>
        </p:txBody>
      </p:sp>
      <p:sp>
        <p:nvSpPr>
          <p:cNvPr id="81923" name="Rectangle 3"/>
          <p:cNvSpPr>
            <a:spLocks noGrp="1"/>
          </p:cNvSpPr>
          <p:nvPr>
            <p:ph idx="1"/>
          </p:nvPr>
        </p:nvSpPr>
        <p:spPr>
          <a:xfrm>
            <a:off x="395288" y="1268413"/>
            <a:ext cx="7232650" cy="1081087"/>
          </a:xfrm>
        </p:spPr>
        <p:txBody>
          <a:bodyPr wrap="square" lIns="91440" tIns="45720" rIns="91440" bIns="45720" anchor="t"/>
          <a:lstStyle/>
          <a:p>
            <a:pPr marL="269875" indent="-269875" eaLnBrk="1" hangingPunct="1">
              <a:lnSpc>
                <a:spcPct val="80000"/>
              </a:lnSpc>
            </a:pPr>
            <a:r>
              <a:rPr lang="zh-CN" altLang="en-US" sz="2400" dirty="0"/>
              <a:t>程序是计算机语言的具体体现，是用某种计算机程序设计语言按问题的要求编写而成的。</a:t>
            </a:r>
            <a:r>
              <a:rPr lang="zh-CN" altLang="en-US" sz="2400" dirty="0">
                <a:solidFill>
                  <a:srgbClr val="FF0000"/>
                </a:solidFill>
              </a:rPr>
              <a:t>程序就是指令的有序集合</a:t>
            </a:r>
            <a:r>
              <a:rPr lang="zh-CN" altLang="en-US" sz="2400" dirty="0"/>
              <a:t>。</a:t>
            </a:r>
          </a:p>
        </p:txBody>
      </p:sp>
      <p:grpSp>
        <p:nvGrpSpPr>
          <p:cNvPr id="81924" name="Group 19"/>
          <p:cNvGrpSpPr/>
          <p:nvPr/>
        </p:nvGrpSpPr>
        <p:grpSpPr>
          <a:xfrm>
            <a:off x="827088" y="2249488"/>
            <a:ext cx="5832475" cy="4608512"/>
            <a:chOff x="521" y="1253"/>
            <a:chExt cx="3674" cy="2903"/>
          </a:xfrm>
        </p:grpSpPr>
        <p:sp>
          <p:nvSpPr>
            <p:cNvPr id="81925" name="Freeform 5"/>
            <p:cNvSpPr/>
            <p:nvPr/>
          </p:nvSpPr>
          <p:spPr>
            <a:xfrm rot="-794496">
              <a:off x="2517" y="1855"/>
              <a:ext cx="799" cy="2234"/>
            </a:xfrm>
            <a:custGeom>
              <a:avLst/>
              <a:gdLst/>
              <a:ahLst/>
              <a:cxnLst>
                <a:cxn ang="0">
                  <a:pos x="0" y="0"/>
                </a:cxn>
                <a:cxn ang="0">
                  <a:pos x="59" y="17"/>
                </a:cxn>
                <a:cxn ang="0">
                  <a:pos x="121" y="38"/>
                </a:cxn>
                <a:cxn ang="0">
                  <a:pos x="182" y="65"/>
                </a:cxn>
                <a:cxn ang="0">
                  <a:pos x="241" y="97"/>
                </a:cxn>
                <a:cxn ang="0">
                  <a:pos x="299" y="133"/>
                </a:cxn>
                <a:cxn ang="0">
                  <a:pos x="356" y="176"/>
                </a:cxn>
                <a:cxn ang="0">
                  <a:pos x="412" y="222"/>
                </a:cxn>
                <a:cxn ang="0">
                  <a:pos x="466" y="274"/>
                </a:cxn>
                <a:cxn ang="0">
                  <a:pos x="517" y="330"/>
                </a:cxn>
                <a:cxn ang="0">
                  <a:pos x="565" y="390"/>
                </a:cxn>
                <a:cxn ang="0">
                  <a:pos x="610" y="455"/>
                </a:cxn>
                <a:cxn ang="0">
                  <a:pos x="651" y="525"/>
                </a:cxn>
                <a:cxn ang="0">
                  <a:pos x="686" y="597"/>
                </a:cxn>
                <a:cxn ang="0">
                  <a:pos x="720" y="675"/>
                </a:cxn>
                <a:cxn ang="0">
                  <a:pos x="747" y="756"/>
                </a:cxn>
                <a:cxn ang="0">
                  <a:pos x="768" y="840"/>
                </a:cxn>
                <a:cxn ang="0">
                  <a:pos x="784" y="929"/>
                </a:cxn>
                <a:cxn ang="0">
                  <a:pos x="794" y="1022"/>
                </a:cxn>
                <a:cxn ang="0">
                  <a:pos x="799" y="1116"/>
                </a:cxn>
                <a:cxn ang="0">
                  <a:pos x="795" y="1214"/>
                </a:cxn>
                <a:cxn ang="0">
                  <a:pos x="787" y="1304"/>
                </a:cxn>
                <a:cxn ang="0">
                  <a:pos x="771" y="1392"/>
                </a:cxn>
                <a:cxn ang="0">
                  <a:pos x="751" y="1477"/>
                </a:cxn>
                <a:cxn ang="0">
                  <a:pos x="724" y="1557"/>
                </a:cxn>
                <a:cxn ang="0">
                  <a:pos x="694" y="1634"/>
                </a:cxn>
                <a:cxn ang="0">
                  <a:pos x="659" y="1706"/>
                </a:cxn>
                <a:cxn ang="0">
                  <a:pos x="618" y="1774"/>
                </a:cxn>
                <a:cxn ang="0">
                  <a:pos x="576" y="1839"/>
                </a:cxn>
                <a:cxn ang="0">
                  <a:pos x="529" y="1899"/>
                </a:cxn>
                <a:cxn ang="0">
                  <a:pos x="480" y="1953"/>
                </a:cxn>
                <a:cxn ang="0">
                  <a:pos x="427" y="2005"/>
                </a:cxn>
                <a:cxn ang="0">
                  <a:pos x="372" y="2052"/>
                </a:cxn>
                <a:cxn ang="0">
                  <a:pos x="314" y="2094"/>
                </a:cxn>
                <a:cxn ang="0">
                  <a:pos x="254" y="2132"/>
                </a:cxn>
                <a:cxn ang="0">
                  <a:pos x="193" y="2164"/>
                </a:cxn>
                <a:cxn ang="0">
                  <a:pos x="129" y="2192"/>
                </a:cxn>
                <a:cxn ang="0">
                  <a:pos x="66" y="2216"/>
                </a:cxn>
                <a:cxn ang="0">
                  <a:pos x="0" y="2234"/>
                </a:cxn>
                <a:cxn ang="0">
                  <a:pos x="0" y="0"/>
                </a:cxn>
              </a:cxnLst>
              <a:rect l="0" t="0" r="0" b="0"/>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3399"/>
                </a:gs>
              </a:gsLst>
              <a:lin ang="0" scaled="1"/>
              <a:tileRect/>
            </a:gradFill>
            <a:ln w="6350">
              <a:noFill/>
            </a:ln>
          </p:spPr>
          <p:txBody>
            <a:bodyPr/>
            <a:lstStyle/>
            <a:p>
              <a:endParaRPr lang="zh-CN" altLang="en-US"/>
            </a:p>
          </p:txBody>
        </p:sp>
        <p:sp>
          <p:nvSpPr>
            <p:cNvPr id="81926" name="Freeform 6"/>
            <p:cNvSpPr/>
            <p:nvPr/>
          </p:nvSpPr>
          <p:spPr>
            <a:xfrm rot="5461794">
              <a:off x="1283" y="1519"/>
              <a:ext cx="775" cy="2301"/>
            </a:xfrm>
            <a:custGeom>
              <a:avLst/>
              <a:gdLst/>
              <a:ahLst/>
              <a:cxnLst>
                <a:cxn ang="0">
                  <a:pos x="0" y="0"/>
                </a:cxn>
                <a:cxn ang="0">
                  <a:pos x="58" y="17"/>
                </a:cxn>
                <a:cxn ang="0">
                  <a:pos x="118" y="40"/>
                </a:cxn>
                <a:cxn ang="0">
                  <a:pos x="176" y="67"/>
                </a:cxn>
                <a:cxn ang="0">
                  <a:pos x="234" y="100"/>
                </a:cxn>
                <a:cxn ang="0">
                  <a:pos x="290" y="137"/>
                </a:cxn>
                <a:cxn ang="0">
                  <a:pos x="346" y="182"/>
                </a:cxn>
                <a:cxn ang="0">
                  <a:pos x="399" y="229"/>
                </a:cxn>
                <a:cxn ang="0">
                  <a:pos x="452" y="282"/>
                </a:cxn>
                <a:cxn ang="0">
                  <a:pos x="501" y="340"/>
                </a:cxn>
                <a:cxn ang="0">
                  <a:pos x="548" y="402"/>
                </a:cxn>
                <a:cxn ang="0">
                  <a:pos x="591" y="469"/>
                </a:cxn>
                <a:cxn ang="0">
                  <a:pos x="631" y="540"/>
                </a:cxn>
                <a:cxn ang="0">
                  <a:pos x="666" y="615"/>
                </a:cxn>
                <a:cxn ang="0">
                  <a:pos x="698" y="695"/>
                </a:cxn>
                <a:cxn ang="0">
                  <a:pos x="725" y="779"/>
                </a:cxn>
                <a:cxn ang="0">
                  <a:pos x="745" y="866"/>
                </a:cxn>
                <a:cxn ang="0">
                  <a:pos x="761" y="957"/>
                </a:cxn>
                <a:cxn ang="0">
                  <a:pos x="770" y="1052"/>
                </a:cxn>
                <a:cxn ang="0">
                  <a:pos x="775" y="1150"/>
                </a:cxn>
                <a:cxn ang="0">
                  <a:pos x="771" y="1250"/>
                </a:cxn>
                <a:cxn ang="0">
                  <a:pos x="763" y="1343"/>
                </a:cxn>
                <a:cxn ang="0">
                  <a:pos x="747" y="1434"/>
                </a:cxn>
                <a:cxn ang="0">
                  <a:pos x="728" y="1521"/>
                </a:cxn>
                <a:cxn ang="0">
                  <a:pos x="702" y="1604"/>
                </a:cxn>
                <a:cxn ang="0">
                  <a:pos x="673" y="1683"/>
                </a:cxn>
                <a:cxn ang="0">
                  <a:pos x="639" y="1757"/>
                </a:cxn>
                <a:cxn ang="0">
                  <a:pos x="600" y="1827"/>
                </a:cxn>
                <a:cxn ang="0">
                  <a:pos x="559" y="1894"/>
                </a:cxn>
                <a:cxn ang="0">
                  <a:pos x="513" y="1956"/>
                </a:cxn>
                <a:cxn ang="0">
                  <a:pos x="465" y="2012"/>
                </a:cxn>
                <a:cxn ang="0">
                  <a:pos x="414" y="2065"/>
                </a:cxn>
                <a:cxn ang="0">
                  <a:pos x="361" y="2113"/>
                </a:cxn>
                <a:cxn ang="0">
                  <a:pos x="305" y="2156"/>
                </a:cxn>
                <a:cxn ang="0">
                  <a:pos x="246" y="2196"/>
                </a:cxn>
                <a:cxn ang="0">
                  <a:pos x="187" y="2229"/>
                </a:cxn>
                <a:cxn ang="0">
                  <a:pos x="125" y="2258"/>
                </a:cxn>
                <a:cxn ang="0">
                  <a:pos x="64" y="2282"/>
                </a:cxn>
                <a:cxn ang="0">
                  <a:pos x="0" y="2301"/>
                </a:cxn>
                <a:cxn ang="0">
                  <a:pos x="0" y="0"/>
                </a:cxn>
              </a:cxnLst>
              <a:rect l="0" t="0" r="0" b="0"/>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669900"/>
                </a:gs>
              </a:gsLst>
              <a:lin ang="0" scaled="1"/>
              <a:tileRect/>
            </a:gradFill>
            <a:ln w="6350">
              <a:noFill/>
            </a:ln>
          </p:spPr>
          <p:txBody>
            <a:bodyPr/>
            <a:lstStyle/>
            <a:p>
              <a:endParaRPr lang="zh-CN" altLang="en-US"/>
            </a:p>
          </p:txBody>
        </p:sp>
        <p:sp>
          <p:nvSpPr>
            <p:cNvPr id="81927" name="Freeform 7"/>
            <p:cNvSpPr/>
            <p:nvPr/>
          </p:nvSpPr>
          <p:spPr>
            <a:xfrm rot="-7471624">
              <a:off x="2567" y="488"/>
              <a:ext cx="775" cy="2303"/>
            </a:xfrm>
            <a:custGeom>
              <a:avLst/>
              <a:gdLst/>
              <a:ahLst/>
              <a:cxnLst>
                <a:cxn ang="0">
                  <a:pos x="0" y="0"/>
                </a:cxn>
                <a:cxn ang="0">
                  <a:pos x="58" y="17"/>
                </a:cxn>
                <a:cxn ang="0">
                  <a:pos x="118" y="40"/>
                </a:cxn>
                <a:cxn ang="0">
                  <a:pos x="176" y="67"/>
                </a:cxn>
                <a:cxn ang="0">
                  <a:pos x="234" y="100"/>
                </a:cxn>
                <a:cxn ang="0">
                  <a:pos x="290" y="137"/>
                </a:cxn>
                <a:cxn ang="0">
                  <a:pos x="346" y="182"/>
                </a:cxn>
                <a:cxn ang="0">
                  <a:pos x="399" y="229"/>
                </a:cxn>
                <a:cxn ang="0">
                  <a:pos x="452" y="282"/>
                </a:cxn>
                <a:cxn ang="0">
                  <a:pos x="501" y="340"/>
                </a:cxn>
                <a:cxn ang="0">
                  <a:pos x="548" y="402"/>
                </a:cxn>
                <a:cxn ang="0">
                  <a:pos x="591" y="469"/>
                </a:cxn>
                <a:cxn ang="0">
                  <a:pos x="631" y="541"/>
                </a:cxn>
                <a:cxn ang="0">
                  <a:pos x="666" y="615"/>
                </a:cxn>
                <a:cxn ang="0">
                  <a:pos x="698" y="695"/>
                </a:cxn>
                <a:cxn ang="0">
                  <a:pos x="725" y="780"/>
                </a:cxn>
                <a:cxn ang="0">
                  <a:pos x="745" y="866"/>
                </a:cxn>
                <a:cxn ang="0">
                  <a:pos x="761" y="958"/>
                </a:cxn>
                <a:cxn ang="0">
                  <a:pos x="770" y="1053"/>
                </a:cxn>
                <a:cxn ang="0">
                  <a:pos x="775" y="1151"/>
                </a:cxn>
                <a:cxn ang="0">
                  <a:pos x="771" y="1251"/>
                </a:cxn>
                <a:cxn ang="0">
                  <a:pos x="763" y="1344"/>
                </a:cxn>
                <a:cxn ang="0">
                  <a:pos x="747" y="1436"/>
                </a:cxn>
                <a:cxn ang="0">
                  <a:pos x="728" y="1522"/>
                </a:cxn>
                <a:cxn ang="0">
                  <a:pos x="702" y="1605"/>
                </a:cxn>
                <a:cxn ang="0">
                  <a:pos x="673" y="1684"/>
                </a:cxn>
                <a:cxn ang="0">
                  <a:pos x="639" y="1758"/>
                </a:cxn>
                <a:cxn ang="0">
                  <a:pos x="600" y="1829"/>
                </a:cxn>
                <a:cxn ang="0">
                  <a:pos x="559" y="1896"/>
                </a:cxn>
                <a:cxn ang="0">
                  <a:pos x="513" y="1958"/>
                </a:cxn>
                <a:cxn ang="0">
                  <a:pos x="465" y="2013"/>
                </a:cxn>
                <a:cxn ang="0">
                  <a:pos x="414" y="2067"/>
                </a:cxn>
                <a:cxn ang="0">
                  <a:pos x="361" y="2115"/>
                </a:cxn>
                <a:cxn ang="0">
                  <a:pos x="305" y="2158"/>
                </a:cxn>
                <a:cxn ang="0">
                  <a:pos x="246" y="2198"/>
                </a:cxn>
                <a:cxn ang="0">
                  <a:pos x="187" y="2231"/>
                </a:cxn>
                <a:cxn ang="0">
                  <a:pos x="125" y="2260"/>
                </a:cxn>
                <a:cxn ang="0">
                  <a:pos x="64" y="2284"/>
                </a:cxn>
                <a:cxn ang="0">
                  <a:pos x="0" y="2303"/>
                </a:cxn>
                <a:cxn ang="0">
                  <a:pos x="0" y="0"/>
                </a:cxn>
              </a:cxnLst>
              <a:rect l="0" t="0" r="0" b="0"/>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565868"/>
                </a:gs>
              </a:gsLst>
              <a:lin ang="0" scaled="1"/>
              <a:tileRect/>
            </a:gradFill>
            <a:ln w="6350">
              <a:noFill/>
            </a:ln>
          </p:spPr>
          <p:txBody>
            <a:bodyPr/>
            <a:lstStyle/>
            <a:p>
              <a:endParaRPr lang="zh-CN" altLang="en-US"/>
            </a:p>
          </p:txBody>
        </p:sp>
        <p:grpSp>
          <p:nvGrpSpPr>
            <p:cNvPr id="81928" name="Group 8"/>
            <p:cNvGrpSpPr/>
            <p:nvPr/>
          </p:nvGrpSpPr>
          <p:grpSpPr>
            <a:xfrm>
              <a:off x="521" y="1407"/>
              <a:ext cx="3674" cy="2749"/>
              <a:chOff x="768" y="1104"/>
              <a:chExt cx="3984" cy="3072"/>
            </a:xfrm>
          </p:grpSpPr>
          <p:sp>
            <p:nvSpPr>
              <p:cNvPr id="81929" name="Freeform 9"/>
              <p:cNvSpPr/>
              <p:nvPr/>
            </p:nvSpPr>
            <p:spPr>
              <a:xfrm>
                <a:off x="2784" y="1680"/>
                <a:ext cx="866" cy="2496"/>
              </a:xfrm>
              <a:custGeom>
                <a:avLst/>
                <a:gdLst/>
                <a:ahLst/>
                <a:cxnLst>
                  <a:cxn ang="0">
                    <a:pos x="0" y="0"/>
                  </a:cxn>
                  <a:cxn ang="0">
                    <a:pos x="64" y="19"/>
                  </a:cxn>
                  <a:cxn ang="0">
                    <a:pos x="131" y="43"/>
                  </a:cxn>
                  <a:cxn ang="0">
                    <a:pos x="197" y="72"/>
                  </a:cxn>
                  <a:cxn ang="0">
                    <a:pos x="261" y="109"/>
                  </a:cxn>
                  <a:cxn ang="0">
                    <a:pos x="324" y="149"/>
                  </a:cxn>
                  <a:cxn ang="0">
                    <a:pos x="386" y="197"/>
                  </a:cxn>
                  <a:cxn ang="0">
                    <a:pos x="446" y="248"/>
                  </a:cxn>
                  <a:cxn ang="0">
                    <a:pos x="505" y="306"/>
                  </a:cxn>
                  <a:cxn ang="0">
                    <a:pos x="560" y="369"/>
                  </a:cxn>
                  <a:cxn ang="0">
                    <a:pos x="613" y="436"/>
                  </a:cxn>
                  <a:cxn ang="0">
                    <a:pos x="661" y="508"/>
                  </a:cxn>
                  <a:cxn ang="0">
                    <a:pos x="705" y="586"/>
                  </a:cxn>
                  <a:cxn ang="0">
                    <a:pos x="744" y="667"/>
                  </a:cxn>
                  <a:cxn ang="0">
                    <a:pos x="780" y="754"/>
                  </a:cxn>
                  <a:cxn ang="0">
                    <a:pos x="810" y="845"/>
                  </a:cxn>
                  <a:cxn ang="0">
                    <a:pos x="832" y="939"/>
                  </a:cxn>
                  <a:cxn ang="0">
                    <a:pos x="850" y="1038"/>
                  </a:cxn>
                  <a:cxn ang="0">
                    <a:pos x="861" y="1141"/>
                  </a:cxn>
                  <a:cxn ang="0">
                    <a:pos x="866" y="1247"/>
                  </a:cxn>
                  <a:cxn ang="0">
                    <a:pos x="862" y="1356"/>
                  </a:cxn>
                  <a:cxn ang="0">
                    <a:pos x="853" y="1457"/>
                  </a:cxn>
                  <a:cxn ang="0">
                    <a:pos x="835" y="1556"/>
                  </a:cxn>
                  <a:cxn ang="0">
                    <a:pos x="814" y="1650"/>
                  </a:cxn>
                  <a:cxn ang="0">
                    <a:pos x="784" y="1740"/>
                  </a:cxn>
                  <a:cxn ang="0">
                    <a:pos x="752" y="1825"/>
                  </a:cxn>
                  <a:cxn ang="0">
                    <a:pos x="715" y="1906"/>
                  </a:cxn>
                  <a:cxn ang="0">
                    <a:pos x="670" y="1982"/>
                  </a:cxn>
                  <a:cxn ang="0">
                    <a:pos x="625" y="2055"/>
                  </a:cxn>
                  <a:cxn ang="0">
                    <a:pos x="574" y="2122"/>
                  </a:cxn>
                  <a:cxn ang="0">
                    <a:pos x="520" y="2182"/>
                  </a:cxn>
                  <a:cxn ang="0">
                    <a:pos x="462" y="2240"/>
                  </a:cxn>
                  <a:cxn ang="0">
                    <a:pos x="404" y="2292"/>
                  </a:cxn>
                  <a:cxn ang="0">
                    <a:pos x="341" y="2339"/>
                  </a:cxn>
                  <a:cxn ang="0">
                    <a:pos x="275" y="2382"/>
                  </a:cxn>
                  <a:cxn ang="0">
                    <a:pos x="209" y="2418"/>
                  </a:cxn>
                  <a:cxn ang="0">
                    <a:pos x="139" y="2449"/>
                  </a:cxn>
                  <a:cxn ang="0">
                    <a:pos x="71" y="2476"/>
                  </a:cxn>
                  <a:cxn ang="0">
                    <a:pos x="0" y="2496"/>
                  </a:cxn>
                  <a:cxn ang="0">
                    <a:pos x="0" y="0"/>
                  </a:cxn>
                </a:cxnLst>
                <a:rect l="0" t="0" r="0" b="0"/>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tileRect/>
              </a:gradFill>
              <a:ln w="6350">
                <a:noFill/>
              </a:ln>
            </p:spPr>
            <p:txBody>
              <a:bodyPr/>
              <a:lstStyle/>
              <a:p>
                <a:endParaRPr lang="zh-CN" altLang="en-US"/>
              </a:p>
            </p:txBody>
          </p:sp>
          <p:sp>
            <p:nvSpPr>
              <p:cNvPr id="81930" name="Freeform 10"/>
              <p:cNvSpPr/>
              <p:nvPr/>
            </p:nvSpPr>
            <p:spPr>
              <a:xfrm rot="6256290">
                <a:off x="1583" y="1153"/>
                <a:ext cx="866" cy="2496"/>
              </a:xfrm>
              <a:custGeom>
                <a:avLst/>
                <a:gdLst/>
                <a:ahLst/>
                <a:cxnLst>
                  <a:cxn ang="0">
                    <a:pos x="0" y="0"/>
                  </a:cxn>
                  <a:cxn ang="0">
                    <a:pos x="64" y="19"/>
                  </a:cxn>
                  <a:cxn ang="0">
                    <a:pos x="131" y="43"/>
                  </a:cxn>
                  <a:cxn ang="0">
                    <a:pos x="197" y="72"/>
                  </a:cxn>
                  <a:cxn ang="0">
                    <a:pos x="261" y="109"/>
                  </a:cxn>
                  <a:cxn ang="0">
                    <a:pos x="324" y="149"/>
                  </a:cxn>
                  <a:cxn ang="0">
                    <a:pos x="386" y="197"/>
                  </a:cxn>
                  <a:cxn ang="0">
                    <a:pos x="446" y="248"/>
                  </a:cxn>
                  <a:cxn ang="0">
                    <a:pos x="505" y="306"/>
                  </a:cxn>
                  <a:cxn ang="0">
                    <a:pos x="560" y="369"/>
                  </a:cxn>
                  <a:cxn ang="0">
                    <a:pos x="613" y="436"/>
                  </a:cxn>
                  <a:cxn ang="0">
                    <a:pos x="661" y="508"/>
                  </a:cxn>
                  <a:cxn ang="0">
                    <a:pos x="705" y="586"/>
                  </a:cxn>
                  <a:cxn ang="0">
                    <a:pos x="744" y="667"/>
                  </a:cxn>
                  <a:cxn ang="0">
                    <a:pos x="780" y="754"/>
                  </a:cxn>
                  <a:cxn ang="0">
                    <a:pos x="810" y="845"/>
                  </a:cxn>
                  <a:cxn ang="0">
                    <a:pos x="832" y="939"/>
                  </a:cxn>
                  <a:cxn ang="0">
                    <a:pos x="850" y="1038"/>
                  </a:cxn>
                  <a:cxn ang="0">
                    <a:pos x="861" y="1141"/>
                  </a:cxn>
                  <a:cxn ang="0">
                    <a:pos x="866" y="1247"/>
                  </a:cxn>
                  <a:cxn ang="0">
                    <a:pos x="862" y="1356"/>
                  </a:cxn>
                  <a:cxn ang="0">
                    <a:pos x="853" y="1457"/>
                  </a:cxn>
                  <a:cxn ang="0">
                    <a:pos x="835" y="1556"/>
                  </a:cxn>
                  <a:cxn ang="0">
                    <a:pos x="814" y="1650"/>
                  </a:cxn>
                  <a:cxn ang="0">
                    <a:pos x="784" y="1740"/>
                  </a:cxn>
                  <a:cxn ang="0">
                    <a:pos x="752" y="1825"/>
                  </a:cxn>
                  <a:cxn ang="0">
                    <a:pos x="715" y="1906"/>
                  </a:cxn>
                  <a:cxn ang="0">
                    <a:pos x="670" y="1982"/>
                  </a:cxn>
                  <a:cxn ang="0">
                    <a:pos x="625" y="2055"/>
                  </a:cxn>
                  <a:cxn ang="0">
                    <a:pos x="574" y="2122"/>
                  </a:cxn>
                  <a:cxn ang="0">
                    <a:pos x="520" y="2182"/>
                  </a:cxn>
                  <a:cxn ang="0">
                    <a:pos x="462" y="2240"/>
                  </a:cxn>
                  <a:cxn ang="0">
                    <a:pos x="404" y="2292"/>
                  </a:cxn>
                  <a:cxn ang="0">
                    <a:pos x="341" y="2339"/>
                  </a:cxn>
                  <a:cxn ang="0">
                    <a:pos x="275" y="2382"/>
                  </a:cxn>
                  <a:cxn ang="0">
                    <a:pos x="209" y="2418"/>
                  </a:cxn>
                  <a:cxn ang="0">
                    <a:pos x="139" y="2449"/>
                  </a:cxn>
                  <a:cxn ang="0">
                    <a:pos x="71" y="2476"/>
                  </a:cxn>
                  <a:cxn ang="0">
                    <a:pos x="0" y="2496"/>
                  </a:cxn>
                  <a:cxn ang="0">
                    <a:pos x="0" y="0"/>
                  </a:cxn>
                </a:cxnLst>
                <a:rect l="0" t="0" r="0" b="0"/>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tileRect/>
              </a:gradFill>
              <a:ln w="6350">
                <a:noFill/>
              </a:ln>
            </p:spPr>
            <p:txBody>
              <a:bodyPr/>
              <a:lstStyle/>
              <a:p>
                <a:endParaRPr lang="zh-CN" altLang="en-US"/>
              </a:p>
            </p:txBody>
          </p:sp>
          <p:sp>
            <p:nvSpPr>
              <p:cNvPr id="81931" name="Freeform 11"/>
              <p:cNvSpPr/>
              <p:nvPr/>
            </p:nvSpPr>
            <p:spPr>
              <a:xfrm rot="-6677128">
                <a:off x="3071" y="289"/>
                <a:ext cx="866" cy="2496"/>
              </a:xfrm>
              <a:custGeom>
                <a:avLst/>
                <a:gdLst/>
                <a:ahLst/>
                <a:cxnLst>
                  <a:cxn ang="0">
                    <a:pos x="0" y="0"/>
                  </a:cxn>
                  <a:cxn ang="0">
                    <a:pos x="64" y="19"/>
                  </a:cxn>
                  <a:cxn ang="0">
                    <a:pos x="131" y="43"/>
                  </a:cxn>
                  <a:cxn ang="0">
                    <a:pos x="197" y="72"/>
                  </a:cxn>
                  <a:cxn ang="0">
                    <a:pos x="261" y="109"/>
                  </a:cxn>
                  <a:cxn ang="0">
                    <a:pos x="324" y="149"/>
                  </a:cxn>
                  <a:cxn ang="0">
                    <a:pos x="386" y="197"/>
                  </a:cxn>
                  <a:cxn ang="0">
                    <a:pos x="446" y="248"/>
                  </a:cxn>
                  <a:cxn ang="0">
                    <a:pos x="505" y="306"/>
                  </a:cxn>
                  <a:cxn ang="0">
                    <a:pos x="560" y="369"/>
                  </a:cxn>
                  <a:cxn ang="0">
                    <a:pos x="613" y="436"/>
                  </a:cxn>
                  <a:cxn ang="0">
                    <a:pos x="661" y="508"/>
                  </a:cxn>
                  <a:cxn ang="0">
                    <a:pos x="705" y="586"/>
                  </a:cxn>
                  <a:cxn ang="0">
                    <a:pos x="744" y="667"/>
                  </a:cxn>
                  <a:cxn ang="0">
                    <a:pos x="780" y="754"/>
                  </a:cxn>
                  <a:cxn ang="0">
                    <a:pos x="810" y="845"/>
                  </a:cxn>
                  <a:cxn ang="0">
                    <a:pos x="832" y="939"/>
                  </a:cxn>
                  <a:cxn ang="0">
                    <a:pos x="850" y="1038"/>
                  </a:cxn>
                  <a:cxn ang="0">
                    <a:pos x="861" y="1141"/>
                  </a:cxn>
                  <a:cxn ang="0">
                    <a:pos x="866" y="1247"/>
                  </a:cxn>
                  <a:cxn ang="0">
                    <a:pos x="862" y="1356"/>
                  </a:cxn>
                  <a:cxn ang="0">
                    <a:pos x="853" y="1457"/>
                  </a:cxn>
                  <a:cxn ang="0">
                    <a:pos x="835" y="1556"/>
                  </a:cxn>
                  <a:cxn ang="0">
                    <a:pos x="814" y="1650"/>
                  </a:cxn>
                  <a:cxn ang="0">
                    <a:pos x="784" y="1740"/>
                  </a:cxn>
                  <a:cxn ang="0">
                    <a:pos x="752" y="1825"/>
                  </a:cxn>
                  <a:cxn ang="0">
                    <a:pos x="715" y="1906"/>
                  </a:cxn>
                  <a:cxn ang="0">
                    <a:pos x="670" y="1982"/>
                  </a:cxn>
                  <a:cxn ang="0">
                    <a:pos x="625" y="2055"/>
                  </a:cxn>
                  <a:cxn ang="0">
                    <a:pos x="574" y="2122"/>
                  </a:cxn>
                  <a:cxn ang="0">
                    <a:pos x="520" y="2182"/>
                  </a:cxn>
                  <a:cxn ang="0">
                    <a:pos x="462" y="2240"/>
                  </a:cxn>
                  <a:cxn ang="0">
                    <a:pos x="404" y="2292"/>
                  </a:cxn>
                  <a:cxn ang="0">
                    <a:pos x="341" y="2339"/>
                  </a:cxn>
                  <a:cxn ang="0">
                    <a:pos x="275" y="2382"/>
                  </a:cxn>
                  <a:cxn ang="0">
                    <a:pos x="209" y="2418"/>
                  </a:cxn>
                  <a:cxn ang="0">
                    <a:pos x="139" y="2449"/>
                  </a:cxn>
                  <a:cxn ang="0">
                    <a:pos x="71" y="2476"/>
                  </a:cxn>
                  <a:cxn ang="0">
                    <a:pos x="0" y="2496"/>
                  </a:cxn>
                  <a:cxn ang="0">
                    <a:pos x="0" y="0"/>
                  </a:cxn>
                </a:cxnLst>
                <a:rect l="0" t="0" r="0" b="0"/>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tileRect/>
              </a:gradFill>
              <a:ln w="6350">
                <a:noFill/>
              </a:ln>
            </p:spPr>
            <p:txBody>
              <a:bodyPr/>
              <a:lstStyle/>
              <a:p>
                <a:endParaRPr lang="zh-CN" altLang="en-US"/>
              </a:p>
            </p:txBody>
          </p:sp>
        </p:grpSp>
        <p:grpSp>
          <p:nvGrpSpPr>
            <p:cNvPr id="81932" name="Group 12"/>
            <p:cNvGrpSpPr/>
            <p:nvPr/>
          </p:nvGrpSpPr>
          <p:grpSpPr>
            <a:xfrm>
              <a:off x="2026" y="1898"/>
              <a:ext cx="930" cy="901"/>
              <a:chOff x="2016" y="1920"/>
              <a:chExt cx="1680" cy="1680"/>
            </a:xfrm>
          </p:grpSpPr>
          <p:sp>
            <p:nvSpPr>
              <p:cNvPr id="81933" name="Oval 13"/>
              <p:cNvSpPr/>
              <p:nvPr/>
            </p:nvSpPr>
            <p:spPr>
              <a:xfrm>
                <a:off x="2016" y="1920"/>
                <a:ext cx="1680" cy="1680"/>
              </a:xfrm>
              <a:prstGeom prst="ellipse">
                <a:avLst/>
              </a:prstGeom>
              <a:gradFill rotWithShape="1">
                <a:gsLst>
                  <a:gs pos="0">
                    <a:srgbClr val="F14343"/>
                  </a:gs>
                  <a:gs pos="100000">
                    <a:srgbClr val="922929"/>
                  </a:gs>
                </a:gsLst>
                <a:lin ang="5400000" scaled="1"/>
                <a:tileRect/>
              </a:gradFill>
              <a:ln w="25400" cap="flat" cmpd="sng">
                <a:solidFill>
                  <a:schemeClr val="bg1"/>
                </a:solidFill>
                <a:prstDash val="solid"/>
                <a:round/>
                <a:headEnd type="none" w="med" len="med"/>
                <a:tailEnd type="none" w="med" len="med"/>
              </a:ln>
            </p:spPr>
            <p:txBody>
              <a:bodyPr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81934" name="Freeform 14"/>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rect l="0" t="0" r="0" b="0"/>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tileRect/>
              </a:gradFill>
              <a:ln w="0">
                <a:noFill/>
              </a:ln>
            </p:spPr>
            <p:txBody>
              <a:bodyPr/>
              <a:lstStyle/>
              <a:p>
                <a:endParaRPr lang="zh-CN" altLang="en-US"/>
              </a:p>
            </p:txBody>
          </p:sp>
        </p:grpSp>
        <p:sp>
          <p:nvSpPr>
            <p:cNvPr id="125967" name="Text Box 15"/>
            <p:cNvSpPr txBox="1">
              <a:spLocks noChangeArrowheads="1"/>
            </p:cNvSpPr>
            <p:nvPr/>
          </p:nvSpPr>
          <p:spPr bwMode="gray">
            <a:xfrm>
              <a:off x="2144" y="2069"/>
              <a:ext cx="692" cy="518"/>
            </a:xfrm>
            <a:prstGeom prst="rect">
              <a:avLst/>
            </a:prstGeom>
            <a:noFill/>
            <a:ln w="9525" algn="ctr">
              <a:noFill/>
              <a:miter lim="800000"/>
            </a:ln>
            <a:effectLst/>
          </p:spPr>
          <p:txBody>
            <a:bodyPr wrap="none">
              <a:spAutoFit/>
            </a:bodyPr>
            <a:lstStyle/>
            <a:p>
              <a:pPr marL="0" marR="0" lvl="0" indent="0" algn="ctr" defTabSz="914400" rtl="0" eaLnBrk="0" fontAlgn="base" latinLnBrk="0" hangingPunct="0">
                <a:spcBef>
                  <a:spcPct val="0"/>
                </a:spcBef>
                <a:spcAft>
                  <a:spcPct val="0"/>
                </a:spcAft>
                <a:buClrTx/>
                <a:buSzTx/>
                <a:buFontTx/>
                <a:buNone/>
                <a:defRPr/>
              </a:pPr>
              <a:r>
                <a:rPr kumimoji="0" lang="zh-CN" altLang="en-US" sz="2400" b="0" i="0" u="none" strike="noStrike" kern="1200" cap="none" spc="0" normalizeH="0" baseline="0" noProof="0">
                  <a:ln>
                    <a:noFill/>
                  </a:ln>
                  <a:solidFill>
                    <a:schemeClr val="bg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计算机</a:t>
              </a:r>
            </a:p>
            <a:p>
              <a:pPr marL="0" marR="0" lvl="0" indent="0" algn="ctr" defTabSz="914400" rtl="0" eaLnBrk="0" fontAlgn="base" latinLnBrk="0" hangingPunct="0">
                <a:spcBef>
                  <a:spcPct val="0"/>
                </a:spcBef>
                <a:spcAft>
                  <a:spcPct val="0"/>
                </a:spcAft>
                <a:buClrTx/>
                <a:buSzTx/>
                <a:buFontTx/>
                <a:buNone/>
                <a:defRPr/>
              </a:pPr>
              <a:r>
                <a:rPr kumimoji="0" lang="zh-CN" altLang="en-US" sz="2400" b="0" i="0" u="none" strike="noStrike" kern="1200" cap="none" spc="0" normalizeH="0" baseline="0" noProof="0">
                  <a:ln>
                    <a:noFill/>
                  </a:ln>
                  <a:solidFill>
                    <a:schemeClr val="bg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语言</a:t>
              </a:r>
            </a:p>
          </p:txBody>
        </p:sp>
      </p:grpSp>
      <p:sp>
        <p:nvSpPr>
          <p:cNvPr id="125968" name="Text Box 16"/>
          <p:cNvSpPr txBox="1"/>
          <p:nvPr/>
        </p:nvSpPr>
        <p:spPr>
          <a:xfrm>
            <a:off x="179388" y="3041650"/>
            <a:ext cx="2952750" cy="1619250"/>
          </a:xfrm>
          <a:prstGeom prst="rect">
            <a:avLst/>
          </a:prstGeom>
          <a:noFill/>
          <a:ln w="9525">
            <a:noFill/>
          </a:ln>
        </p:spPr>
        <p:txBody>
          <a:bodyPr anchor="t">
            <a:spAutoFit/>
          </a:bodyPr>
          <a:lstStyle/>
          <a:p>
            <a:pPr lvl="0" indent="0" algn="r" eaLnBrk="0" hangingPunct="0"/>
            <a:r>
              <a:rPr lang="en-US" altLang="zh-CN" sz="2000" dirty="0">
                <a:solidFill>
                  <a:srgbClr val="FF0000"/>
                </a:solidFill>
                <a:latin typeface="黑体" panose="02010609060101010101" pitchFamily="49" charset="-122"/>
                <a:ea typeface="黑体" panose="02010609060101010101" pitchFamily="49" charset="-122"/>
              </a:rPr>
              <a:t>1</a:t>
            </a:r>
            <a:r>
              <a:rPr lang="zh-CN" altLang="en-US" sz="2000" dirty="0">
                <a:solidFill>
                  <a:srgbClr val="FF0000"/>
                </a:solidFill>
                <a:latin typeface="黑体" panose="02010609060101010101" pitchFamily="49" charset="-122"/>
                <a:ea typeface="黑体" panose="02010609060101010101" pitchFamily="49" charset="-122"/>
              </a:rPr>
              <a:t>、机器语言</a:t>
            </a:r>
            <a:r>
              <a:rPr lang="zh-CN" altLang="en-US" sz="1600" dirty="0">
                <a:latin typeface="黑体" panose="02010609060101010101" pitchFamily="49" charset="-122"/>
                <a:ea typeface="黑体" panose="02010609060101010101" pitchFamily="49" charset="-122"/>
              </a:rPr>
              <a:t>：由</a:t>
            </a:r>
            <a:r>
              <a:rPr lang="en-US" altLang="zh-CN" sz="1600" dirty="0">
                <a:latin typeface="黑体" panose="02010609060101010101" pitchFamily="49" charset="-122"/>
                <a:ea typeface="黑体" panose="02010609060101010101" pitchFamily="49" charset="-122"/>
              </a:rPr>
              <a:t>0</a:t>
            </a:r>
            <a:r>
              <a:rPr lang="zh-CN" altLang="en-US" sz="1600" dirty="0">
                <a:latin typeface="黑体" panose="02010609060101010101" pitchFamily="49" charset="-122"/>
                <a:ea typeface="黑体" panose="02010609060101010101" pitchFamily="49" charset="-122"/>
              </a:rPr>
              <a:t>和</a:t>
            </a:r>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按一定规则排列组成的一个指令集；它是计算机唯一能识别和执行的语言。优点是执行效率高、速度快。主要缺点是直观性差，可读性不强</a:t>
            </a:r>
          </a:p>
        </p:txBody>
      </p:sp>
      <p:sp>
        <p:nvSpPr>
          <p:cNvPr id="125969" name="Text Box 17"/>
          <p:cNvSpPr txBox="1"/>
          <p:nvPr/>
        </p:nvSpPr>
        <p:spPr>
          <a:xfrm>
            <a:off x="5003800" y="2536825"/>
            <a:ext cx="3240088" cy="1619250"/>
          </a:xfrm>
          <a:prstGeom prst="rect">
            <a:avLst/>
          </a:prstGeom>
          <a:noFill/>
          <a:ln w="9525">
            <a:noFill/>
          </a:ln>
        </p:spPr>
        <p:txBody>
          <a:bodyPr anchor="t">
            <a:spAutoFit/>
          </a:bodyPr>
          <a:lstStyle/>
          <a:p>
            <a:pPr lvl="0" indent="0" eaLnBrk="0" hangingPunct="0"/>
            <a:r>
              <a:rPr lang="en-US" altLang="zh-CN" sz="2000" dirty="0">
                <a:solidFill>
                  <a:srgbClr val="FF0000"/>
                </a:solidFill>
                <a:latin typeface="黑体" panose="02010609060101010101" pitchFamily="49" charset="-122"/>
                <a:ea typeface="黑体" panose="02010609060101010101" pitchFamily="49" charset="-122"/>
              </a:rPr>
              <a:t>2</a:t>
            </a:r>
            <a:r>
              <a:rPr lang="zh-CN" altLang="en-US" sz="2000" dirty="0">
                <a:solidFill>
                  <a:srgbClr val="FF0000"/>
                </a:solidFill>
                <a:latin typeface="黑体" panose="02010609060101010101" pitchFamily="49" charset="-122"/>
                <a:ea typeface="黑体" panose="02010609060101010101" pitchFamily="49" charset="-122"/>
              </a:rPr>
              <a:t>、汇编语言</a:t>
            </a:r>
            <a:r>
              <a:rPr lang="zh-CN" altLang="en-US" sz="1600" dirty="0">
                <a:latin typeface="黑体" panose="02010609060101010101" pitchFamily="49" charset="-122"/>
                <a:ea typeface="黑体" panose="02010609060101010101" pitchFamily="49" charset="-122"/>
              </a:rPr>
              <a:t>：用助记符来表示机器指令中的操作码和操作数的指令系统 。可读性增强，执行速度快，但仍是一种面向机器的语言，编制程序的效率不高，难度较大，维护较困难，属低级语言</a:t>
            </a:r>
          </a:p>
        </p:txBody>
      </p:sp>
      <p:sp>
        <p:nvSpPr>
          <p:cNvPr id="125970" name="Text Box 18"/>
          <p:cNvSpPr txBox="1"/>
          <p:nvPr/>
        </p:nvSpPr>
        <p:spPr>
          <a:xfrm>
            <a:off x="395288" y="5256530"/>
            <a:ext cx="3878262" cy="1130300"/>
          </a:xfrm>
          <a:prstGeom prst="rect">
            <a:avLst/>
          </a:prstGeom>
          <a:noFill/>
          <a:ln w="9525">
            <a:noFill/>
          </a:ln>
        </p:spPr>
        <p:txBody>
          <a:bodyPr anchor="t">
            <a:spAutoFit/>
          </a:bodyPr>
          <a:lstStyle/>
          <a:p>
            <a:pPr lvl="0" indent="0" algn="r" eaLnBrk="0" hangingPunct="0"/>
            <a:r>
              <a:rPr lang="en-US" altLang="zh-CN" sz="2000" dirty="0">
                <a:solidFill>
                  <a:srgbClr val="FF0000"/>
                </a:solidFill>
                <a:latin typeface="黑体" panose="02010609060101010101" pitchFamily="49" charset="-122"/>
                <a:ea typeface="黑体" panose="02010609060101010101" pitchFamily="49" charset="-122"/>
              </a:rPr>
              <a:t>3</a:t>
            </a:r>
            <a:r>
              <a:rPr lang="zh-CN" altLang="en-US" sz="2000" dirty="0">
                <a:solidFill>
                  <a:srgbClr val="FF0000"/>
                </a:solidFill>
                <a:latin typeface="黑体" panose="02010609060101010101" pitchFamily="49" charset="-122"/>
                <a:ea typeface="黑体" panose="02010609060101010101" pitchFamily="49" charset="-122"/>
              </a:rPr>
              <a:t>、高级语言</a:t>
            </a:r>
            <a:r>
              <a:rPr lang="zh-CN" altLang="en-US" sz="1600" dirty="0">
                <a:latin typeface="黑体" panose="02010609060101010101" pitchFamily="49" charset="-122"/>
                <a:ea typeface="黑体" panose="02010609060101010101" pitchFamily="49" charset="-122"/>
              </a:rPr>
              <a:t>：一种更接近于人类自然语言和数学语言的语言，用高级语言编写程序可以大大减少编程人员的劳动，因此它也具有较好的可移植性</a:t>
            </a:r>
          </a:p>
        </p:txBody>
      </p:sp>
      <p:sp>
        <p:nvSpPr>
          <p:cNvPr id="3" name="Text Box 18"/>
          <p:cNvSpPr txBox="1"/>
          <p:nvPr/>
        </p:nvSpPr>
        <p:spPr>
          <a:xfrm>
            <a:off x="4692333" y="5793105"/>
            <a:ext cx="3878262" cy="398780"/>
          </a:xfrm>
          <a:prstGeom prst="rect">
            <a:avLst/>
          </a:prstGeom>
          <a:noFill/>
          <a:ln w="9525">
            <a:noFill/>
          </a:ln>
        </p:spPr>
        <p:txBody>
          <a:bodyPr anchor="t">
            <a:spAutoFit/>
          </a:bodyPr>
          <a:lstStyle/>
          <a:p>
            <a:pPr lvl="0" indent="0" algn="r" eaLnBrk="0" hangingPunct="0"/>
            <a:r>
              <a:rPr lang="en-US" altLang="zh-CN" sz="2000" dirty="0">
                <a:solidFill>
                  <a:srgbClr val="FF0000"/>
                </a:solidFill>
                <a:latin typeface="黑体" panose="02010609060101010101" pitchFamily="49" charset="-122"/>
                <a:ea typeface="黑体" panose="02010609060101010101" pitchFamily="49" charset="-122"/>
              </a:rPr>
              <a:t>4</a:t>
            </a:r>
            <a:r>
              <a:rPr lang="zh-CN" altLang="en-US" sz="2000" dirty="0">
                <a:solidFill>
                  <a:srgbClr val="FF0000"/>
                </a:solidFill>
                <a:latin typeface="黑体" panose="02010609060101010101" pitchFamily="49" charset="-122"/>
                <a:ea typeface="黑体" panose="02010609060101010101" pitchFamily="49" charset="-122"/>
              </a:rPr>
              <a:t>、脚本语言、专用语言</a:t>
            </a:r>
            <a:r>
              <a:rPr lang="en-US" altLang="zh-CN" sz="2000" dirty="0">
                <a:solidFill>
                  <a:srgbClr val="FF0000"/>
                </a:solidFill>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5968"/>
                                        </p:tgtEl>
                                        <p:attrNameLst>
                                          <p:attrName>style.visibility</p:attrName>
                                        </p:attrNameLst>
                                      </p:cBhvr>
                                      <p:to>
                                        <p:strVal val="visible"/>
                                      </p:to>
                                    </p:set>
                                    <p:animEffect transition="in" filter="wipe(down)">
                                      <p:cBhvr>
                                        <p:cTn id="7" dur="500"/>
                                        <p:tgtEl>
                                          <p:spTgt spid="1259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5969"/>
                                        </p:tgtEl>
                                        <p:attrNameLst>
                                          <p:attrName>style.visibility</p:attrName>
                                        </p:attrNameLst>
                                      </p:cBhvr>
                                      <p:to>
                                        <p:strVal val="visible"/>
                                      </p:to>
                                    </p:set>
                                    <p:animEffect transition="in" filter="wipe(up)">
                                      <p:cBhvr>
                                        <p:cTn id="12" dur="500"/>
                                        <p:tgtEl>
                                          <p:spTgt spid="1259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25970"/>
                                        </p:tgtEl>
                                        <p:attrNameLst>
                                          <p:attrName>style.visibility</p:attrName>
                                        </p:attrNameLst>
                                      </p:cBhvr>
                                      <p:to>
                                        <p:strVal val="visible"/>
                                      </p:to>
                                    </p:set>
                                    <p:animEffect transition="in" filter="wipe(right)">
                                      <p:cBhvr>
                                        <p:cTn id="17" dur="500"/>
                                        <p:tgtEl>
                                          <p:spTgt spid="1259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8" grpId="0"/>
      <p:bldP spid="125969" grpId="0"/>
      <p:bldP spid="125970" grpId="0"/>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81</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2946" name="Rectangle 2"/>
          <p:cNvSpPr>
            <a:spLocks noGrp="1"/>
          </p:cNvSpPr>
          <p:nvPr>
            <p:ph type="title"/>
          </p:nvPr>
        </p:nvSpPr>
        <p:spPr/>
        <p:txBody>
          <a:bodyPr wrap="square" lIns="91440" tIns="45720" rIns="91440" bIns="45720" anchor="ctr"/>
          <a:lstStyle/>
          <a:p>
            <a:pPr eaLnBrk="1" hangingPunct="1"/>
            <a:r>
              <a:rPr lang="zh-CN" altLang="en-US" dirty="0"/>
              <a:t>四、计算机系统的层次结构</a:t>
            </a:r>
            <a:r>
              <a:rPr lang="zh-CN" altLang="en-US" dirty="0">
                <a:solidFill>
                  <a:srgbClr val="FF0000"/>
                </a:solidFill>
              </a:rPr>
              <a:t>（硬件）</a:t>
            </a:r>
          </a:p>
        </p:txBody>
      </p:sp>
      <p:sp>
        <p:nvSpPr>
          <p:cNvPr id="82947" name="Rectangle 5"/>
          <p:cNvSpPr/>
          <p:nvPr/>
        </p:nvSpPr>
        <p:spPr>
          <a:xfrm>
            <a:off x="0" y="1196975"/>
            <a:ext cx="8515350" cy="1630363"/>
          </a:xfrm>
          <a:prstGeom prst="rect">
            <a:avLst/>
          </a:prstGeom>
          <a:noFill/>
          <a:ln w="9525">
            <a:noFill/>
          </a:ln>
        </p:spPr>
        <p:txBody>
          <a:bodyPr anchor="t">
            <a:spAutoFit/>
          </a:bodyPr>
          <a:lstStyle/>
          <a:p>
            <a:pPr lvl="0" indent="363855">
              <a:lnSpc>
                <a:spcPct val="120000"/>
              </a:lnSpc>
            </a:pPr>
            <a:r>
              <a:rPr lang="zh-CN" altLang="en-US" sz="2800" dirty="0">
                <a:solidFill>
                  <a:srgbClr val="FF3300"/>
                </a:solidFill>
                <a:latin typeface="宋体" panose="02010600030101010101" pitchFamily="2" charset="-122"/>
                <a:ea typeface="宋体" panose="02010600030101010101" pitchFamily="2" charset="-122"/>
              </a:rPr>
              <a:t>第一层次：数字逻辑层</a:t>
            </a:r>
          </a:p>
          <a:p>
            <a:pPr lvl="0" indent="363855">
              <a:lnSpc>
                <a:spcPct val="120000"/>
              </a:lnSpc>
            </a:pPr>
            <a:r>
              <a:rPr lang="zh-CN" altLang="en-US" sz="2800" dirty="0">
                <a:latin typeface="宋体" panose="02010600030101010101" pitchFamily="2" charset="-122"/>
                <a:ea typeface="宋体" panose="02010600030101010101" pitchFamily="2" charset="-122"/>
              </a:rPr>
              <a:t>问题：使用何种线路和如何存储信息、传送信息、</a:t>
            </a:r>
          </a:p>
          <a:p>
            <a:pPr lvl="0" indent="363855">
              <a:lnSpc>
                <a:spcPct val="120000"/>
              </a:lnSpc>
            </a:pPr>
            <a:r>
              <a:rPr lang="zh-CN" altLang="en-US" sz="2800" dirty="0">
                <a:latin typeface="宋体" panose="02010600030101010101" pitchFamily="2" charset="-122"/>
                <a:ea typeface="宋体" panose="02010600030101010101" pitchFamily="2" charset="-122"/>
              </a:rPr>
              <a:t>运算和加工信息。</a:t>
            </a:r>
          </a:p>
        </p:txBody>
      </p:sp>
      <p:sp>
        <p:nvSpPr>
          <p:cNvPr id="82948" name="Rectangle 4"/>
          <p:cNvSpPr/>
          <p:nvPr/>
        </p:nvSpPr>
        <p:spPr>
          <a:xfrm>
            <a:off x="0" y="2925128"/>
            <a:ext cx="8569325" cy="1630362"/>
          </a:xfrm>
          <a:prstGeom prst="rect">
            <a:avLst/>
          </a:prstGeom>
          <a:noFill/>
          <a:ln w="9525">
            <a:noFill/>
          </a:ln>
        </p:spPr>
        <p:txBody>
          <a:bodyPr anchor="t">
            <a:spAutoFit/>
          </a:bodyPr>
          <a:lstStyle/>
          <a:p>
            <a:pPr lvl="0" indent="363855">
              <a:lnSpc>
                <a:spcPct val="120000"/>
              </a:lnSpc>
            </a:pPr>
            <a:r>
              <a:rPr lang="zh-CN" altLang="en-US" sz="2800" dirty="0">
                <a:solidFill>
                  <a:srgbClr val="FF3300"/>
                </a:solidFill>
                <a:latin typeface="宋体" panose="02010600030101010101" pitchFamily="2" charset="-122"/>
                <a:ea typeface="宋体" panose="02010600030101010101" pitchFamily="2" charset="-122"/>
              </a:rPr>
              <a:t>第二层次：微体系结构层</a:t>
            </a:r>
          </a:p>
          <a:p>
            <a:pPr lvl="0" indent="363855">
              <a:lnSpc>
                <a:spcPct val="120000"/>
              </a:lnSpc>
            </a:pPr>
            <a:r>
              <a:rPr lang="zh-CN" altLang="en-US" sz="2800" dirty="0">
                <a:latin typeface="宋体" panose="02010600030101010101" pitchFamily="2" charset="-122"/>
                <a:ea typeface="宋体" panose="02010600030101010101" pitchFamily="2" charset="-122"/>
              </a:rPr>
              <a:t>问题：需设置哪些功能部件，每个部件如何组成和</a:t>
            </a:r>
          </a:p>
          <a:p>
            <a:pPr lvl="0" indent="363855">
              <a:lnSpc>
                <a:spcPct val="120000"/>
              </a:lnSpc>
            </a:pPr>
            <a:r>
              <a:rPr lang="zh-CN" altLang="en-US" sz="2800" dirty="0">
                <a:latin typeface="宋体" panose="02010600030101010101" pitchFamily="2" charset="-122"/>
                <a:ea typeface="宋体" panose="02010600030101010101" pitchFamily="2" charset="-122"/>
              </a:rPr>
              <a:t>怎样运行，部件之间如何相互连接并协同工作</a:t>
            </a:r>
          </a:p>
        </p:txBody>
      </p:sp>
      <p:sp>
        <p:nvSpPr>
          <p:cNvPr id="82949" name="Rectangle 5"/>
          <p:cNvSpPr/>
          <p:nvPr/>
        </p:nvSpPr>
        <p:spPr>
          <a:xfrm>
            <a:off x="0" y="4724400"/>
            <a:ext cx="8785225" cy="1630363"/>
          </a:xfrm>
          <a:prstGeom prst="rect">
            <a:avLst/>
          </a:prstGeom>
          <a:noFill/>
          <a:ln w="9525">
            <a:noFill/>
          </a:ln>
        </p:spPr>
        <p:txBody>
          <a:bodyPr anchor="t">
            <a:spAutoFit/>
          </a:bodyPr>
          <a:lstStyle/>
          <a:p>
            <a:pPr lvl="0" indent="363855">
              <a:lnSpc>
                <a:spcPct val="120000"/>
              </a:lnSpc>
            </a:pPr>
            <a:r>
              <a:rPr lang="zh-CN" altLang="en-US" sz="2800" dirty="0">
                <a:solidFill>
                  <a:srgbClr val="FF3300"/>
                </a:solidFill>
                <a:latin typeface="宋体" panose="02010600030101010101" pitchFamily="2" charset="-122"/>
                <a:ea typeface="宋体" panose="02010600030101010101" pitchFamily="2" charset="-122"/>
              </a:rPr>
              <a:t>第三层次：指令系统层</a:t>
            </a:r>
          </a:p>
          <a:p>
            <a:pPr lvl="0" indent="363855">
              <a:lnSpc>
                <a:spcPct val="120000"/>
              </a:lnSpc>
            </a:pPr>
            <a:r>
              <a:rPr lang="zh-CN" altLang="en-US" sz="2800" dirty="0">
                <a:latin typeface="宋体" panose="02010600030101010101" pitchFamily="2" charset="-122"/>
                <a:ea typeface="宋体" panose="02010600030101010101" pitchFamily="2" charset="-122"/>
              </a:rPr>
              <a:t>问题：确定使用哪些指令，指令能处理的数据类型 </a:t>
            </a:r>
          </a:p>
          <a:p>
            <a:pPr lvl="0" indent="363855">
              <a:lnSpc>
                <a:spcPct val="120000"/>
              </a:lnSpc>
            </a:pPr>
            <a:r>
              <a:rPr lang="zh-CN" altLang="en-US" sz="2800" dirty="0">
                <a:latin typeface="宋体" panose="02010600030101010101" pitchFamily="2" charset="-122"/>
                <a:ea typeface="宋体" panose="02010600030101010101" pitchFamily="2" charset="-122"/>
              </a:rPr>
              <a:t>和对其运算所有的算法，指令的格式和完成的功能。</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82</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3970" name="Rectangle 2"/>
          <p:cNvSpPr>
            <a:spLocks noGrp="1"/>
          </p:cNvSpPr>
          <p:nvPr>
            <p:ph type="title"/>
          </p:nvPr>
        </p:nvSpPr>
        <p:spPr/>
        <p:txBody>
          <a:bodyPr wrap="square" lIns="91440" tIns="45720" rIns="91440" bIns="45720" anchor="ctr"/>
          <a:lstStyle/>
          <a:p>
            <a:pPr eaLnBrk="1" hangingPunct="1"/>
            <a:r>
              <a:rPr lang="zh-CN" altLang="en-US" dirty="0"/>
              <a:t>四、计算机系统的层次结构</a:t>
            </a:r>
            <a:r>
              <a:rPr lang="zh-CN" altLang="en-US" dirty="0">
                <a:solidFill>
                  <a:srgbClr val="FF0000"/>
                </a:solidFill>
              </a:rPr>
              <a:t>（软件）</a:t>
            </a:r>
          </a:p>
        </p:txBody>
      </p:sp>
      <p:sp>
        <p:nvSpPr>
          <p:cNvPr id="83992" name="Text Box 10"/>
          <p:cNvSpPr txBox="1"/>
          <p:nvPr/>
        </p:nvSpPr>
        <p:spPr>
          <a:xfrm>
            <a:off x="684213" y="1700213"/>
            <a:ext cx="2255837" cy="915987"/>
          </a:xfrm>
          <a:prstGeom prst="rect">
            <a:avLst/>
          </a:prstGeom>
          <a:noFill/>
          <a:ln w="9525">
            <a:noFill/>
          </a:ln>
        </p:spPr>
        <p:txBody>
          <a:bodyPr wrap="none" anchor="t">
            <a:spAutoFit/>
          </a:bodyPr>
          <a:lstStyle/>
          <a:p>
            <a:pPr lvl="0" indent="0"/>
            <a:r>
              <a:rPr lang="zh-CN" altLang="en-US" sz="1800" dirty="0">
                <a:latin typeface="宋体" panose="02010600030101010101" pitchFamily="2" charset="-122"/>
                <a:ea typeface="宋体" panose="02010600030101010101" pitchFamily="2" charset="-122"/>
              </a:rPr>
              <a:t>由高级语言编译程序</a:t>
            </a:r>
          </a:p>
          <a:p>
            <a:pPr lvl="0" indent="0"/>
            <a:r>
              <a:rPr lang="zh-CN" altLang="en-US" sz="1800" dirty="0">
                <a:latin typeface="宋体" panose="02010600030101010101" pitchFamily="2" charset="-122"/>
                <a:ea typeface="宋体" panose="02010600030101010101" pitchFamily="2" charset="-122"/>
              </a:rPr>
              <a:t>支持执行。</a:t>
            </a:r>
            <a:r>
              <a:rPr lang="zh-CN" altLang="en-US" sz="1800" dirty="0">
                <a:solidFill>
                  <a:schemeClr val="hlink"/>
                </a:solidFill>
                <a:latin typeface="宋体" panose="02010600030101010101" pitchFamily="2" charset="-122"/>
                <a:ea typeface="宋体" panose="02010600030101010101" pitchFamily="2" charset="-122"/>
              </a:rPr>
              <a:t> </a:t>
            </a:r>
          </a:p>
          <a:p>
            <a:pPr lvl="0" indent="0"/>
            <a:endParaRPr lang="en-US" altLang="x-none" sz="1800" dirty="0">
              <a:solidFill>
                <a:schemeClr val="hlink"/>
              </a:solidFill>
              <a:latin typeface="Arial" panose="020B0604020202020204" pitchFamily="34" charset="0"/>
              <a:ea typeface="宋体" panose="02010600030101010101" pitchFamily="2" charset="-122"/>
            </a:endParaRPr>
          </a:p>
        </p:txBody>
      </p:sp>
      <p:sp>
        <p:nvSpPr>
          <p:cNvPr id="83993" name="Text Box 9"/>
          <p:cNvSpPr txBox="1"/>
          <p:nvPr/>
        </p:nvSpPr>
        <p:spPr>
          <a:xfrm>
            <a:off x="684213" y="2565400"/>
            <a:ext cx="2486025" cy="366713"/>
          </a:xfrm>
          <a:prstGeom prst="rect">
            <a:avLst/>
          </a:prstGeom>
          <a:noFill/>
          <a:ln w="9525">
            <a:noFill/>
          </a:ln>
        </p:spPr>
        <p:txBody>
          <a:bodyPr wrap="none" anchor="t">
            <a:spAutoFit/>
          </a:bodyPr>
          <a:lstStyle/>
          <a:p>
            <a:pPr lvl="0" indent="0"/>
            <a:r>
              <a:rPr lang="zh-CN" altLang="en-US" sz="1800" dirty="0">
                <a:latin typeface="宋体" panose="02010600030101010101" pitchFamily="2" charset="-122"/>
                <a:ea typeface="宋体" panose="02010600030101010101" pitchFamily="2" charset="-122"/>
              </a:rPr>
              <a:t>由汇编程序支持执行。</a:t>
            </a:r>
          </a:p>
        </p:txBody>
      </p:sp>
      <p:sp>
        <p:nvSpPr>
          <p:cNvPr id="83994" name="Text Box 8"/>
          <p:cNvSpPr txBox="1"/>
          <p:nvPr/>
        </p:nvSpPr>
        <p:spPr>
          <a:xfrm>
            <a:off x="611188" y="3284538"/>
            <a:ext cx="2486025" cy="641350"/>
          </a:xfrm>
          <a:prstGeom prst="rect">
            <a:avLst/>
          </a:prstGeom>
          <a:noFill/>
          <a:ln w="9525">
            <a:noFill/>
          </a:ln>
        </p:spPr>
        <p:txBody>
          <a:bodyPr wrap="none" anchor="t">
            <a:spAutoFit/>
          </a:bodyPr>
          <a:lstStyle/>
          <a:p>
            <a:pPr lvl="0" indent="0"/>
            <a:r>
              <a:rPr lang="zh-CN" altLang="en-US" sz="1800" dirty="0">
                <a:solidFill>
                  <a:srgbClr val="E41048"/>
                </a:solidFill>
                <a:latin typeface="宋体" panose="02010600030101010101" pitchFamily="2" charset="-122"/>
                <a:ea typeface="宋体" panose="02010600030101010101" pitchFamily="2" charset="-122"/>
              </a:rPr>
              <a:t>由操作系统程序实现。</a:t>
            </a:r>
            <a:endParaRPr lang="zh-CN" altLang="en-US" sz="1800" dirty="0">
              <a:solidFill>
                <a:srgbClr val="E41048"/>
              </a:solidFill>
              <a:latin typeface="Arial" panose="020B0604020202020204" pitchFamily="34" charset="0"/>
              <a:ea typeface="宋体" panose="02010600030101010101" pitchFamily="2" charset="-122"/>
            </a:endParaRPr>
          </a:p>
          <a:p>
            <a:pPr lvl="0" indent="0"/>
            <a:endParaRPr lang="en-US" altLang="x-none" sz="1800" i="1" dirty="0">
              <a:solidFill>
                <a:srgbClr val="E41048"/>
              </a:solidFill>
              <a:latin typeface="Arial" panose="020B0604020202020204" pitchFamily="34" charset="0"/>
              <a:ea typeface="宋体" panose="02010600030101010101" pitchFamily="2" charset="-122"/>
            </a:endParaRPr>
          </a:p>
        </p:txBody>
      </p:sp>
      <p:sp>
        <p:nvSpPr>
          <p:cNvPr id="83995" name="Text Box 7"/>
          <p:cNvSpPr txBox="1"/>
          <p:nvPr/>
        </p:nvSpPr>
        <p:spPr>
          <a:xfrm>
            <a:off x="611188" y="4005263"/>
            <a:ext cx="2682875" cy="641350"/>
          </a:xfrm>
          <a:prstGeom prst="rect">
            <a:avLst/>
          </a:prstGeom>
          <a:noFill/>
          <a:ln w="9525">
            <a:noFill/>
          </a:ln>
        </p:spPr>
        <p:txBody>
          <a:bodyPr anchor="t">
            <a:spAutoFit/>
          </a:bodyPr>
          <a:lstStyle/>
          <a:p>
            <a:pPr lvl="0" indent="0"/>
            <a:r>
              <a:rPr lang="zh-CN" altLang="en-US" sz="1800" dirty="0">
                <a:latin typeface="宋体" panose="02010600030101010101" pitchFamily="2" charset="-122"/>
                <a:ea typeface="宋体" panose="02010600030101010101" pitchFamily="2" charset="-122"/>
              </a:rPr>
              <a:t>由微程序解释机器指</a:t>
            </a:r>
          </a:p>
          <a:p>
            <a:pPr lvl="0" indent="0"/>
            <a:r>
              <a:rPr lang="zh-CN" altLang="en-US" sz="1800" dirty="0">
                <a:latin typeface="宋体" panose="02010600030101010101" pitchFamily="2" charset="-122"/>
                <a:ea typeface="宋体" panose="02010600030101010101" pitchFamily="2" charset="-122"/>
              </a:rPr>
              <a:t>令系统，属硬件级。</a:t>
            </a:r>
          </a:p>
        </p:txBody>
      </p:sp>
      <p:sp>
        <p:nvSpPr>
          <p:cNvPr id="83996" name="Text Box 6"/>
          <p:cNvSpPr txBox="1"/>
          <p:nvPr/>
        </p:nvSpPr>
        <p:spPr>
          <a:xfrm>
            <a:off x="611188" y="4868863"/>
            <a:ext cx="2903537" cy="366712"/>
          </a:xfrm>
          <a:prstGeom prst="rect">
            <a:avLst/>
          </a:prstGeom>
          <a:noFill/>
          <a:ln w="9525">
            <a:noFill/>
          </a:ln>
        </p:spPr>
        <p:txBody>
          <a:bodyPr anchor="t">
            <a:spAutoFit/>
          </a:bodyPr>
          <a:lstStyle/>
          <a:p>
            <a:pPr lvl="0" indent="0"/>
            <a:r>
              <a:rPr lang="zh-CN" altLang="en-US" sz="1800" dirty="0">
                <a:latin typeface="宋体" panose="02010600030101010101" pitchFamily="2" charset="-122"/>
                <a:ea typeface="宋体" panose="02010600030101010101" pitchFamily="2" charset="-122"/>
              </a:rPr>
              <a:t>微命令直接由硬件执行。</a:t>
            </a:r>
          </a:p>
        </p:txBody>
      </p:sp>
      <p:pic>
        <p:nvPicPr>
          <p:cNvPr id="2" name="图片 1"/>
          <p:cNvPicPr>
            <a:picLocks noChangeAspect="1"/>
          </p:cNvPicPr>
          <p:nvPr/>
        </p:nvPicPr>
        <p:blipFill>
          <a:blip r:embed="rId2"/>
          <a:stretch>
            <a:fillRect/>
          </a:stretch>
        </p:blipFill>
        <p:spPr>
          <a:xfrm>
            <a:off x="3294380" y="1339215"/>
            <a:ext cx="4554220" cy="43211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灯片编号占位符 3"/>
          <p:cNvSpPr>
            <a:spLocks noGrp="1"/>
          </p:cNvSpPr>
          <p:nvPr>
            <p:ph type="sldNum" sz="quarter" idx="10"/>
          </p:nvPr>
        </p:nvSpPr>
        <p:spPr/>
        <p:txBody>
          <a:bodyPr wrap="square" lIns="91440" tIns="45720" rIns="91440" bIns="45720" anchor="t"/>
          <a:lstStyle/>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t>83</a:t>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16761" name="Freeform 25"/>
          <p:cNvSpPr>
            <a:spLocks noEditPoints="1"/>
          </p:cNvSpPr>
          <p:nvPr/>
        </p:nvSpPr>
        <p:spPr bwMode="gray">
          <a:xfrm rot="-1358056">
            <a:off x="1341438" y="2465388"/>
            <a:ext cx="4979988" cy="2020888"/>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62" name="Oval 26"/>
          <p:cNvSpPr/>
          <p:nvPr/>
        </p:nvSpPr>
        <p:spPr>
          <a:xfrm rot="-1543677">
            <a:off x="3752850" y="2416175"/>
            <a:ext cx="871538" cy="254000"/>
          </a:xfrm>
          <a:prstGeom prst="ellipse">
            <a:avLst/>
          </a:prstGeom>
          <a:gradFill rotWithShape="1">
            <a:gsLst>
              <a:gs pos="0">
                <a:srgbClr val="5F5F5F"/>
              </a:gs>
              <a:gs pos="100000">
                <a:srgbClr val="84A5CA"/>
              </a:gs>
            </a:gsLst>
            <a:lin ang="0" scaled="1"/>
            <a:tileRect/>
          </a:gradFill>
          <a:ln w="9525">
            <a:noFill/>
          </a:ln>
        </p:spPr>
        <p:txBody>
          <a:bodyPr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3" name="Oval 27"/>
          <p:cNvSpPr/>
          <p:nvPr/>
        </p:nvSpPr>
        <p:spPr>
          <a:xfrm rot="-1543677">
            <a:off x="5932488" y="2543175"/>
            <a:ext cx="871537" cy="254000"/>
          </a:xfrm>
          <a:prstGeom prst="ellipse">
            <a:avLst/>
          </a:prstGeom>
          <a:gradFill rotWithShape="1">
            <a:gsLst>
              <a:gs pos="0">
                <a:srgbClr val="5F5F5F"/>
              </a:gs>
              <a:gs pos="100000">
                <a:srgbClr val="84A5CA"/>
              </a:gs>
            </a:gsLst>
            <a:lin ang="0" scaled="1"/>
            <a:tileRect/>
          </a:gradFill>
          <a:ln w="9525">
            <a:noFill/>
          </a:ln>
        </p:spPr>
        <p:txBody>
          <a:bodyPr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4" name="Oval 28"/>
          <p:cNvSpPr/>
          <p:nvPr/>
        </p:nvSpPr>
        <p:spPr>
          <a:xfrm rot="-1543677">
            <a:off x="2570163" y="4767263"/>
            <a:ext cx="871537" cy="254000"/>
          </a:xfrm>
          <a:prstGeom prst="ellipse">
            <a:avLst/>
          </a:prstGeom>
          <a:gradFill rotWithShape="1">
            <a:gsLst>
              <a:gs pos="0">
                <a:srgbClr val="5F5F5F"/>
              </a:gs>
              <a:gs pos="100000">
                <a:srgbClr val="84A5CA"/>
              </a:gs>
            </a:gsLst>
            <a:lin ang="0" scaled="1"/>
            <a:tileRect/>
          </a:gradFill>
          <a:ln w="9525">
            <a:noFill/>
          </a:ln>
        </p:spPr>
        <p:txBody>
          <a:bodyPr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5" name="Oval 29"/>
          <p:cNvSpPr/>
          <p:nvPr/>
        </p:nvSpPr>
        <p:spPr>
          <a:xfrm rot="-1543677">
            <a:off x="4687888" y="4259263"/>
            <a:ext cx="871537" cy="254000"/>
          </a:xfrm>
          <a:prstGeom prst="ellipse">
            <a:avLst/>
          </a:prstGeom>
          <a:gradFill rotWithShape="1">
            <a:gsLst>
              <a:gs pos="0">
                <a:srgbClr val="5F5F5F"/>
              </a:gs>
              <a:gs pos="100000">
                <a:srgbClr val="84A5CA"/>
              </a:gs>
            </a:gsLst>
            <a:lin ang="0" scaled="1"/>
            <a:tileRect/>
          </a:gradFill>
          <a:ln w="9525">
            <a:noFill/>
          </a:ln>
        </p:spPr>
        <p:txBody>
          <a:bodyPr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6" name="Oval 30"/>
          <p:cNvSpPr/>
          <p:nvPr/>
        </p:nvSpPr>
        <p:spPr>
          <a:xfrm rot="-1543677">
            <a:off x="1885950" y="3560763"/>
            <a:ext cx="871538" cy="254000"/>
          </a:xfrm>
          <a:prstGeom prst="ellipse">
            <a:avLst/>
          </a:prstGeom>
          <a:gradFill rotWithShape="1">
            <a:gsLst>
              <a:gs pos="0">
                <a:srgbClr val="5F5F5F"/>
              </a:gs>
              <a:gs pos="100000">
                <a:srgbClr val="84A5CA"/>
              </a:gs>
            </a:gsLst>
            <a:lin ang="0" scaled="1"/>
            <a:tileRect/>
          </a:gradFill>
          <a:ln w="9525">
            <a:noFill/>
          </a:ln>
        </p:spPr>
        <p:txBody>
          <a:bodyPr wrap="none" anchor="ctr"/>
          <a:lstStyle/>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7" name="Oval 31"/>
          <p:cNvSpPr>
            <a:spLocks noChangeArrowheads="1"/>
          </p:cNvSpPr>
          <p:nvPr/>
        </p:nvSpPr>
        <p:spPr bwMode="gray">
          <a:xfrm>
            <a:off x="3325813" y="1844675"/>
            <a:ext cx="935038" cy="919163"/>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68" name="Oval 32"/>
          <p:cNvSpPr>
            <a:spLocks noChangeArrowheads="1"/>
          </p:cNvSpPr>
          <p:nvPr/>
        </p:nvSpPr>
        <p:spPr bwMode="gray">
          <a:xfrm>
            <a:off x="1500188" y="2943225"/>
            <a:ext cx="933450" cy="919163"/>
          </a:xfrm>
          <a:prstGeom prst="ellipse">
            <a:avLst/>
          </a:prstGeom>
          <a:gradFill rotWithShape="1">
            <a:gsLst>
              <a:gs pos="0">
                <a:schemeClr val="accent1"/>
              </a:gs>
              <a:gs pos="100000">
                <a:schemeClr val="accent1">
                  <a:gamma/>
                  <a:shade val="31373"/>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69" name="Oval 33"/>
          <p:cNvSpPr>
            <a:spLocks noChangeArrowheads="1"/>
          </p:cNvSpPr>
          <p:nvPr/>
        </p:nvSpPr>
        <p:spPr bwMode="gray">
          <a:xfrm>
            <a:off x="2141538" y="4165600"/>
            <a:ext cx="931863" cy="91916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70" name="Oval 34"/>
          <p:cNvSpPr>
            <a:spLocks noChangeArrowheads="1"/>
          </p:cNvSpPr>
          <p:nvPr/>
        </p:nvSpPr>
        <p:spPr bwMode="gray">
          <a:xfrm>
            <a:off x="4157663" y="3711575"/>
            <a:ext cx="933450" cy="919163"/>
          </a:xfrm>
          <a:prstGeom prst="ellipse">
            <a:avLst/>
          </a:prstGeom>
          <a:gradFill rotWithShape="1">
            <a:gsLst>
              <a:gs pos="0">
                <a:schemeClr val="bg2"/>
              </a:gs>
              <a:gs pos="100000">
                <a:schemeClr val="bg2">
                  <a:gamma/>
                  <a:shade val="35686"/>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71" name="Oval 35"/>
          <p:cNvSpPr>
            <a:spLocks noChangeArrowheads="1"/>
          </p:cNvSpPr>
          <p:nvPr/>
        </p:nvSpPr>
        <p:spPr bwMode="gray">
          <a:xfrm>
            <a:off x="5486400" y="2008188"/>
            <a:ext cx="881063" cy="920750"/>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72" name="Text Box 36"/>
          <p:cNvSpPr txBox="1"/>
          <p:nvPr/>
        </p:nvSpPr>
        <p:spPr>
          <a:xfrm>
            <a:off x="1778000" y="3203575"/>
            <a:ext cx="300038" cy="366713"/>
          </a:xfrm>
          <a:prstGeom prst="rect">
            <a:avLst/>
          </a:prstGeom>
          <a:noFill/>
          <a:ln w="9525">
            <a:noFill/>
          </a:ln>
        </p:spPr>
        <p:txBody>
          <a:bodyPr wrap="none" anchor="t">
            <a:spAutoFit/>
          </a:bodyPr>
          <a:lstStyle/>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1</a:t>
            </a:r>
          </a:p>
        </p:txBody>
      </p:sp>
      <p:sp>
        <p:nvSpPr>
          <p:cNvPr id="116773" name="Text Box 37"/>
          <p:cNvSpPr txBox="1"/>
          <p:nvPr/>
        </p:nvSpPr>
        <p:spPr>
          <a:xfrm>
            <a:off x="3649663" y="2051050"/>
            <a:ext cx="300037" cy="366713"/>
          </a:xfrm>
          <a:prstGeom prst="rect">
            <a:avLst/>
          </a:prstGeom>
          <a:noFill/>
          <a:ln w="9525">
            <a:noFill/>
          </a:ln>
        </p:spPr>
        <p:txBody>
          <a:bodyPr wrap="none" anchor="t">
            <a:spAutoFit/>
          </a:bodyPr>
          <a:lstStyle/>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2</a:t>
            </a:r>
          </a:p>
        </p:txBody>
      </p:sp>
      <p:sp>
        <p:nvSpPr>
          <p:cNvPr id="116774" name="Text Box 38"/>
          <p:cNvSpPr txBox="1"/>
          <p:nvPr/>
        </p:nvSpPr>
        <p:spPr>
          <a:xfrm>
            <a:off x="5795963" y="2332038"/>
            <a:ext cx="300037" cy="366712"/>
          </a:xfrm>
          <a:prstGeom prst="rect">
            <a:avLst/>
          </a:prstGeom>
          <a:noFill/>
          <a:ln w="9525">
            <a:noFill/>
          </a:ln>
        </p:spPr>
        <p:txBody>
          <a:bodyPr wrap="none" anchor="t">
            <a:spAutoFit/>
          </a:bodyPr>
          <a:lstStyle/>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3</a:t>
            </a:r>
          </a:p>
        </p:txBody>
      </p:sp>
      <p:sp>
        <p:nvSpPr>
          <p:cNvPr id="116775" name="Text Box 39"/>
          <p:cNvSpPr txBox="1"/>
          <p:nvPr/>
        </p:nvSpPr>
        <p:spPr>
          <a:xfrm>
            <a:off x="4441825" y="3995738"/>
            <a:ext cx="300038" cy="366712"/>
          </a:xfrm>
          <a:prstGeom prst="rect">
            <a:avLst/>
          </a:prstGeom>
          <a:noFill/>
          <a:ln w="9525">
            <a:noFill/>
          </a:ln>
        </p:spPr>
        <p:txBody>
          <a:bodyPr wrap="none" anchor="t">
            <a:spAutoFit/>
          </a:bodyPr>
          <a:lstStyle/>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4</a:t>
            </a:r>
          </a:p>
        </p:txBody>
      </p:sp>
      <p:sp>
        <p:nvSpPr>
          <p:cNvPr id="116776" name="Text Box 40"/>
          <p:cNvSpPr txBox="1"/>
          <p:nvPr/>
        </p:nvSpPr>
        <p:spPr>
          <a:xfrm>
            <a:off x="2411413" y="4492625"/>
            <a:ext cx="300037" cy="366713"/>
          </a:xfrm>
          <a:prstGeom prst="rect">
            <a:avLst/>
          </a:prstGeom>
          <a:noFill/>
          <a:ln w="9525">
            <a:noFill/>
          </a:ln>
        </p:spPr>
        <p:txBody>
          <a:bodyPr wrap="none" anchor="t">
            <a:spAutoFit/>
          </a:bodyPr>
          <a:lstStyle/>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5</a:t>
            </a:r>
          </a:p>
        </p:txBody>
      </p:sp>
      <p:sp>
        <p:nvSpPr>
          <p:cNvPr id="85010" name="Text Box 41"/>
          <p:cNvSpPr txBox="1"/>
          <p:nvPr/>
        </p:nvSpPr>
        <p:spPr>
          <a:xfrm>
            <a:off x="2843213" y="3087688"/>
            <a:ext cx="1882775" cy="701675"/>
          </a:xfrm>
          <a:prstGeom prst="rect">
            <a:avLst/>
          </a:prstGeom>
          <a:noFill/>
          <a:ln w="9525">
            <a:noFill/>
          </a:ln>
        </p:spPr>
        <p:txBody>
          <a:bodyPr anchor="t">
            <a:spAutoFit/>
          </a:bodyPr>
          <a:lstStyle/>
          <a:p>
            <a:pPr lvl="0" indent="0" algn="ctr" eaLnBrk="0" hangingPunct="0"/>
            <a:r>
              <a:rPr lang="zh-CN" altLang="en-US" sz="2000" dirty="0">
                <a:solidFill>
                  <a:srgbClr val="FF0000"/>
                </a:solidFill>
                <a:latin typeface="黑体" panose="02010609060101010101" pitchFamily="49" charset="-122"/>
                <a:ea typeface="黑体" panose="02010609060101010101" pitchFamily="49" charset="-122"/>
              </a:rPr>
              <a:t>使用计算机解题的过程</a:t>
            </a:r>
          </a:p>
        </p:txBody>
      </p:sp>
      <p:sp>
        <p:nvSpPr>
          <p:cNvPr id="85011" name="Rectangle 2"/>
          <p:cNvSpPr>
            <a:spLocks noGrp="1"/>
          </p:cNvSpPr>
          <p:nvPr>
            <p:ph type="title"/>
          </p:nvPr>
        </p:nvSpPr>
        <p:spPr/>
        <p:txBody>
          <a:bodyPr wrap="square" lIns="91440" tIns="45720" rIns="91440" bIns="45720" anchor="ctr"/>
          <a:lstStyle/>
          <a:p>
            <a:pPr eaLnBrk="1" hangingPunct="1"/>
            <a:r>
              <a:rPr lang="zh-CN" altLang="en-US" dirty="0"/>
              <a:t>使用计算机解题的过程</a:t>
            </a:r>
          </a:p>
        </p:txBody>
      </p:sp>
      <p:sp>
        <p:nvSpPr>
          <p:cNvPr id="116781" name="Rectangle 45"/>
          <p:cNvSpPr/>
          <p:nvPr/>
        </p:nvSpPr>
        <p:spPr>
          <a:xfrm>
            <a:off x="395288" y="2852738"/>
            <a:ext cx="1295400" cy="701675"/>
          </a:xfrm>
          <a:prstGeom prst="rect">
            <a:avLst/>
          </a:prstGeom>
          <a:noFill/>
          <a:ln w="9525">
            <a:noFill/>
          </a:ln>
        </p:spPr>
        <p:txBody>
          <a:bodyPr anchor="t">
            <a:spAutoFit/>
          </a:bodyPr>
          <a:lstStyle/>
          <a:p>
            <a:pPr lvl="0" indent="0"/>
            <a:r>
              <a:rPr lang="zh-CN" altLang="en-US" sz="2000" dirty="0">
                <a:latin typeface="黑体" panose="02010609060101010101" pitchFamily="49" charset="-122"/>
                <a:ea typeface="黑体" panose="02010609060101010101" pitchFamily="49" charset="-122"/>
              </a:rPr>
              <a:t>提出问题和任务</a:t>
            </a:r>
          </a:p>
        </p:txBody>
      </p:sp>
      <p:sp>
        <p:nvSpPr>
          <p:cNvPr id="116782" name="Rectangle 46"/>
          <p:cNvSpPr/>
          <p:nvPr/>
        </p:nvSpPr>
        <p:spPr>
          <a:xfrm>
            <a:off x="2195513" y="1376363"/>
            <a:ext cx="6551612" cy="396875"/>
          </a:xfrm>
          <a:prstGeom prst="rect">
            <a:avLst/>
          </a:prstGeom>
          <a:noFill/>
          <a:ln w="9525">
            <a:noFill/>
          </a:ln>
        </p:spPr>
        <p:txBody>
          <a:bodyPr anchor="t">
            <a:spAutoFit/>
          </a:bodyPr>
          <a:lstStyle/>
          <a:p>
            <a:pPr lvl="0" indent="0"/>
            <a:r>
              <a:rPr lang="zh-CN" altLang="en-US" sz="2000" dirty="0">
                <a:latin typeface="黑体" panose="02010609060101010101" pitchFamily="49" charset="-122"/>
                <a:ea typeface="黑体" panose="02010609060101010101" pitchFamily="49" charset="-122"/>
              </a:rPr>
              <a:t>建立模型，用适合于程序设计的方式描述算法过程</a:t>
            </a:r>
          </a:p>
        </p:txBody>
      </p:sp>
      <p:sp>
        <p:nvSpPr>
          <p:cNvPr id="116783" name="Rectangle 47"/>
          <p:cNvSpPr/>
          <p:nvPr/>
        </p:nvSpPr>
        <p:spPr>
          <a:xfrm>
            <a:off x="6300788" y="2636838"/>
            <a:ext cx="1728787" cy="701675"/>
          </a:xfrm>
          <a:prstGeom prst="rect">
            <a:avLst/>
          </a:prstGeom>
          <a:noFill/>
          <a:ln w="9525">
            <a:noFill/>
          </a:ln>
        </p:spPr>
        <p:txBody>
          <a:bodyPr anchor="t">
            <a:spAutoFit/>
          </a:bodyPr>
          <a:lstStyle/>
          <a:p>
            <a:pPr lvl="0" indent="0"/>
            <a:r>
              <a:rPr lang="zh-CN" altLang="en-US" sz="2000" dirty="0">
                <a:latin typeface="黑体" panose="02010609060101010101" pitchFamily="49" charset="-122"/>
                <a:ea typeface="黑体" panose="02010609060101010101" pitchFamily="49" charset="-122"/>
              </a:rPr>
              <a:t>用某种语言编制程序</a:t>
            </a:r>
          </a:p>
        </p:txBody>
      </p:sp>
      <p:sp>
        <p:nvSpPr>
          <p:cNvPr id="116784" name="Rectangle 48"/>
          <p:cNvSpPr/>
          <p:nvPr/>
        </p:nvSpPr>
        <p:spPr>
          <a:xfrm>
            <a:off x="4716463" y="4508500"/>
            <a:ext cx="2484437" cy="396875"/>
          </a:xfrm>
          <a:prstGeom prst="rect">
            <a:avLst/>
          </a:prstGeom>
          <a:noFill/>
          <a:ln w="9525">
            <a:noFill/>
          </a:ln>
        </p:spPr>
        <p:txBody>
          <a:bodyPr wrap="none" anchor="t">
            <a:spAutoFit/>
          </a:bodyPr>
          <a:lstStyle/>
          <a:p>
            <a:pPr lvl="0" indent="0"/>
            <a:r>
              <a:rPr lang="zh-CN" altLang="en-US" sz="2000" dirty="0">
                <a:latin typeface="黑体" panose="02010609060101010101" pitchFamily="49" charset="-122"/>
                <a:ea typeface="黑体" panose="02010609060101010101" pitchFamily="49" charset="-122"/>
              </a:rPr>
              <a:t>编译为机器语言程序</a:t>
            </a:r>
          </a:p>
        </p:txBody>
      </p:sp>
      <p:sp>
        <p:nvSpPr>
          <p:cNvPr id="116785" name="Rectangle 49"/>
          <p:cNvSpPr/>
          <p:nvPr/>
        </p:nvSpPr>
        <p:spPr>
          <a:xfrm>
            <a:off x="1187450" y="5157788"/>
            <a:ext cx="3506788" cy="396875"/>
          </a:xfrm>
          <a:prstGeom prst="rect">
            <a:avLst/>
          </a:prstGeom>
          <a:noFill/>
          <a:ln w="9525">
            <a:noFill/>
          </a:ln>
        </p:spPr>
        <p:txBody>
          <a:bodyPr wrap="none" anchor="t">
            <a:spAutoFit/>
          </a:bodyPr>
          <a:lstStyle/>
          <a:p>
            <a:pPr lvl="0" indent="0"/>
            <a:r>
              <a:rPr lang="zh-CN" altLang="en-US" sz="2000" dirty="0">
                <a:latin typeface="黑体" panose="02010609060101010101" pitchFamily="49" charset="-122"/>
                <a:ea typeface="黑体" panose="02010609060101010101" pitchFamily="49" charset="-122"/>
              </a:rPr>
              <a:t>在硬件上执行程序，实现任务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16768"/>
                                        </p:tgtEl>
                                        <p:attrNameLst>
                                          <p:attrName>style.visibility</p:attrName>
                                        </p:attrNameLst>
                                      </p:cBhvr>
                                      <p:to>
                                        <p:strVal val="visible"/>
                                      </p:to>
                                    </p:set>
                                    <p:animEffect transition="in" filter="checkerboard(across)">
                                      <p:cBhvr>
                                        <p:cTn id="7" dur="500"/>
                                        <p:tgtEl>
                                          <p:spTgt spid="11676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6772"/>
                                        </p:tgtEl>
                                        <p:attrNameLst>
                                          <p:attrName>style.visibility</p:attrName>
                                        </p:attrNameLst>
                                      </p:cBhvr>
                                      <p:to>
                                        <p:strVal val="visible"/>
                                      </p:to>
                                    </p:set>
                                    <p:animEffect transition="in" filter="checkerboard(across)">
                                      <p:cBhvr>
                                        <p:cTn id="10" dur="500"/>
                                        <p:tgtEl>
                                          <p:spTgt spid="11677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6781"/>
                                        </p:tgtEl>
                                        <p:attrNameLst>
                                          <p:attrName>style.visibility</p:attrName>
                                        </p:attrNameLst>
                                      </p:cBhvr>
                                      <p:to>
                                        <p:strVal val="visible"/>
                                      </p:to>
                                    </p:set>
                                    <p:animEffect transition="in" filter="checkerboard(across)">
                                      <p:cBhvr>
                                        <p:cTn id="13" dur="500"/>
                                        <p:tgtEl>
                                          <p:spTgt spid="11678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6766"/>
                                        </p:tgtEl>
                                        <p:attrNameLst>
                                          <p:attrName>style.visibility</p:attrName>
                                        </p:attrNameLst>
                                      </p:cBhvr>
                                      <p:to>
                                        <p:strVal val="visible"/>
                                      </p:to>
                                    </p:set>
                                    <p:animEffect transition="in" filter="checkerboard(across)">
                                      <p:cBhvr>
                                        <p:cTn id="16" dur="500"/>
                                        <p:tgtEl>
                                          <p:spTgt spid="116766"/>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16762"/>
                                        </p:tgtEl>
                                        <p:attrNameLst>
                                          <p:attrName>style.visibility</p:attrName>
                                        </p:attrNameLst>
                                      </p:cBhvr>
                                      <p:to>
                                        <p:strVal val="visible"/>
                                      </p:to>
                                    </p:set>
                                    <p:animEffect transition="in" filter="checkerboard(across)">
                                      <p:cBhvr>
                                        <p:cTn id="21" dur="500"/>
                                        <p:tgtEl>
                                          <p:spTgt spid="116762"/>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6767"/>
                                        </p:tgtEl>
                                        <p:attrNameLst>
                                          <p:attrName>style.visibility</p:attrName>
                                        </p:attrNameLst>
                                      </p:cBhvr>
                                      <p:to>
                                        <p:strVal val="visible"/>
                                      </p:to>
                                    </p:set>
                                    <p:animEffect transition="in" filter="checkerboard(across)">
                                      <p:cBhvr>
                                        <p:cTn id="24" dur="500"/>
                                        <p:tgtEl>
                                          <p:spTgt spid="11676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16773"/>
                                        </p:tgtEl>
                                        <p:attrNameLst>
                                          <p:attrName>style.visibility</p:attrName>
                                        </p:attrNameLst>
                                      </p:cBhvr>
                                      <p:to>
                                        <p:strVal val="visible"/>
                                      </p:to>
                                    </p:set>
                                    <p:animEffect transition="in" filter="checkerboard(across)">
                                      <p:cBhvr>
                                        <p:cTn id="27" dur="500"/>
                                        <p:tgtEl>
                                          <p:spTgt spid="116773"/>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16782"/>
                                        </p:tgtEl>
                                        <p:attrNameLst>
                                          <p:attrName>style.visibility</p:attrName>
                                        </p:attrNameLst>
                                      </p:cBhvr>
                                      <p:to>
                                        <p:strVal val="visible"/>
                                      </p:to>
                                    </p:set>
                                    <p:animEffect transition="in" filter="checkerboard(across)">
                                      <p:cBhvr>
                                        <p:cTn id="30" dur="500"/>
                                        <p:tgtEl>
                                          <p:spTgt spid="11678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16763"/>
                                        </p:tgtEl>
                                        <p:attrNameLst>
                                          <p:attrName>style.visibility</p:attrName>
                                        </p:attrNameLst>
                                      </p:cBhvr>
                                      <p:to>
                                        <p:strVal val="visible"/>
                                      </p:to>
                                    </p:set>
                                    <p:animEffect transition="in" filter="checkerboard(across)">
                                      <p:cBhvr>
                                        <p:cTn id="35" dur="500"/>
                                        <p:tgtEl>
                                          <p:spTgt spid="116763"/>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16771"/>
                                        </p:tgtEl>
                                        <p:attrNameLst>
                                          <p:attrName>style.visibility</p:attrName>
                                        </p:attrNameLst>
                                      </p:cBhvr>
                                      <p:to>
                                        <p:strVal val="visible"/>
                                      </p:to>
                                    </p:set>
                                    <p:animEffect transition="in" filter="checkerboard(across)">
                                      <p:cBhvr>
                                        <p:cTn id="38" dur="500"/>
                                        <p:tgtEl>
                                          <p:spTgt spid="116771"/>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16774"/>
                                        </p:tgtEl>
                                        <p:attrNameLst>
                                          <p:attrName>style.visibility</p:attrName>
                                        </p:attrNameLst>
                                      </p:cBhvr>
                                      <p:to>
                                        <p:strVal val="visible"/>
                                      </p:to>
                                    </p:set>
                                    <p:animEffect transition="in" filter="checkerboard(across)">
                                      <p:cBhvr>
                                        <p:cTn id="41" dur="500"/>
                                        <p:tgtEl>
                                          <p:spTgt spid="116774"/>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116783"/>
                                        </p:tgtEl>
                                        <p:attrNameLst>
                                          <p:attrName>style.visibility</p:attrName>
                                        </p:attrNameLst>
                                      </p:cBhvr>
                                      <p:to>
                                        <p:strVal val="visible"/>
                                      </p:to>
                                    </p:set>
                                    <p:animEffect transition="in" filter="checkerboard(across)">
                                      <p:cBhvr>
                                        <p:cTn id="44" dur="500"/>
                                        <p:tgtEl>
                                          <p:spTgt spid="116783"/>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116765"/>
                                        </p:tgtEl>
                                        <p:attrNameLst>
                                          <p:attrName>style.visibility</p:attrName>
                                        </p:attrNameLst>
                                      </p:cBhvr>
                                      <p:to>
                                        <p:strVal val="visible"/>
                                      </p:to>
                                    </p:set>
                                    <p:animEffect transition="in" filter="checkerboard(across)">
                                      <p:cBhvr>
                                        <p:cTn id="49" dur="500"/>
                                        <p:tgtEl>
                                          <p:spTgt spid="116765"/>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116770"/>
                                        </p:tgtEl>
                                        <p:attrNameLst>
                                          <p:attrName>style.visibility</p:attrName>
                                        </p:attrNameLst>
                                      </p:cBhvr>
                                      <p:to>
                                        <p:strVal val="visible"/>
                                      </p:to>
                                    </p:set>
                                    <p:animEffect transition="in" filter="checkerboard(across)">
                                      <p:cBhvr>
                                        <p:cTn id="52" dur="500"/>
                                        <p:tgtEl>
                                          <p:spTgt spid="116770"/>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116775"/>
                                        </p:tgtEl>
                                        <p:attrNameLst>
                                          <p:attrName>style.visibility</p:attrName>
                                        </p:attrNameLst>
                                      </p:cBhvr>
                                      <p:to>
                                        <p:strVal val="visible"/>
                                      </p:to>
                                    </p:set>
                                    <p:animEffect transition="in" filter="checkerboard(across)">
                                      <p:cBhvr>
                                        <p:cTn id="55" dur="500"/>
                                        <p:tgtEl>
                                          <p:spTgt spid="116775"/>
                                        </p:tgtEl>
                                      </p:cBhvr>
                                    </p:animEffect>
                                  </p:childTnLst>
                                </p:cTn>
                              </p:par>
                              <p:par>
                                <p:cTn id="56" presetID="5" presetClass="entr" presetSubtype="10" fill="hold" grpId="0" nodeType="withEffect">
                                  <p:stCondLst>
                                    <p:cond delay="0"/>
                                  </p:stCondLst>
                                  <p:childTnLst>
                                    <p:set>
                                      <p:cBhvr>
                                        <p:cTn id="57" dur="1" fill="hold">
                                          <p:stCondLst>
                                            <p:cond delay="0"/>
                                          </p:stCondLst>
                                        </p:cTn>
                                        <p:tgtEl>
                                          <p:spTgt spid="116784"/>
                                        </p:tgtEl>
                                        <p:attrNameLst>
                                          <p:attrName>style.visibility</p:attrName>
                                        </p:attrNameLst>
                                      </p:cBhvr>
                                      <p:to>
                                        <p:strVal val="visible"/>
                                      </p:to>
                                    </p:set>
                                    <p:animEffect transition="in" filter="checkerboard(across)">
                                      <p:cBhvr>
                                        <p:cTn id="58" dur="500"/>
                                        <p:tgtEl>
                                          <p:spTgt spid="116784"/>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grpId="0" nodeType="clickEffect">
                                  <p:stCondLst>
                                    <p:cond delay="0"/>
                                  </p:stCondLst>
                                  <p:childTnLst>
                                    <p:set>
                                      <p:cBhvr>
                                        <p:cTn id="62" dur="1" fill="hold">
                                          <p:stCondLst>
                                            <p:cond delay="0"/>
                                          </p:stCondLst>
                                        </p:cTn>
                                        <p:tgtEl>
                                          <p:spTgt spid="116764"/>
                                        </p:tgtEl>
                                        <p:attrNameLst>
                                          <p:attrName>style.visibility</p:attrName>
                                        </p:attrNameLst>
                                      </p:cBhvr>
                                      <p:to>
                                        <p:strVal val="visible"/>
                                      </p:to>
                                    </p:set>
                                    <p:animEffect transition="in" filter="checkerboard(across)">
                                      <p:cBhvr>
                                        <p:cTn id="63" dur="500"/>
                                        <p:tgtEl>
                                          <p:spTgt spid="116764"/>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116769"/>
                                        </p:tgtEl>
                                        <p:attrNameLst>
                                          <p:attrName>style.visibility</p:attrName>
                                        </p:attrNameLst>
                                      </p:cBhvr>
                                      <p:to>
                                        <p:strVal val="visible"/>
                                      </p:to>
                                    </p:set>
                                    <p:animEffect transition="in" filter="checkerboard(across)">
                                      <p:cBhvr>
                                        <p:cTn id="66" dur="500"/>
                                        <p:tgtEl>
                                          <p:spTgt spid="116769"/>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116776"/>
                                        </p:tgtEl>
                                        <p:attrNameLst>
                                          <p:attrName>style.visibility</p:attrName>
                                        </p:attrNameLst>
                                      </p:cBhvr>
                                      <p:to>
                                        <p:strVal val="visible"/>
                                      </p:to>
                                    </p:set>
                                    <p:animEffect transition="in" filter="checkerboard(across)">
                                      <p:cBhvr>
                                        <p:cTn id="69" dur="500"/>
                                        <p:tgtEl>
                                          <p:spTgt spid="116776"/>
                                        </p:tgtEl>
                                      </p:cBhvr>
                                    </p:animEffect>
                                  </p:childTnLst>
                                </p:cTn>
                              </p:par>
                              <p:par>
                                <p:cTn id="70" presetID="5" presetClass="entr" presetSubtype="10" fill="hold" grpId="0" nodeType="withEffect">
                                  <p:stCondLst>
                                    <p:cond delay="0"/>
                                  </p:stCondLst>
                                  <p:childTnLst>
                                    <p:set>
                                      <p:cBhvr>
                                        <p:cTn id="71" dur="1" fill="hold">
                                          <p:stCondLst>
                                            <p:cond delay="0"/>
                                          </p:stCondLst>
                                        </p:cTn>
                                        <p:tgtEl>
                                          <p:spTgt spid="116785"/>
                                        </p:tgtEl>
                                        <p:attrNameLst>
                                          <p:attrName>style.visibility</p:attrName>
                                        </p:attrNameLst>
                                      </p:cBhvr>
                                      <p:to>
                                        <p:strVal val="visible"/>
                                      </p:to>
                                    </p:set>
                                    <p:animEffect transition="in" filter="checkerboard(across)">
                                      <p:cBhvr>
                                        <p:cTn id="72" dur="500"/>
                                        <p:tgtEl>
                                          <p:spTgt spid="116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2" grpId="0" animBg="1"/>
      <p:bldP spid="116763" grpId="0" animBg="1"/>
      <p:bldP spid="116764" grpId="0" animBg="1"/>
      <p:bldP spid="116765" grpId="0" animBg="1"/>
      <p:bldP spid="116766" grpId="0" animBg="1"/>
      <p:bldP spid="116767" grpId="0" animBg="1"/>
      <p:bldP spid="116768" grpId="0" animBg="1"/>
      <p:bldP spid="116769" grpId="0" animBg="1"/>
      <p:bldP spid="116770" grpId="0" animBg="1"/>
      <p:bldP spid="116771" grpId="0" animBg="1"/>
      <p:bldP spid="116772" grpId="0"/>
      <p:bldP spid="116773" grpId="0"/>
      <p:bldP spid="116774" grpId="0"/>
      <p:bldP spid="116775" grpId="0"/>
      <p:bldP spid="116776" grpId="0"/>
      <p:bldP spid="116781" grpId="0"/>
      <p:bldP spid="116782" grpId="0"/>
      <p:bldP spid="116783" grpId="0"/>
      <p:bldP spid="116784" grpId="0"/>
      <p:bldP spid="11678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txBox="1">
            <a:spLocks noGrp="1"/>
          </p:cNvSpPr>
          <p:nvPr>
            <p:ph type="dt" sz="half" idx="10"/>
          </p:nvPr>
        </p:nvSpPr>
        <p:spPr>
          <a:xfrm>
            <a:off x="457200" y="6248400"/>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BB962C8B-B14F-4D97-AF65-F5344CB8AC3E}" type="datetime1">
              <a:rPr lang="zh-CN" altLang="en-US" sz="1000" dirty="0"/>
              <a:t>2023-01-25</a:t>
            </a:fld>
            <a:endParaRPr lang="zh-CN" altLang="en-US" sz="1000" dirty="0"/>
          </a:p>
        </p:txBody>
      </p:sp>
      <p:sp>
        <p:nvSpPr>
          <p:cNvPr id="34819"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t>84</a:t>
            </a:fld>
            <a:endParaRPr lang="en-US" altLang="zh-CN" sz="1000" dirty="0"/>
          </a:p>
        </p:txBody>
      </p:sp>
      <p:sp>
        <p:nvSpPr>
          <p:cNvPr id="34821" name="Rectangle 3"/>
          <p:cNvSpPr>
            <a:spLocks noGrp="1"/>
          </p:cNvSpPr>
          <p:nvPr>
            <p:ph idx="1"/>
          </p:nvPr>
        </p:nvSpPr>
        <p:spPr>
          <a:xfrm>
            <a:off x="398780" y="1132840"/>
            <a:ext cx="8345170" cy="4872990"/>
          </a:xfrm>
        </p:spPr>
        <p:txBody>
          <a:bodyPr vert="horz" wrap="square" lIns="91440" tIns="45720" rIns="91440" bIns="45720" anchor="t"/>
          <a:lstStyle/>
          <a:p>
            <a:pPr eaLnBrk="1" hangingPunct="1">
              <a:buNone/>
            </a:pPr>
            <a:r>
              <a:rPr lang="zh-CN" altLang="en-US" sz="2600" dirty="0"/>
              <a:t>软件与硬件逻辑等价性</a:t>
            </a:r>
          </a:p>
          <a:p>
            <a:pPr eaLnBrk="1" hangingPunct="1"/>
            <a:r>
              <a:rPr lang="zh-CN" altLang="en-US" sz="2600" dirty="0"/>
              <a:t>随着大规模集成电路技术的发展和软件硬化的趋势，计算机系统的软、硬件界限已经变得模糊了。因为任何操作可以由软件来实现，也可以由硬件来实现；任何指令的执行可以由硬件完成，也可以由软件来完成。</a:t>
            </a:r>
          </a:p>
          <a:p>
            <a:pPr eaLnBrk="1" hangingPunct="1"/>
            <a:r>
              <a:rPr lang="zh-CN" altLang="en-US" sz="2600" dirty="0"/>
              <a:t>任何操作可以由软件来实现也可以有硬件来实现（设计计算机系统时，应考虑各个方面的因素：价格、速度、可靠性、存储容量、变更周期）</a:t>
            </a:r>
          </a:p>
          <a:p>
            <a:pPr eaLnBrk="1" hangingPunct="1"/>
            <a:r>
              <a:rPr lang="zh-CN" altLang="en-US" sz="2600" dirty="0"/>
              <a:t>实体硬件机功能的扩大</a:t>
            </a:r>
          </a:p>
          <a:p>
            <a:pPr eaLnBrk="1" hangingPunct="1"/>
            <a:r>
              <a:rPr lang="zh-CN" altLang="en-US" sz="2600" dirty="0"/>
              <a:t>固件的概念（功能上是软件，形态上是硬件）</a:t>
            </a:r>
          </a:p>
        </p:txBody>
      </p:sp>
      <p:sp>
        <p:nvSpPr>
          <p:cNvPr id="34822" name="AutoShape 4">
            <a:hlinkClick r:id="" action="ppaction://hlinkshowjump?jump=endshow"/>
          </p:cNvPr>
          <p:cNvSpPr/>
          <p:nvPr/>
        </p:nvSpPr>
        <p:spPr>
          <a:xfrm>
            <a:off x="7812088" y="6092825"/>
            <a:ext cx="431800" cy="431800"/>
          </a:xfrm>
          <a:prstGeom prst="actionButtonHome">
            <a:avLst/>
          </a:prstGeom>
          <a:solidFill>
            <a:srgbClr val="008000"/>
          </a:solidFill>
          <a:ln w="9525">
            <a:noFill/>
          </a:ln>
        </p:spPr>
        <p:txBody>
          <a:bodyPr wrap="none" anchor="ctr"/>
          <a:lstStyle/>
          <a:p>
            <a:pPr algn="ctr"/>
            <a:r>
              <a:rPr lang="zh-CN" altLang="en-US" sz="1400" dirty="0">
                <a:latin typeface="Arial" panose="020B0604020202020204" pitchFamily="34" charset="0"/>
                <a:ea typeface="隶书" panose="02010509060101010101" pitchFamily="49" charset="-122"/>
              </a:rPr>
              <a:t>返回</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txBox="1">
            <a:spLocks noGrp="1"/>
          </p:cNvSpPr>
          <p:nvPr>
            <p:ph type="dt" sz="half" idx="10"/>
          </p:nvPr>
        </p:nvSpPr>
        <p:spPr>
          <a:xfrm>
            <a:off x="457200" y="6248400"/>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BB962C8B-B14F-4D97-AF65-F5344CB8AC3E}" type="datetime1">
              <a:rPr lang="zh-CN" altLang="en-US" sz="1000" dirty="0"/>
              <a:t>2023-01-25</a:t>
            </a:fld>
            <a:endParaRPr lang="zh-CN" altLang="en-US" sz="1000" dirty="0"/>
          </a:p>
        </p:txBody>
      </p:sp>
      <p:sp>
        <p:nvSpPr>
          <p:cNvPr id="35843"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t>85</a:t>
            </a:fld>
            <a:endParaRPr lang="en-US" altLang="zh-CN" sz="1000" dirty="0"/>
          </a:p>
        </p:txBody>
      </p:sp>
      <p:sp>
        <p:nvSpPr>
          <p:cNvPr id="35844" name="Rectangle 2"/>
          <p:cNvSpPr>
            <a:spLocks noGrp="1"/>
          </p:cNvSpPr>
          <p:nvPr>
            <p:ph type="title"/>
          </p:nvPr>
        </p:nvSpPr>
        <p:spPr/>
        <p:txBody>
          <a:bodyPr vert="horz" wrap="square" lIns="91440" tIns="45720" rIns="91440" bIns="45720" anchor="b"/>
          <a:lstStyle/>
          <a:p>
            <a:pPr eaLnBrk="1" hangingPunct="1"/>
            <a:r>
              <a:rPr lang="zh-CN" altLang="en-US" dirty="0"/>
              <a:t>本章小结</a:t>
            </a:r>
          </a:p>
        </p:txBody>
      </p:sp>
      <p:sp>
        <p:nvSpPr>
          <p:cNvPr id="35845" name="Rectangle 3"/>
          <p:cNvSpPr>
            <a:spLocks noGrp="1"/>
          </p:cNvSpPr>
          <p:nvPr>
            <p:ph idx="1"/>
          </p:nvPr>
        </p:nvSpPr>
        <p:spPr>
          <a:xfrm>
            <a:off x="374650" y="1052830"/>
            <a:ext cx="7797800" cy="5653405"/>
          </a:xfrm>
        </p:spPr>
        <p:txBody>
          <a:bodyPr vert="horz" wrap="square" lIns="91440" tIns="45720" rIns="91440" bIns="45720" anchor="t"/>
          <a:lstStyle/>
          <a:p>
            <a:pPr eaLnBrk="1" hangingPunct="1">
              <a:lnSpc>
                <a:spcPct val="90000"/>
              </a:lnSpc>
            </a:pPr>
            <a:r>
              <a:rPr lang="zh-CN" altLang="en-US" sz="2600" dirty="0"/>
              <a:t>计算机系统的基本概念</a:t>
            </a:r>
          </a:p>
          <a:p>
            <a:pPr lvl="1" eaLnBrk="1" hangingPunct="1">
              <a:lnSpc>
                <a:spcPct val="90000"/>
              </a:lnSpc>
            </a:pPr>
            <a:r>
              <a:rPr lang="zh-CN" altLang="en-US" sz="2200" dirty="0"/>
              <a:t>构成：硬件和软件</a:t>
            </a:r>
          </a:p>
          <a:p>
            <a:pPr lvl="1" eaLnBrk="1" hangingPunct="1">
              <a:lnSpc>
                <a:spcPct val="90000"/>
              </a:lnSpc>
            </a:pPr>
            <a:r>
              <a:rPr lang="zh-CN" altLang="en-US" sz="2200" dirty="0"/>
              <a:t>层次结构</a:t>
            </a:r>
          </a:p>
          <a:p>
            <a:pPr eaLnBrk="1" hangingPunct="1">
              <a:lnSpc>
                <a:spcPct val="90000"/>
              </a:lnSpc>
            </a:pPr>
            <a:r>
              <a:rPr lang="zh-CN" altLang="en-US" sz="2600" dirty="0"/>
              <a:t>计算机系统的基本工作原理</a:t>
            </a:r>
          </a:p>
          <a:p>
            <a:pPr eaLnBrk="1" hangingPunct="1">
              <a:lnSpc>
                <a:spcPct val="90000"/>
              </a:lnSpc>
            </a:pPr>
            <a:r>
              <a:rPr lang="zh-CN" altLang="en-US" sz="2600" dirty="0"/>
              <a:t>计算机的基本组成部分</a:t>
            </a:r>
          </a:p>
          <a:p>
            <a:pPr lvl="1" eaLnBrk="1" hangingPunct="1">
              <a:lnSpc>
                <a:spcPct val="90000"/>
              </a:lnSpc>
            </a:pPr>
            <a:r>
              <a:rPr lang="zh-CN" altLang="en-US" sz="2200" dirty="0"/>
              <a:t>五大部件</a:t>
            </a:r>
          </a:p>
          <a:p>
            <a:pPr eaLnBrk="1" hangingPunct="1">
              <a:lnSpc>
                <a:spcPct val="90000"/>
              </a:lnSpc>
            </a:pPr>
            <a:r>
              <a:rPr lang="zh-CN" altLang="en-US" sz="2600" dirty="0"/>
              <a:t>冯</a:t>
            </a:r>
            <a:r>
              <a:rPr lang="en-US" altLang="zh-CN" sz="2600" dirty="0"/>
              <a:t>·</a:t>
            </a:r>
            <a:r>
              <a:rPr lang="zh-CN" altLang="en-US" sz="2600" dirty="0"/>
              <a:t>诺依曼型计算机特点</a:t>
            </a:r>
          </a:p>
          <a:p>
            <a:pPr eaLnBrk="1" hangingPunct="1">
              <a:lnSpc>
                <a:spcPct val="90000"/>
              </a:lnSpc>
            </a:pPr>
            <a:r>
              <a:rPr lang="zh-CN" altLang="en-US" sz="2600" dirty="0">
                <a:sym typeface="+mn-ea"/>
              </a:rPr>
              <a:t>哈佛型计算机特点</a:t>
            </a:r>
            <a:endParaRPr lang="zh-CN" altLang="en-US" sz="2600" dirty="0"/>
          </a:p>
          <a:p>
            <a:pPr eaLnBrk="1" hangingPunct="1">
              <a:lnSpc>
                <a:spcPct val="90000"/>
              </a:lnSpc>
            </a:pPr>
            <a:r>
              <a:rPr lang="zh-CN" altLang="en-US" sz="2600" dirty="0"/>
              <a:t>计算机发展特点</a:t>
            </a:r>
          </a:p>
          <a:p>
            <a:pPr eaLnBrk="1" hangingPunct="1">
              <a:lnSpc>
                <a:spcPct val="90000"/>
              </a:lnSpc>
            </a:pPr>
            <a:endParaRPr lang="en-US" altLang="zh-CN" sz="2600" dirty="0"/>
          </a:p>
        </p:txBody>
      </p:sp>
      <p:sp>
        <p:nvSpPr>
          <p:cNvPr id="35846" name="AutoShape 4">
            <a:hlinkClick r:id="" action="ppaction://hlinkshowjump?jump=endshow"/>
          </p:cNvPr>
          <p:cNvSpPr/>
          <p:nvPr/>
        </p:nvSpPr>
        <p:spPr>
          <a:xfrm>
            <a:off x="7740650" y="6092825"/>
            <a:ext cx="431800" cy="431800"/>
          </a:xfrm>
          <a:prstGeom prst="actionButtonHome">
            <a:avLst/>
          </a:prstGeom>
          <a:solidFill>
            <a:srgbClr val="008000"/>
          </a:solidFill>
          <a:ln w="9525">
            <a:noFill/>
          </a:ln>
        </p:spPr>
        <p:txBody>
          <a:bodyPr wrap="none" anchor="ctr"/>
          <a:lstStyle/>
          <a:p>
            <a:pPr algn="ctr"/>
            <a:r>
              <a:rPr lang="zh-CN" altLang="en-US" sz="1400" dirty="0">
                <a:latin typeface="Arial" panose="020B0604020202020204" pitchFamily="34" charset="0"/>
                <a:ea typeface="隶书" panose="02010509060101010101" pitchFamily="49" charset="-122"/>
              </a:rPr>
              <a:t>返回</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txBox="1">
            <a:spLocks noGrp="1"/>
          </p:cNvSpPr>
          <p:nvPr>
            <p:ph type="dt" sz="half" idx="10"/>
          </p:nvPr>
        </p:nvSpPr>
        <p:spPr>
          <a:xfrm>
            <a:off x="457200" y="6248400"/>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BB962C8B-B14F-4D97-AF65-F5344CB8AC3E}" type="datetime1">
              <a:rPr lang="zh-CN" altLang="en-US" sz="1000" dirty="0"/>
              <a:t>2023-01-25</a:t>
            </a:fld>
            <a:endParaRPr lang="zh-CN" altLang="en-US" sz="1000" dirty="0"/>
          </a:p>
        </p:txBody>
      </p:sp>
      <p:sp>
        <p:nvSpPr>
          <p:cNvPr id="35843"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t>86</a:t>
            </a:fld>
            <a:endParaRPr lang="en-US" altLang="zh-CN" sz="1000" dirty="0"/>
          </a:p>
        </p:txBody>
      </p:sp>
      <p:sp>
        <p:nvSpPr>
          <p:cNvPr id="35844" name="Rectangle 2"/>
          <p:cNvSpPr>
            <a:spLocks noGrp="1"/>
          </p:cNvSpPr>
          <p:nvPr>
            <p:ph type="title"/>
          </p:nvPr>
        </p:nvSpPr>
        <p:spPr/>
        <p:txBody>
          <a:bodyPr vert="horz" wrap="square" lIns="91440" tIns="45720" rIns="91440" bIns="45720" anchor="b"/>
          <a:lstStyle/>
          <a:p>
            <a:pPr eaLnBrk="1" hangingPunct="1"/>
            <a:r>
              <a:rPr lang="zh-CN" altLang="en-US" dirty="0"/>
              <a:t>本章小结</a:t>
            </a:r>
          </a:p>
        </p:txBody>
      </p:sp>
      <p:sp>
        <p:nvSpPr>
          <p:cNvPr id="35845" name="Rectangle 3"/>
          <p:cNvSpPr>
            <a:spLocks noGrp="1"/>
          </p:cNvSpPr>
          <p:nvPr>
            <p:ph idx="1"/>
          </p:nvPr>
        </p:nvSpPr>
        <p:spPr>
          <a:xfrm>
            <a:off x="374650" y="1052830"/>
            <a:ext cx="8467090" cy="5653405"/>
          </a:xfrm>
        </p:spPr>
        <p:txBody>
          <a:bodyPr vert="horz" wrap="square" lIns="91440" tIns="45720" rIns="91440" bIns="45720" anchor="t"/>
          <a:lstStyle/>
          <a:p>
            <a:pPr eaLnBrk="1" hangingPunct="1">
              <a:lnSpc>
                <a:spcPct val="90000"/>
              </a:lnSpc>
            </a:pPr>
            <a:r>
              <a:rPr lang="en-US" altLang="zh-CN" sz="2600" dirty="0">
                <a:sym typeface="+mn-ea"/>
              </a:rPr>
              <a:t>计算机系统性能评价</a:t>
            </a:r>
            <a:endParaRPr lang="en-US" altLang="zh-CN" sz="2600" dirty="0"/>
          </a:p>
          <a:p>
            <a:pPr eaLnBrk="1" hangingPunct="1">
              <a:lnSpc>
                <a:spcPct val="90000"/>
              </a:lnSpc>
            </a:pPr>
            <a:r>
              <a:rPr lang="en-US" altLang="zh-CN" sz="2600" dirty="0">
                <a:sym typeface="+mn-ea"/>
              </a:rPr>
              <a:t>非时间指标</a:t>
            </a:r>
            <a:endParaRPr lang="en-US" altLang="zh-CN" sz="2600" dirty="0"/>
          </a:p>
          <a:p>
            <a:pPr marL="0" indent="0" eaLnBrk="1" hangingPunct="1">
              <a:lnSpc>
                <a:spcPct val="90000"/>
              </a:lnSpc>
              <a:buNone/>
            </a:pPr>
            <a:r>
              <a:rPr lang="en-US" altLang="zh-CN" sz="2600" dirty="0">
                <a:sym typeface="+mn-ea"/>
              </a:rPr>
              <a:t>	机器字长</a:t>
            </a:r>
            <a:r>
              <a:rPr lang="zh-CN" altLang="en-US" sz="2600" dirty="0">
                <a:sym typeface="+mn-ea"/>
              </a:rPr>
              <a:t>、总线宽度、主存容量与存储带宽</a:t>
            </a:r>
            <a:endParaRPr lang="en-US" altLang="zh-CN" sz="2600" dirty="0">
              <a:sym typeface="+mn-ea"/>
            </a:endParaRPr>
          </a:p>
          <a:p>
            <a:pPr eaLnBrk="1" hangingPunct="1">
              <a:lnSpc>
                <a:spcPct val="90000"/>
              </a:lnSpc>
            </a:pPr>
            <a:r>
              <a:rPr lang="en-US" altLang="zh-CN" sz="2600" dirty="0">
                <a:sym typeface="+mn-ea"/>
              </a:rPr>
              <a:t>时间指标</a:t>
            </a:r>
          </a:p>
          <a:p>
            <a:pPr marL="0" indent="0" eaLnBrk="1" hangingPunct="1">
              <a:lnSpc>
                <a:spcPct val="90000"/>
              </a:lnSpc>
              <a:buNone/>
            </a:pPr>
            <a:r>
              <a:rPr lang="en-US" altLang="zh-CN" sz="2600" dirty="0">
                <a:sym typeface="+mn-ea"/>
              </a:rPr>
              <a:t>1) 主频f/时钟周期T , 外频、倍频</a:t>
            </a:r>
          </a:p>
          <a:p>
            <a:pPr marL="0" indent="0" eaLnBrk="1" hangingPunct="1">
              <a:lnSpc>
                <a:spcPct val="90000"/>
              </a:lnSpc>
              <a:buNone/>
            </a:pPr>
            <a:r>
              <a:rPr lang="en-US" altLang="zh-CN" sz="2600" dirty="0">
                <a:sym typeface="+mn-ea"/>
              </a:rPr>
              <a:t>	T=1/f</a:t>
            </a:r>
          </a:p>
          <a:p>
            <a:pPr marL="0" indent="0" eaLnBrk="1" hangingPunct="1">
              <a:lnSpc>
                <a:spcPct val="90000"/>
              </a:lnSpc>
              <a:buNone/>
            </a:pPr>
            <a:r>
              <a:rPr lang="en-US" altLang="zh-CN" sz="2600" dirty="0">
                <a:sym typeface="+mn-ea"/>
              </a:rPr>
              <a:t>外频:指CPU(内存)与主板之间同步的时钟频率(系统总线的工作频率)；</a:t>
            </a:r>
          </a:p>
          <a:p>
            <a:pPr marL="0" indent="0" eaLnBrk="1" hangingPunct="1">
              <a:lnSpc>
                <a:spcPct val="90000"/>
              </a:lnSpc>
              <a:buNone/>
            </a:pPr>
            <a:r>
              <a:rPr lang="en-US" altLang="zh-CN" sz="2600" dirty="0">
                <a:sym typeface="+mn-ea"/>
              </a:rPr>
              <a:t>倍频:CPU主频与外频之间的倍数；</a:t>
            </a:r>
          </a:p>
          <a:p>
            <a:pPr marL="0" indent="0" eaLnBrk="1" hangingPunct="1">
              <a:lnSpc>
                <a:spcPct val="90000"/>
              </a:lnSpc>
              <a:buNone/>
            </a:pPr>
            <a:r>
              <a:rPr lang="en-US" altLang="zh-CN" sz="2600" dirty="0">
                <a:sym typeface="+mn-ea"/>
              </a:rPr>
              <a:t>	主频 = 外频 × 倍频</a:t>
            </a:r>
          </a:p>
          <a:p>
            <a:pPr marL="0" indent="0" eaLnBrk="1" hangingPunct="1">
              <a:lnSpc>
                <a:spcPct val="90000"/>
              </a:lnSpc>
              <a:buNone/>
            </a:pPr>
            <a:r>
              <a:rPr lang="en-US" altLang="zh-CN" sz="2600" dirty="0">
                <a:sym typeface="+mn-ea"/>
              </a:rPr>
              <a:t>如：Pentium4 2.4G CPU主频</a:t>
            </a:r>
          </a:p>
          <a:p>
            <a:pPr marL="0" indent="0" eaLnBrk="1" hangingPunct="1">
              <a:lnSpc>
                <a:spcPct val="90000"/>
              </a:lnSpc>
              <a:buNone/>
            </a:pPr>
            <a:r>
              <a:rPr lang="en-US" altLang="zh-CN" sz="2600" dirty="0">
                <a:sym typeface="+mn-ea"/>
              </a:rPr>
              <a:t>	2400M = 133M (外频) × 18 (倍频)</a:t>
            </a:r>
            <a:endParaRPr lang="en-US" altLang="zh-CN" sz="2600" dirty="0"/>
          </a:p>
        </p:txBody>
      </p:sp>
      <p:sp>
        <p:nvSpPr>
          <p:cNvPr id="35846" name="AutoShape 4">
            <a:hlinkClick r:id="" action="ppaction://hlinkshowjump?jump=endshow"/>
          </p:cNvPr>
          <p:cNvSpPr/>
          <p:nvPr/>
        </p:nvSpPr>
        <p:spPr>
          <a:xfrm>
            <a:off x="7740650" y="6092825"/>
            <a:ext cx="431800" cy="431800"/>
          </a:xfrm>
          <a:prstGeom prst="actionButtonHome">
            <a:avLst/>
          </a:prstGeom>
          <a:solidFill>
            <a:srgbClr val="008000"/>
          </a:solidFill>
          <a:ln w="9525">
            <a:noFill/>
          </a:ln>
        </p:spPr>
        <p:txBody>
          <a:bodyPr wrap="none" anchor="ctr"/>
          <a:lstStyle/>
          <a:p>
            <a:pPr algn="ctr"/>
            <a:r>
              <a:rPr lang="zh-CN" altLang="en-US" sz="1400" dirty="0">
                <a:latin typeface="Arial" panose="020B0604020202020204" pitchFamily="34" charset="0"/>
                <a:ea typeface="隶书" panose="02010509060101010101" pitchFamily="49" charset="-122"/>
              </a:rPr>
              <a:t>返回</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txBox="1">
            <a:spLocks noGrp="1"/>
          </p:cNvSpPr>
          <p:nvPr>
            <p:ph type="dt" sz="half" idx="10"/>
          </p:nvPr>
        </p:nvSpPr>
        <p:spPr>
          <a:xfrm>
            <a:off x="457200" y="6248400"/>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BB962C8B-B14F-4D97-AF65-F5344CB8AC3E}" type="datetime1">
              <a:rPr lang="zh-CN" altLang="en-US" sz="1000" dirty="0"/>
              <a:t>2023-01-25</a:t>
            </a:fld>
            <a:endParaRPr lang="zh-CN" altLang="en-US" sz="1000" dirty="0"/>
          </a:p>
        </p:txBody>
      </p:sp>
      <p:sp>
        <p:nvSpPr>
          <p:cNvPr id="35843"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t>87</a:t>
            </a:fld>
            <a:endParaRPr lang="en-US" altLang="zh-CN" sz="1000" dirty="0"/>
          </a:p>
        </p:txBody>
      </p:sp>
      <p:sp>
        <p:nvSpPr>
          <p:cNvPr id="35844" name="Rectangle 2"/>
          <p:cNvSpPr>
            <a:spLocks noGrp="1"/>
          </p:cNvSpPr>
          <p:nvPr>
            <p:ph type="title"/>
          </p:nvPr>
        </p:nvSpPr>
        <p:spPr/>
        <p:txBody>
          <a:bodyPr vert="horz" wrap="square" lIns="91440" tIns="45720" rIns="91440" bIns="45720" anchor="b"/>
          <a:lstStyle/>
          <a:p>
            <a:pPr eaLnBrk="1" hangingPunct="1"/>
            <a:r>
              <a:rPr lang="zh-CN" altLang="en-US" dirty="0"/>
              <a:t>本章小结</a:t>
            </a:r>
          </a:p>
        </p:txBody>
      </p:sp>
      <p:sp>
        <p:nvSpPr>
          <p:cNvPr id="35845" name="Rectangle 3"/>
          <p:cNvSpPr>
            <a:spLocks noGrp="1"/>
          </p:cNvSpPr>
          <p:nvPr>
            <p:ph idx="1"/>
          </p:nvPr>
        </p:nvSpPr>
        <p:spPr>
          <a:xfrm>
            <a:off x="374650" y="1052830"/>
            <a:ext cx="7797800" cy="5653405"/>
          </a:xfrm>
        </p:spPr>
        <p:txBody>
          <a:bodyPr vert="horz" wrap="square" lIns="91440" tIns="45720" rIns="91440" bIns="45720" anchor="t"/>
          <a:lstStyle/>
          <a:p>
            <a:pPr eaLnBrk="1" hangingPunct="1">
              <a:lnSpc>
                <a:spcPct val="90000"/>
              </a:lnSpc>
            </a:pPr>
            <a:r>
              <a:rPr lang="en-US" altLang="zh-CN" sz="2600" dirty="0">
                <a:sym typeface="+mn-ea"/>
              </a:rPr>
              <a:t>时间指标</a:t>
            </a:r>
          </a:p>
          <a:p>
            <a:pPr marL="0" indent="0" eaLnBrk="1" hangingPunct="1">
              <a:lnSpc>
                <a:spcPct val="90000"/>
              </a:lnSpc>
              <a:buNone/>
            </a:pPr>
            <a:r>
              <a:rPr lang="en-US" altLang="zh-CN" sz="2600" dirty="0">
                <a:sym typeface="+mn-ea"/>
              </a:rPr>
              <a:t>2) CPI (Clock cycles Per Instruction)</a:t>
            </a:r>
          </a:p>
          <a:p>
            <a:pPr marL="0" indent="0" eaLnBrk="1" hangingPunct="1">
              <a:lnSpc>
                <a:spcPct val="90000"/>
              </a:lnSpc>
              <a:buNone/>
            </a:pPr>
            <a:r>
              <a:rPr lang="en-US" altLang="zh-CN" sz="2600" dirty="0">
                <a:sym typeface="+mn-ea"/>
              </a:rPr>
              <a:t>执行一条指令(平均)需要的时钟周期数(即T周期的个数)</a:t>
            </a:r>
          </a:p>
          <a:p>
            <a:pPr marL="0" indent="0" eaLnBrk="1" hangingPunct="1">
              <a:lnSpc>
                <a:spcPct val="90000"/>
              </a:lnSpc>
              <a:buNone/>
            </a:pPr>
            <a:r>
              <a:rPr lang="en-US" altLang="zh-CN" sz="2600" dirty="0">
                <a:sym typeface="+mn-ea"/>
              </a:rPr>
              <a:t>3) MIPS (Million Instructions Per Second)</a:t>
            </a:r>
          </a:p>
          <a:p>
            <a:pPr marL="0" indent="0" eaLnBrk="1" hangingPunct="1">
              <a:lnSpc>
                <a:spcPct val="90000"/>
              </a:lnSpc>
              <a:buNone/>
            </a:pPr>
            <a:r>
              <a:rPr lang="en-US" altLang="zh-CN" sz="2600" dirty="0">
                <a:sym typeface="+mn-ea"/>
              </a:rPr>
              <a:t>每秒钟CPU能执行的指令总条数 (单位：百万条/秒)</a:t>
            </a:r>
          </a:p>
          <a:p>
            <a:pPr marL="0" indent="0" eaLnBrk="1" hangingPunct="1">
              <a:lnSpc>
                <a:spcPct val="90000"/>
              </a:lnSpc>
              <a:buNone/>
            </a:pPr>
            <a:endParaRPr lang="en-US" altLang="zh-CN" sz="2600" dirty="0">
              <a:sym typeface="+mn-ea"/>
            </a:endParaRPr>
          </a:p>
          <a:p>
            <a:pPr eaLnBrk="1" hangingPunct="1">
              <a:lnSpc>
                <a:spcPct val="90000"/>
              </a:lnSpc>
            </a:pPr>
            <a:endParaRPr lang="en-US" altLang="zh-CN" sz="2600" dirty="0"/>
          </a:p>
          <a:p>
            <a:pPr marL="0" indent="0" eaLnBrk="1" hangingPunct="1">
              <a:lnSpc>
                <a:spcPct val="90000"/>
              </a:lnSpc>
              <a:buNone/>
            </a:pPr>
            <a:endParaRPr lang="en-US" altLang="zh-CN" sz="2600" dirty="0"/>
          </a:p>
        </p:txBody>
      </p:sp>
      <p:sp>
        <p:nvSpPr>
          <p:cNvPr id="35846" name="AutoShape 4">
            <a:hlinkClick r:id="" action="ppaction://hlinkshowjump?jump=endshow"/>
          </p:cNvPr>
          <p:cNvSpPr/>
          <p:nvPr/>
        </p:nvSpPr>
        <p:spPr>
          <a:xfrm>
            <a:off x="7740650" y="6092825"/>
            <a:ext cx="431800" cy="431800"/>
          </a:xfrm>
          <a:prstGeom prst="actionButtonHome">
            <a:avLst/>
          </a:prstGeom>
          <a:solidFill>
            <a:srgbClr val="008000"/>
          </a:solidFill>
          <a:ln w="9525">
            <a:noFill/>
          </a:ln>
        </p:spPr>
        <p:txBody>
          <a:bodyPr wrap="none" anchor="ctr"/>
          <a:lstStyle/>
          <a:p>
            <a:pPr algn="ctr"/>
            <a:r>
              <a:rPr lang="zh-CN" altLang="en-US" sz="1400" dirty="0">
                <a:latin typeface="Arial" panose="020B0604020202020204" pitchFamily="34" charset="0"/>
                <a:ea typeface="隶书" panose="02010509060101010101" pitchFamily="49" charset="-122"/>
              </a:rPr>
              <a:t>返回</a:t>
            </a:r>
          </a:p>
        </p:txBody>
      </p:sp>
      <p:pic>
        <p:nvPicPr>
          <p:cNvPr id="2" name="图片 1"/>
          <p:cNvPicPr>
            <a:picLocks noChangeAspect="1"/>
          </p:cNvPicPr>
          <p:nvPr>
            <p:custDataLst>
              <p:tags r:id="rId1"/>
            </p:custDataLst>
          </p:nvPr>
        </p:nvPicPr>
        <p:blipFill>
          <a:blip r:embed="rId3"/>
          <a:stretch>
            <a:fillRect/>
          </a:stretch>
        </p:blipFill>
        <p:spPr>
          <a:xfrm>
            <a:off x="311785" y="3795395"/>
            <a:ext cx="7724775" cy="29108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txBox="1">
            <a:spLocks noGrp="1"/>
          </p:cNvSpPr>
          <p:nvPr>
            <p:ph type="dt" sz="half" idx="10"/>
          </p:nvPr>
        </p:nvSpPr>
        <p:spPr>
          <a:xfrm>
            <a:off x="457200" y="6248400"/>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BB962C8B-B14F-4D97-AF65-F5344CB8AC3E}" type="datetime1">
              <a:rPr lang="zh-CN" altLang="en-US" sz="1000" dirty="0"/>
              <a:t>2023-01-25</a:t>
            </a:fld>
            <a:endParaRPr lang="zh-CN" altLang="en-US" sz="1000" dirty="0"/>
          </a:p>
        </p:txBody>
      </p:sp>
      <p:sp>
        <p:nvSpPr>
          <p:cNvPr id="35843"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t>88</a:t>
            </a:fld>
            <a:endParaRPr lang="en-US" altLang="zh-CN" sz="1000" dirty="0"/>
          </a:p>
        </p:txBody>
      </p:sp>
      <p:sp>
        <p:nvSpPr>
          <p:cNvPr id="35844" name="Rectangle 2"/>
          <p:cNvSpPr>
            <a:spLocks noGrp="1"/>
          </p:cNvSpPr>
          <p:nvPr>
            <p:ph type="title"/>
          </p:nvPr>
        </p:nvSpPr>
        <p:spPr/>
        <p:txBody>
          <a:bodyPr vert="horz" wrap="square" lIns="91440" tIns="45720" rIns="91440" bIns="45720" anchor="b"/>
          <a:lstStyle/>
          <a:p>
            <a:pPr eaLnBrk="1" hangingPunct="1"/>
            <a:r>
              <a:rPr lang="zh-CN" altLang="en-US" dirty="0"/>
              <a:t>本章小结</a:t>
            </a:r>
          </a:p>
        </p:txBody>
      </p:sp>
      <p:sp>
        <p:nvSpPr>
          <p:cNvPr id="35845" name="Rectangle 3"/>
          <p:cNvSpPr>
            <a:spLocks noGrp="1"/>
          </p:cNvSpPr>
          <p:nvPr>
            <p:ph idx="1"/>
          </p:nvPr>
        </p:nvSpPr>
        <p:spPr>
          <a:xfrm>
            <a:off x="374650" y="1052830"/>
            <a:ext cx="7797800" cy="5653405"/>
          </a:xfrm>
        </p:spPr>
        <p:txBody>
          <a:bodyPr vert="horz" wrap="square" lIns="91440" tIns="45720" rIns="91440" bIns="45720" anchor="t"/>
          <a:lstStyle/>
          <a:p>
            <a:pPr eaLnBrk="1" hangingPunct="1">
              <a:lnSpc>
                <a:spcPct val="90000"/>
              </a:lnSpc>
            </a:pPr>
            <a:r>
              <a:rPr lang="en-US" altLang="zh-CN" sz="2600" dirty="0">
                <a:sym typeface="+mn-ea"/>
              </a:rPr>
              <a:t>时间指标</a:t>
            </a:r>
          </a:p>
          <a:p>
            <a:pPr marL="0" indent="0" eaLnBrk="1" hangingPunct="1">
              <a:lnSpc>
                <a:spcPct val="90000"/>
              </a:lnSpc>
              <a:buNone/>
            </a:pPr>
            <a:r>
              <a:rPr lang="en-US" altLang="zh-CN" sz="2600" dirty="0"/>
              <a:t>4) CPU时间</a:t>
            </a:r>
          </a:p>
          <a:p>
            <a:pPr marL="0" indent="0" eaLnBrk="1" hangingPunct="1">
              <a:lnSpc>
                <a:spcPct val="90000"/>
              </a:lnSpc>
              <a:buNone/>
            </a:pPr>
            <a:r>
              <a:rPr lang="en-US" altLang="zh-CN" sz="2600" dirty="0"/>
              <a:t>	CPU时间 </a:t>
            </a:r>
          </a:p>
          <a:p>
            <a:pPr marL="0" indent="0" eaLnBrk="1" hangingPunct="1">
              <a:lnSpc>
                <a:spcPct val="90000"/>
              </a:lnSpc>
              <a:buNone/>
            </a:pPr>
            <a:r>
              <a:rPr lang="en-US" altLang="zh-CN" sz="2600" dirty="0"/>
              <a:t>	= 程序中所有指令的时钟周期数之和 * T</a:t>
            </a:r>
          </a:p>
          <a:p>
            <a:pPr marL="0" indent="0" eaLnBrk="1" hangingPunct="1">
              <a:lnSpc>
                <a:spcPct val="90000"/>
              </a:lnSpc>
              <a:buNone/>
            </a:pPr>
            <a:r>
              <a:rPr lang="en-US" altLang="zh-CN" sz="2600" dirty="0"/>
              <a:t>	= 程序中所有指令的时钟周期数之和 / f</a:t>
            </a:r>
          </a:p>
          <a:p>
            <a:pPr marL="0" indent="0" eaLnBrk="1" hangingPunct="1">
              <a:lnSpc>
                <a:spcPct val="90000"/>
              </a:lnSpc>
              <a:buNone/>
            </a:pPr>
            <a:endParaRPr lang="en-US" altLang="zh-CN" sz="2600" dirty="0"/>
          </a:p>
        </p:txBody>
      </p:sp>
      <p:sp>
        <p:nvSpPr>
          <p:cNvPr id="35846" name="AutoShape 4">
            <a:hlinkClick r:id="" action="ppaction://hlinkshowjump?jump=endshow"/>
          </p:cNvPr>
          <p:cNvSpPr/>
          <p:nvPr/>
        </p:nvSpPr>
        <p:spPr>
          <a:xfrm>
            <a:off x="7740650" y="6092825"/>
            <a:ext cx="431800" cy="431800"/>
          </a:xfrm>
          <a:prstGeom prst="actionButtonHome">
            <a:avLst/>
          </a:prstGeom>
          <a:solidFill>
            <a:srgbClr val="008000"/>
          </a:solidFill>
          <a:ln w="9525">
            <a:noFill/>
          </a:ln>
        </p:spPr>
        <p:txBody>
          <a:bodyPr wrap="none" anchor="ctr"/>
          <a:lstStyle/>
          <a:p>
            <a:pPr algn="ctr"/>
            <a:r>
              <a:rPr lang="zh-CN" altLang="en-US" sz="1400" dirty="0">
                <a:latin typeface="Arial" panose="020B0604020202020204" pitchFamily="34" charset="0"/>
                <a:ea typeface="隶书" panose="02010509060101010101" pitchFamily="49" charset="-122"/>
              </a:rPr>
              <a:t>返回</a:t>
            </a:r>
          </a:p>
        </p:txBody>
      </p:sp>
      <p:pic>
        <p:nvPicPr>
          <p:cNvPr id="3" name="图片 2"/>
          <p:cNvPicPr>
            <a:picLocks noChangeAspect="1"/>
          </p:cNvPicPr>
          <p:nvPr/>
        </p:nvPicPr>
        <p:blipFill>
          <a:blip r:embed="rId2"/>
          <a:stretch>
            <a:fillRect/>
          </a:stretch>
        </p:blipFill>
        <p:spPr>
          <a:xfrm>
            <a:off x="1686560" y="3457575"/>
            <a:ext cx="5485130" cy="30670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2"/>
          <p:cNvSpPr>
            <a:spLocks noGrp="1"/>
          </p:cNvSpPr>
          <p:nvPr>
            <p:ph type="sldNum" sz="quarter" idx="10"/>
          </p:nvPr>
        </p:nvSpPr>
        <p:spPr>
          <a:xfrm>
            <a:off x="6553200" y="6324600"/>
            <a:ext cx="1143000" cy="457200"/>
          </a:xfrm>
        </p:spPr>
        <p:txBody>
          <a:bodyPr wrap="square" lIns="91440" tIns="45720" rIns="91440" bIns="45720" anchor="t"/>
          <a:lstStyle/>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t>9</a:t>
            </a:fld>
            <a:endParaRPr lang="fr-FR" altLang="en-US" sz="1000" b="0" dirty="0">
              <a:latin typeface="Verdana" panose="020B0604030504040204" pitchFamily="34" charset="0"/>
              <a:ea typeface="宋体" panose="02010600030101010101" pitchFamily="2" charset="-122"/>
            </a:endParaRPr>
          </a:p>
        </p:txBody>
      </p:sp>
      <p:sp>
        <p:nvSpPr>
          <p:cNvPr id="17410" name="Rectangle 4"/>
          <p:cNvSpPr/>
          <p:nvPr/>
        </p:nvSpPr>
        <p:spPr>
          <a:xfrm>
            <a:off x="381000" y="1071563"/>
            <a:ext cx="8763000" cy="523875"/>
          </a:xfrm>
          <a:prstGeom prst="rect">
            <a:avLst/>
          </a:prstGeom>
          <a:noFill/>
          <a:ln w="9525">
            <a:noFill/>
          </a:ln>
        </p:spPr>
        <p:txBody>
          <a:bodyPr anchor="t">
            <a:spAutoFit/>
          </a:bodyPr>
          <a:lstStyle/>
          <a:p>
            <a:pPr lvl="0" indent="0" algn="ctr"/>
            <a:r>
              <a:rPr lang="zh-CN" altLang="en-US" sz="2800" dirty="0">
                <a:latin typeface="宋体" panose="02010600030101010101" pitchFamily="2" charset="-122"/>
                <a:ea typeface="宋体" panose="02010600030101010101" pitchFamily="2" charset="-122"/>
              </a:rPr>
              <a:t>划时代的著作：</a:t>
            </a:r>
            <a:r>
              <a:rPr lang="en-US" altLang="zh-CN" sz="2800" dirty="0">
                <a:latin typeface="宋体" panose="02010600030101010101" pitchFamily="2" charset="-122"/>
                <a:ea typeface="宋体" panose="02010600030101010101" pitchFamily="2" charset="-122"/>
              </a:rPr>
              <a:t>Babbage</a:t>
            </a:r>
            <a:r>
              <a:rPr lang="zh-CN" altLang="en-US" sz="2800" dirty="0">
                <a:latin typeface="宋体" panose="02010600030101010101" pitchFamily="2" charset="-122"/>
                <a:ea typeface="宋体" panose="02010600030101010101" pitchFamily="2" charset="-122"/>
              </a:rPr>
              <a:t>分析机</a:t>
            </a:r>
            <a:r>
              <a:rPr lang="zh-CN" altLang="en-US" sz="2800" dirty="0">
                <a:latin typeface="Arial" panose="020B0604020202020204" pitchFamily="34" charset="0"/>
                <a:ea typeface="宋体" panose="02010600030101010101" pitchFamily="2" charset="-122"/>
              </a:rPr>
              <a:t> </a:t>
            </a:r>
          </a:p>
        </p:txBody>
      </p:sp>
      <p:pic>
        <p:nvPicPr>
          <p:cNvPr id="17411" name="Picture 3"/>
          <p:cNvPicPr>
            <a:picLocks noChangeAspect="1"/>
          </p:cNvPicPr>
          <p:nvPr/>
        </p:nvPicPr>
        <p:blipFill>
          <a:blip r:embed="rId2"/>
          <a:stretch>
            <a:fillRect/>
          </a:stretch>
        </p:blipFill>
        <p:spPr>
          <a:xfrm>
            <a:off x="395288" y="2924175"/>
            <a:ext cx="8096250" cy="3314700"/>
          </a:xfrm>
          <a:prstGeom prst="rect">
            <a:avLst/>
          </a:prstGeom>
          <a:noFill/>
          <a:ln w="9525">
            <a:noFill/>
          </a:ln>
        </p:spPr>
      </p:pic>
      <p:pic>
        <p:nvPicPr>
          <p:cNvPr id="17412" name="Picture 4"/>
          <p:cNvPicPr>
            <a:picLocks noChangeAspect="1"/>
          </p:cNvPicPr>
          <p:nvPr/>
        </p:nvPicPr>
        <p:blipFill>
          <a:blip r:embed="rId3"/>
          <a:stretch>
            <a:fillRect/>
          </a:stretch>
        </p:blipFill>
        <p:spPr>
          <a:xfrm>
            <a:off x="395288" y="2349500"/>
            <a:ext cx="7543800" cy="504825"/>
          </a:xfrm>
          <a:prstGeom prst="rect">
            <a:avLst/>
          </a:prstGeom>
          <a:noFill/>
          <a:ln w="9525">
            <a:noFill/>
          </a:ln>
        </p:spPr>
      </p:pic>
      <p:pic>
        <p:nvPicPr>
          <p:cNvPr id="17413" name="Picture 5"/>
          <p:cNvPicPr>
            <a:picLocks noChangeAspect="1"/>
          </p:cNvPicPr>
          <p:nvPr/>
        </p:nvPicPr>
        <p:blipFill>
          <a:blip r:embed="rId4"/>
          <a:stretch>
            <a:fillRect/>
          </a:stretch>
        </p:blipFill>
        <p:spPr>
          <a:xfrm>
            <a:off x="684213" y="1773238"/>
            <a:ext cx="4905375" cy="466725"/>
          </a:xfrm>
          <a:prstGeom prst="rect">
            <a:avLst/>
          </a:prstGeom>
          <a:noFill/>
          <a:ln w="9525">
            <a:noFill/>
          </a:ln>
        </p:spPr>
      </p:pic>
      <p:pic>
        <p:nvPicPr>
          <p:cNvPr id="17414" name="Picture 6" descr="@OEP}S}NF]XM~(``6R5{T1N"/>
          <p:cNvPicPr>
            <a:picLocks noChangeAspect="1"/>
          </p:cNvPicPr>
          <p:nvPr/>
        </p:nvPicPr>
        <p:blipFill>
          <a:blip r:embed="rId5"/>
          <a:stretch>
            <a:fillRect/>
          </a:stretch>
        </p:blipFill>
        <p:spPr>
          <a:xfrm>
            <a:off x="6156325" y="1916113"/>
            <a:ext cx="2592388" cy="1593850"/>
          </a:xfrm>
          <a:prstGeom prst="rect">
            <a:avLst/>
          </a:prstGeom>
          <a:noFill/>
          <a:ln w="9525">
            <a:noFill/>
          </a:ln>
        </p:spPr>
      </p:pic>
      <p:pic>
        <p:nvPicPr>
          <p:cNvPr id="17415" name="Picture 7"/>
          <p:cNvPicPr>
            <a:picLocks noChangeAspect="1"/>
          </p:cNvPicPr>
          <p:nvPr/>
        </p:nvPicPr>
        <p:blipFill>
          <a:blip r:embed="rId6"/>
          <a:stretch>
            <a:fillRect/>
          </a:stretch>
        </p:blipFill>
        <p:spPr>
          <a:xfrm>
            <a:off x="0" y="0"/>
            <a:ext cx="1408113" cy="1773238"/>
          </a:xfrm>
          <a:prstGeom prst="rect">
            <a:avLst/>
          </a:prstGeom>
          <a:noFill/>
          <a:ln w="9525">
            <a:noFill/>
          </a:ln>
        </p:spPr>
      </p:pic>
      <p:sp>
        <p:nvSpPr>
          <p:cNvPr id="17416" name="Text Box 8"/>
          <p:cNvSpPr txBox="1"/>
          <p:nvPr/>
        </p:nvSpPr>
        <p:spPr>
          <a:xfrm>
            <a:off x="6372225" y="3573463"/>
            <a:ext cx="2376488" cy="304800"/>
          </a:xfrm>
          <a:prstGeom prst="rect">
            <a:avLst/>
          </a:prstGeom>
          <a:noFill/>
          <a:ln w="9525">
            <a:noFill/>
          </a:ln>
        </p:spPr>
        <p:txBody>
          <a:bodyPr anchor="t">
            <a:spAutoFit/>
          </a:bodyPr>
          <a:lstStyle/>
          <a:p>
            <a:pPr lvl="0" indent="0" eaLnBrk="0" hangingPunct="0">
              <a:spcBef>
                <a:spcPct val="50000"/>
              </a:spcBef>
            </a:pPr>
            <a:r>
              <a:rPr lang="en-US" altLang="zh-CN" sz="1400" dirty="0">
                <a:latin typeface="Times New Roman" panose="02020603050405020304" pitchFamily="18" charset="0"/>
                <a:ea typeface="宋体" panose="02010600030101010101" pitchFamily="2" charset="-122"/>
              </a:rPr>
              <a:t>1855</a:t>
            </a:r>
            <a:r>
              <a:rPr lang="zh-CN" altLang="en-US" sz="1400" dirty="0">
                <a:latin typeface="Times New Roman" panose="02020603050405020304" pitchFamily="18" charset="0"/>
                <a:ea typeface="宋体" panose="02010600030101010101" pitchFamily="2" charset="-122"/>
              </a:rPr>
              <a:t>年 巴黎世博会 微分机</a:t>
            </a:r>
          </a:p>
        </p:txBody>
      </p:sp>
      <p:sp>
        <p:nvSpPr>
          <p:cNvPr id="10"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NhNzMyZmEwYWQ1NGJmMTVlYzNkNzU2NzVmZTI3MmM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d1c1822-6176-4979-8f90-581bb0212cc2}"/>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cca5abdd-89e3-4a01-ae75-294a0ed7eaa9}"/>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15,&quot;width&quot;:12150}"/>
</p:tagLst>
</file>

<file path=ppt/tags/tag5.xml><?xml version="1.0" encoding="utf-8"?>
<p:tagLst xmlns:a="http://schemas.openxmlformats.org/drawingml/2006/main" xmlns:r="http://schemas.openxmlformats.org/officeDocument/2006/relationships" xmlns:p="http://schemas.openxmlformats.org/presentationml/2006/main">
  <p:tag name="REFSHAPE" val="501372812"/>
  <p:tag name="KSO_WM_UNIT_PLACING_PICTURE_USER_VIEWPORT" val="{&quot;height&quot;:10905,&quot;width&quot;:9930}"/>
</p:tagLst>
</file>

<file path=ppt/tags/tag6.xml><?xml version="1.0" encoding="utf-8"?>
<p:tagLst xmlns:a="http://schemas.openxmlformats.org/drawingml/2006/main" xmlns:r="http://schemas.openxmlformats.org/officeDocument/2006/relationships" xmlns:p="http://schemas.openxmlformats.org/presentationml/2006/main">
  <p:tag name="REFSHAPE" val="539271388"/>
  <p:tag name="KSO_WM_UNIT_PLACING_PICTURE_USER_VIEWPORT" val="{&quot;height&quot;:5610,&quot;width&quot;:12165}"/>
</p:tagLst>
</file>

<file path=ppt/theme/theme1.xml><?xml version="1.0" encoding="utf-8"?>
<a:theme xmlns:a="http://schemas.openxmlformats.org/drawingml/2006/main" name="1_sample">
  <a:themeElements>
    <a:clrScheme name="1_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1_sample">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0" fontAlgn="base" latinLnBrk="0" hangingPunct="0">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0" fontAlgn="base" latinLnBrk="0" hangingPunct="0">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defRPr>
        </a:defPPr>
      </a:lstStyle>
    </a:lnDef>
  </a:objectDefaults>
  <a:extraClrSchemeLst>
    <a:extraClrScheme>
      <a:clrScheme name="1_sample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1_sample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1_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cdb2004146l</Template>
  <TotalTime>249</TotalTime>
  <Words>5506</Words>
  <Application>Microsoft Office PowerPoint</Application>
  <PresentationFormat>全屏显示(4:3)</PresentationFormat>
  <Paragraphs>760</Paragraphs>
  <Slides>88</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88</vt:i4>
      </vt:variant>
    </vt:vector>
  </HeadingPairs>
  <TitlesOfParts>
    <vt:vector size="102" baseType="lpstr">
      <vt:lpstr>黑体</vt:lpstr>
      <vt:lpstr>华文新魏</vt:lpstr>
      <vt:lpstr>楷体</vt:lpstr>
      <vt:lpstr>宋体</vt:lpstr>
      <vt:lpstr>Arial</vt:lpstr>
      <vt:lpstr>Courier New</vt:lpstr>
      <vt:lpstr>Times</vt:lpstr>
      <vt:lpstr>Times New Roman</vt:lpstr>
      <vt:lpstr>Verdana</vt:lpstr>
      <vt:lpstr>Wingdings</vt:lpstr>
      <vt:lpstr>1_sample</vt:lpstr>
      <vt:lpstr>Photoshop.Image.7</vt:lpstr>
      <vt:lpstr>Microsoft Word 97 - 2003 Document</vt:lpstr>
      <vt:lpstr>Visio.Drawing.11</vt:lpstr>
      <vt:lpstr>第一章  计 算 机 系 统 概 论</vt:lpstr>
      <vt:lpstr>1.1  计算机系统的发展与应用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计算机发展简史</vt:lpstr>
      <vt:lpstr>计算机发展简史</vt:lpstr>
      <vt:lpstr>PowerPoint 演示文稿</vt:lpstr>
      <vt:lpstr>PowerPoint 演示文稿</vt:lpstr>
      <vt:lpstr>PowerPoint 演示文稿</vt:lpstr>
      <vt:lpstr>PowerPoint 演示文稿</vt:lpstr>
      <vt:lpstr>PowerPoint 演示文稿</vt:lpstr>
      <vt:lpstr>PowerPoint 演示文稿</vt:lpstr>
      <vt:lpstr>第四代计算机  微处理器的发展：Intel 4004 </vt:lpstr>
      <vt:lpstr>4004    </vt:lpstr>
      <vt:lpstr>第一个8位微处理器 8008</vt:lpstr>
      <vt:lpstr>PowerPoint 演示文稿</vt:lpstr>
      <vt:lpstr>Intel 8086  第三代微处理器</vt:lpstr>
      <vt:lpstr>Z80微处理器 </vt:lpstr>
      <vt:lpstr>第一台微型计算机：Altair 8800 </vt:lpstr>
      <vt:lpstr>Apple</vt:lpstr>
      <vt:lpstr>1981-PC元年</vt:lpstr>
      <vt:lpstr>智能移动设备的兴起 </vt:lpstr>
      <vt:lpstr>PowerPoint 演示文稿</vt:lpstr>
      <vt:lpstr>我国计算机技术的发展</vt:lpstr>
      <vt:lpstr>1.2  计算机的分类和性能指标</vt:lpstr>
      <vt:lpstr>一、按计算机的系统结构分类</vt:lpstr>
      <vt:lpstr>一、按计算机的系统结构分类</vt:lpstr>
      <vt:lpstr>指令流和数据流：</vt:lpstr>
      <vt:lpstr>二、按计算机的用途分类</vt:lpstr>
      <vt:lpstr>三、按计算机的使用方式分类</vt:lpstr>
      <vt:lpstr>四、按计算机的规模分类</vt:lpstr>
      <vt:lpstr>PowerPoint 演示文稿</vt:lpstr>
      <vt:lpstr>五、计算机的性能指标分类</vt:lpstr>
      <vt:lpstr>1.3  计算机的基本组成</vt:lpstr>
      <vt:lpstr>一、计算机系统组成</vt:lpstr>
      <vt:lpstr>PowerPoint 演示文稿</vt:lpstr>
      <vt:lpstr>三个常用术语的物理概念</vt:lpstr>
      <vt:lpstr>三个常用术语的物理概念</vt:lpstr>
      <vt:lpstr>二、计算机硬件系统</vt:lpstr>
      <vt:lpstr>PowerPoint 演示文稿</vt:lpstr>
      <vt:lpstr>二、计算机硬件系统（ Top Level ）</vt:lpstr>
      <vt:lpstr>二、计算机硬件系统（ The CPU ）</vt:lpstr>
      <vt:lpstr>二、计算机硬件系统</vt:lpstr>
      <vt:lpstr>二、计算机硬件系统</vt:lpstr>
      <vt:lpstr>总线结构的冯.诺依曼计算机结构框图</vt:lpstr>
      <vt:lpstr>总线结构的冯.诺依曼计算机结构框图</vt:lpstr>
      <vt:lpstr>PowerPoint 演示文稿</vt:lpstr>
      <vt:lpstr>总线结构的哈佛计算机结构框图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二、计算机硬件系统（五大部件）</vt:lpstr>
      <vt:lpstr>PowerPoint 演示文稿</vt:lpstr>
      <vt:lpstr>PowerPoint 演示文稿</vt:lpstr>
      <vt:lpstr>二、计算机硬件系统（五大部件）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三、计算机软件系统</vt:lpstr>
      <vt:lpstr>1．系统软件</vt:lpstr>
      <vt:lpstr>（1）操作系统</vt:lpstr>
      <vt:lpstr>（2）语言处理程序</vt:lpstr>
      <vt:lpstr>计算机语言</vt:lpstr>
      <vt:lpstr>四、计算机系统的层次结构（硬件）</vt:lpstr>
      <vt:lpstr>四、计算机系统的层次结构（软件）</vt:lpstr>
      <vt:lpstr>使用计算机解题的过程</vt:lpstr>
      <vt:lpstr>PowerPoint 演示文稿</vt:lpstr>
      <vt:lpstr>本章小结</vt:lpstr>
      <vt:lpstr>本章小结</vt:lpstr>
      <vt:lpstr>本章小结</vt:lpstr>
      <vt:lpstr>本章小结</vt:lpstr>
    </vt:vector>
  </TitlesOfParts>
  <Company>hziee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计算机组成原理</dc:title>
  <dc:subject>第1章 概论</dc:subject>
  <dc:creator>张齐</dc:creator>
  <cp:lastModifiedBy>1367180490@qq.com</cp:lastModifiedBy>
  <cp:revision>138</cp:revision>
  <dcterms:created xsi:type="dcterms:W3CDTF">2004-11-17T05:40:00Z</dcterms:created>
  <dcterms:modified xsi:type="dcterms:W3CDTF">2023-01-25T07:08:06Z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A9C631A228E64D509277B0CAF1227A1C</vt:lpwstr>
  </property>
</Properties>
</file>